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handoutMasterIdLst>
    <p:handoutMasterId r:id="rId170"/>
  </p:handoutMasterIdLst>
  <p:sldIdLst>
    <p:sldId id="286" r:id="rId2"/>
    <p:sldId id="707" r:id="rId3"/>
    <p:sldId id="698" r:id="rId4"/>
    <p:sldId id="615" r:id="rId5"/>
    <p:sldId id="433" r:id="rId6"/>
    <p:sldId id="708" r:id="rId7"/>
    <p:sldId id="435" r:id="rId8"/>
    <p:sldId id="438" r:id="rId9"/>
    <p:sldId id="440" r:id="rId10"/>
    <p:sldId id="442" r:id="rId11"/>
    <p:sldId id="444" r:id="rId12"/>
    <p:sldId id="447" r:id="rId13"/>
    <p:sldId id="449" r:id="rId14"/>
    <p:sldId id="451" r:id="rId15"/>
    <p:sldId id="452" r:id="rId16"/>
    <p:sldId id="616" r:id="rId17"/>
    <p:sldId id="617" r:id="rId18"/>
    <p:sldId id="700" r:id="rId19"/>
    <p:sldId id="455" r:id="rId20"/>
    <p:sldId id="457" r:id="rId21"/>
    <p:sldId id="706" r:id="rId22"/>
    <p:sldId id="461" r:id="rId23"/>
    <p:sldId id="709" r:id="rId24"/>
    <p:sldId id="618" r:id="rId25"/>
    <p:sldId id="619" r:id="rId26"/>
    <p:sldId id="710" r:id="rId27"/>
    <p:sldId id="711" r:id="rId28"/>
    <p:sldId id="620" r:id="rId29"/>
    <p:sldId id="621" r:id="rId30"/>
    <p:sldId id="622" r:id="rId31"/>
    <p:sldId id="469" r:id="rId32"/>
    <p:sldId id="472" r:id="rId33"/>
    <p:sldId id="623" r:id="rId34"/>
    <p:sldId id="624" r:id="rId35"/>
    <p:sldId id="475" r:id="rId36"/>
    <p:sldId id="476" r:id="rId37"/>
    <p:sldId id="478" r:id="rId38"/>
    <p:sldId id="625" r:id="rId39"/>
    <p:sldId id="627" r:id="rId40"/>
    <p:sldId id="701" r:id="rId41"/>
    <p:sldId id="748" r:id="rId42"/>
    <p:sldId id="749" r:id="rId43"/>
    <p:sldId id="750" r:id="rId44"/>
    <p:sldId id="751" r:id="rId45"/>
    <p:sldId id="752" r:id="rId46"/>
    <p:sldId id="753" r:id="rId47"/>
    <p:sldId id="754" r:id="rId48"/>
    <p:sldId id="755" r:id="rId49"/>
    <p:sldId id="756" r:id="rId50"/>
    <p:sldId id="757" r:id="rId51"/>
    <p:sldId id="758" r:id="rId52"/>
    <p:sldId id="759" r:id="rId53"/>
    <p:sldId id="760" r:id="rId54"/>
    <p:sldId id="761" r:id="rId55"/>
    <p:sldId id="762" r:id="rId56"/>
    <p:sldId id="763" r:id="rId57"/>
    <p:sldId id="764" r:id="rId58"/>
    <p:sldId id="765" r:id="rId59"/>
    <p:sldId id="766" r:id="rId60"/>
    <p:sldId id="767" r:id="rId61"/>
    <p:sldId id="768" r:id="rId62"/>
    <p:sldId id="769" r:id="rId63"/>
    <p:sldId id="770" r:id="rId64"/>
    <p:sldId id="771" r:id="rId65"/>
    <p:sldId id="772" r:id="rId66"/>
    <p:sldId id="773" r:id="rId67"/>
    <p:sldId id="774" r:id="rId68"/>
    <p:sldId id="775" r:id="rId69"/>
    <p:sldId id="776" r:id="rId70"/>
    <p:sldId id="702" r:id="rId71"/>
    <p:sldId id="502" r:id="rId72"/>
    <p:sldId id="671" r:id="rId73"/>
    <p:sldId id="668" r:id="rId74"/>
    <p:sldId id="672" r:id="rId75"/>
    <p:sldId id="714" r:id="rId76"/>
    <p:sldId id="718" r:id="rId77"/>
    <p:sldId id="719" r:id="rId78"/>
    <p:sldId id="722" r:id="rId79"/>
    <p:sldId id="673" r:id="rId80"/>
    <p:sldId id="670" r:id="rId81"/>
    <p:sldId id="517" r:id="rId82"/>
    <p:sldId id="716" r:id="rId83"/>
    <p:sldId id="520" r:id="rId84"/>
    <p:sldId id="521" r:id="rId85"/>
    <p:sldId id="523" r:id="rId86"/>
    <p:sldId id="524" r:id="rId87"/>
    <p:sldId id="525" r:id="rId88"/>
    <p:sldId id="703" r:id="rId89"/>
    <p:sldId id="526" r:id="rId90"/>
    <p:sldId id="528" r:id="rId91"/>
    <p:sldId id="695" r:id="rId92"/>
    <p:sldId id="530" r:id="rId93"/>
    <p:sldId id="532" r:id="rId94"/>
    <p:sldId id="535" r:id="rId95"/>
    <p:sldId id="723" r:id="rId96"/>
    <p:sldId id="726" r:id="rId97"/>
    <p:sldId id="724" r:id="rId98"/>
    <p:sldId id="674" r:id="rId99"/>
    <p:sldId id="536" r:id="rId100"/>
    <p:sldId id="682" r:id="rId101"/>
    <p:sldId id="683" r:id="rId102"/>
    <p:sldId id="539" r:id="rId103"/>
    <p:sldId id="675" r:id="rId104"/>
    <p:sldId id="677" r:id="rId105"/>
    <p:sldId id="543" r:id="rId106"/>
    <p:sldId id="546" r:id="rId107"/>
    <p:sldId id="547" r:id="rId108"/>
    <p:sldId id="548" r:id="rId109"/>
    <p:sldId id="550" r:id="rId110"/>
    <p:sldId id="553" r:id="rId111"/>
    <p:sldId id="704" r:id="rId112"/>
    <p:sldId id="556" r:id="rId113"/>
    <p:sldId id="558" r:id="rId114"/>
    <p:sldId id="559" r:id="rId115"/>
    <p:sldId id="694" r:id="rId116"/>
    <p:sldId id="678" r:id="rId117"/>
    <p:sldId id="560" r:id="rId118"/>
    <p:sldId id="561" r:id="rId119"/>
    <p:sldId id="563" r:id="rId120"/>
    <p:sldId id="564" r:id="rId121"/>
    <p:sldId id="727" r:id="rId122"/>
    <p:sldId id="728" r:id="rId123"/>
    <p:sldId id="729" r:id="rId124"/>
    <p:sldId id="730" r:id="rId125"/>
    <p:sldId id="731" r:id="rId126"/>
    <p:sldId id="732" r:id="rId127"/>
    <p:sldId id="733" r:id="rId128"/>
    <p:sldId id="734" r:id="rId129"/>
    <p:sldId id="735" r:id="rId130"/>
    <p:sldId id="566" r:id="rId131"/>
    <p:sldId id="717" r:id="rId132"/>
    <p:sldId id="696" r:id="rId133"/>
    <p:sldId id="568" r:id="rId134"/>
    <p:sldId id="571" r:id="rId135"/>
    <p:sldId id="573" r:id="rId136"/>
    <p:sldId id="575" r:id="rId137"/>
    <p:sldId id="576" r:id="rId138"/>
    <p:sldId id="577" r:id="rId139"/>
    <p:sldId id="705" r:id="rId140"/>
    <p:sldId id="578" r:id="rId141"/>
    <p:sldId id="679" r:id="rId142"/>
    <p:sldId id="580" r:id="rId143"/>
    <p:sldId id="581" r:id="rId144"/>
    <p:sldId id="583" r:id="rId145"/>
    <p:sldId id="585" r:id="rId146"/>
    <p:sldId id="586" r:id="rId147"/>
    <p:sldId id="588" r:id="rId148"/>
    <p:sldId id="589" r:id="rId149"/>
    <p:sldId id="590" r:id="rId150"/>
    <p:sldId id="592" r:id="rId151"/>
    <p:sldId id="593" r:id="rId152"/>
    <p:sldId id="595" r:id="rId153"/>
    <p:sldId id="596" r:id="rId154"/>
    <p:sldId id="597" r:id="rId155"/>
    <p:sldId id="600" r:id="rId156"/>
    <p:sldId id="601" r:id="rId157"/>
    <p:sldId id="602" r:id="rId158"/>
    <p:sldId id="603" r:id="rId159"/>
    <p:sldId id="697" r:id="rId160"/>
    <p:sldId id="604" r:id="rId161"/>
    <p:sldId id="612" r:id="rId162"/>
    <p:sldId id="613" r:id="rId163"/>
    <p:sldId id="607" r:id="rId164"/>
    <p:sldId id="609" r:id="rId165"/>
    <p:sldId id="610" r:id="rId166"/>
    <p:sldId id="611" r:id="rId167"/>
    <p:sldId id="681" r:id="rId168"/>
  </p:sldIdLst>
  <p:sldSz cx="9144000" cy="6858000" type="screen4x3"/>
  <p:notesSz cx="9144000" cy="6858000"/>
  <p:defaultTextStyle>
    <a:defPPr>
      <a:defRPr lang="de-DE"/>
    </a:defPPr>
    <a:lvl1pPr algn="l" rtl="0" eaLnBrk="0" fontAlgn="base" hangingPunct="0">
      <a:spcBef>
        <a:spcPct val="0"/>
      </a:spcBef>
      <a:spcAft>
        <a:spcPct val="0"/>
      </a:spcAft>
      <a:defRPr sz="4800" b="1" kern="1200">
        <a:solidFill>
          <a:schemeClr val="accent1"/>
        </a:solidFill>
        <a:latin typeface="Arial" pitchFamily="34" charset="0"/>
        <a:ea typeface="宋体" pitchFamily="2" charset="-122"/>
        <a:cs typeface="+mn-cs"/>
      </a:defRPr>
    </a:lvl1pPr>
    <a:lvl2pPr marL="457200" algn="l" rtl="0" eaLnBrk="0" fontAlgn="base" hangingPunct="0">
      <a:spcBef>
        <a:spcPct val="0"/>
      </a:spcBef>
      <a:spcAft>
        <a:spcPct val="0"/>
      </a:spcAft>
      <a:defRPr sz="4800" b="1" kern="1200">
        <a:solidFill>
          <a:schemeClr val="accent1"/>
        </a:solidFill>
        <a:latin typeface="Arial" pitchFamily="34" charset="0"/>
        <a:ea typeface="宋体" pitchFamily="2" charset="-122"/>
        <a:cs typeface="+mn-cs"/>
      </a:defRPr>
    </a:lvl2pPr>
    <a:lvl3pPr marL="914400" algn="l" rtl="0" eaLnBrk="0" fontAlgn="base" hangingPunct="0">
      <a:spcBef>
        <a:spcPct val="0"/>
      </a:spcBef>
      <a:spcAft>
        <a:spcPct val="0"/>
      </a:spcAft>
      <a:defRPr sz="4800" b="1" kern="1200">
        <a:solidFill>
          <a:schemeClr val="accent1"/>
        </a:solidFill>
        <a:latin typeface="Arial" pitchFamily="34" charset="0"/>
        <a:ea typeface="宋体" pitchFamily="2" charset="-122"/>
        <a:cs typeface="+mn-cs"/>
      </a:defRPr>
    </a:lvl3pPr>
    <a:lvl4pPr marL="1371600" algn="l" rtl="0" eaLnBrk="0" fontAlgn="base" hangingPunct="0">
      <a:spcBef>
        <a:spcPct val="0"/>
      </a:spcBef>
      <a:spcAft>
        <a:spcPct val="0"/>
      </a:spcAft>
      <a:defRPr sz="4800" b="1" kern="1200">
        <a:solidFill>
          <a:schemeClr val="accent1"/>
        </a:solidFill>
        <a:latin typeface="Arial" pitchFamily="34" charset="0"/>
        <a:ea typeface="宋体" pitchFamily="2" charset="-122"/>
        <a:cs typeface="+mn-cs"/>
      </a:defRPr>
    </a:lvl4pPr>
    <a:lvl5pPr marL="1828800" algn="l" rtl="0" eaLnBrk="0" fontAlgn="base" hangingPunct="0">
      <a:spcBef>
        <a:spcPct val="0"/>
      </a:spcBef>
      <a:spcAft>
        <a:spcPct val="0"/>
      </a:spcAft>
      <a:defRPr sz="4800" b="1" kern="1200">
        <a:solidFill>
          <a:schemeClr val="accent1"/>
        </a:solidFill>
        <a:latin typeface="Arial" pitchFamily="34" charset="0"/>
        <a:ea typeface="宋体" pitchFamily="2" charset="-122"/>
        <a:cs typeface="+mn-cs"/>
      </a:defRPr>
    </a:lvl5pPr>
    <a:lvl6pPr marL="2286000" algn="l" defTabSz="914400" rtl="0" eaLnBrk="1" latinLnBrk="0" hangingPunct="1">
      <a:defRPr sz="4800" b="1" kern="1200">
        <a:solidFill>
          <a:schemeClr val="accent1"/>
        </a:solidFill>
        <a:latin typeface="Arial" pitchFamily="34" charset="0"/>
        <a:ea typeface="宋体" pitchFamily="2" charset="-122"/>
        <a:cs typeface="+mn-cs"/>
      </a:defRPr>
    </a:lvl6pPr>
    <a:lvl7pPr marL="2743200" algn="l" defTabSz="914400" rtl="0" eaLnBrk="1" latinLnBrk="0" hangingPunct="1">
      <a:defRPr sz="4800" b="1" kern="1200">
        <a:solidFill>
          <a:schemeClr val="accent1"/>
        </a:solidFill>
        <a:latin typeface="Arial" pitchFamily="34" charset="0"/>
        <a:ea typeface="宋体" pitchFamily="2" charset="-122"/>
        <a:cs typeface="+mn-cs"/>
      </a:defRPr>
    </a:lvl7pPr>
    <a:lvl8pPr marL="3200400" algn="l" defTabSz="914400" rtl="0" eaLnBrk="1" latinLnBrk="0" hangingPunct="1">
      <a:defRPr sz="4800" b="1" kern="1200">
        <a:solidFill>
          <a:schemeClr val="accent1"/>
        </a:solidFill>
        <a:latin typeface="Arial" pitchFamily="34" charset="0"/>
        <a:ea typeface="宋体" pitchFamily="2" charset="-122"/>
        <a:cs typeface="+mn-cs"/>
      </a:defRPr>
    </a:lvl8pPr>
    <a:lvl9pPr marL="3657600" algn="l" defTabSz="914400" rtl="0" eaLnBrk="1" latinLnBrk="0" hangingPunct="1">
      <a:defRPr sz="4800" b="1" kern="1200">
        <a:solidFill>
          <a:schemeClr val="accent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9"/>
    <a:srgbClr val="727CA3"/>
    <a:srgbClr val="79588E"/>
    <a:srgbClr val="CCECFF"/>
    <a:srgbClr val="CCCCFF"/>
    <a:srgbClr val="FF9900"/>
    <a:srgbClr val="66FF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01" autoAdjust="0"/>
    <p:restoredTop sz="94660" autoAdjust="0"/>
  </p:normalViewPr>
  <p:slideViewPr>
    <p:cSldViewPr snapToGrid="0">
      <p:cViewPr>
        <p:scale>
          <a:sx n="89" d="100"/>
          <a:sy n="89" d="100"/>
        </p:scale>
        <p:origin x="-2208" y="-432"/>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5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5" Type="http://schemas.openxmlformats.org/officeDocument/2006/relationships/image" Target="../media/image5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 Id="rId14"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5.emf"/><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38.wmf"/><Relationship Id="rId4"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5.wmf"/><Relationship Id="rId1" Type="http://schemas.openxmlformats.org/officeDocument/2006/relationships/image" Target="../media/image68.w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3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30.wmf"/><Relationship Id="rId1" Type="http://schemas.openxmlformats.org/officeDocument/2006/relationships/image" Target="../media/image103.wmf"/><Relationship Id="rId4"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7.wmf"/><Relationship Id="rId1" Type="http://schemas.openxmlformats.org/officeDocument/2006/relationships/image" Target="../media/image10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94.wmf"/><Relationship Id="rId1" Type="http://schemas.openxmlformats.org/officeDocument/2006/relationships/image" Target="../media/image10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11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9.wmf"/><Relationship Id="rId7" Type="http://schemas.openxmlformats.org/officeDocument/2006/relationships/image" Target="../media/image123.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 Id="rId9" Type="http://schemas.openxmlformats.org/officeDocument/2006/relationships/image" Target="../media/image13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19.wmf"/><Relationship Id="rId7" Type="http://schemas.openxmlformats.org/officeDocument/2006/relationships/image" Target="../media/image123.wmf"/><Relationship Id="rId2" Type="http://schemas.openxmlformats.org/officeDocument/2006/relationships/image" Target="../media/image118.wmf"/><Relationship Id="rId1" Type="http://schemas.openxmlformats.org/officeDocument/2006/relationships/image" Target="../media/image140.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4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43.wmf"/><Relationship Id="rId1" Type="http://schemas.openxmlformats.org/officeDocument/2006/relationships/image" Target="../media/image14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46.wmf"/><Relationship Id="rId7" Type="http://schemas.openxmlformats.org/officeDocument/2006/relationships/image" Target="../media/image150.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8.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5" Type="http://schemas.openxmlformats.org/officeDocument/2006/relationships/image" Target="../media/image169.wmf"/><Relationship Id="rId4" Type="http://schemas.openxmlformats.org/officeDocument/2006/relationships/image" Target="../media/image16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0.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emf"/><Relationship Id="rId1" Type="http://schemas.openxmlformats.org/officeDocument/2006/relationships/image" Target="../media/image178.wmf"/><Relationship Id="rId4" Type="http://schemas.openxmlformats.org/officeDocument/2006/relationships/image" Target="../media/image181.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4" Type="http://schemas.openxmlformats.org/officeDocument/2006/relationships/image" Target="../media/image183.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image" Target="../media/image185.wmf"/><Relationship Id="rId7" Type="http://schemas.openxmlformats.org/officeDocument/2006/relationships/image" Target="../media/image189.wmf"/><Relationship Id="rId2" Type="http://schemas.openxmlformats.org/officeDocument/2006/relationships/image" Target="../media/image184.wmf"/><Relationship Id="rId1" Type="http://schemas.openxmlformats.org/officeDocument/2006/relationships/image" Target="../media/image183.wmf"/><Relationship Id="rId6" Type="http://schemas.openxmlformats.org/officeDocument/2006/relationships/image" Target="../media/image188.wmf"/><Relationship Id="rId5" Type="http://schemas.openxmlformats.org/officeDocument/2006/relationships/image" Target="../media/image187.wmf"/><Relationship Id="rId4" Type="http://schemas.openxmlformats.org/officeDocument/2006/relationships/image" Target="../media/image186.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0.wmf"/><Relationship Id="rId7" Type="http://schemas.openxmlformats.org/officeDocument/2006/relationships/image" Target="../media/image204.wmf"/><Relationship Id="rId12" Type="http://schemas.openxmlformats.org/officeDocument/2006/relationships/image" Target="../media/image209.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11" Type="http://schemas.openxmlformats.org/officeDocument/2006/relationships/image" Target="../media/image208.wmf"/><Relationship Id="rId5" Type="http://schemas.openxmlformats.org/officeDocument/2006/relationships/image" Target="../media/image202.wmf"/><Relationship Id="rId10" Type="http://schemas.openxmlformats.org/officeDocument/2006/relationships/image" Target="../media/image207.wmf"/><Relationship Id="rId4" Type="http://schemas.openxmlformats.org/officeDocument/2006/relationships/image" Target="../media/image201.wmf"/><Relationship Id="rId9" Type="http://schemas.openxmlformats.org/officeDocument/2006/relationships/image" Target="../media/image206.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06.wmf"/><Relationship Id="rId13" Type="http://schemas.openxmlformats.org/officeDocument/2006/relationships/image" Target="../media/image214.wmf"/><Relationship Id="rId18" Type="http://schemas.openxmlformats.org/officeDocument/2006/relationships/image" Target="../media/image219.wmf"/><Relationship Id="rId3" Type="http://schemas.openxmlformats.org/officeDocument/2006/relationships/image" Target="../media/image201.wmf"/><Relationship Id="rId7" Type="http://schemas.openxmlformats.org/officeDocument/2006/relationships/image" Target="../media/image205.wmf"/><Relationship Id="rId12" Type="http://schemas.openxmlformats.org/officeDocument/2006/relationships/image" Target="../media/image213.wmf"/><Relationship Id="rId17" Type="http://schemas.openxmlformats.org/officeDocument/2006/relationships/image" Target="../media/image218.wmf"/><Relationship Id="rId2" Type="http://schemas.openxmlformats.org/officeDocument/2006/relationships/image" Target="../media/image211.wmf"/><Relationship Id="rId16" Type="http://schemas.openxmlformats.org/officeDocument/2006/relationships/image" Target="../media/image217.wmf"/><Relationship Id="rId20" Type="http://schemas.openxmlformats.org/officeDocument/2006/relationships/image" Target="../media/image221.wmf"/><Relationship Id="rId1" Type="http://schemas.openxmlformats.org/officeDocument/2006/relationships/image" Target="../media/image210.wmf"/><Relationship Id="rId6" Type="http://schemas.openxmlformats.org/officeDocument/2006/relationships/image" Target="../media/image204.wmf"/><Relationship Id="rId11" Type="http://schemas.openxmlformats.org/officeDocument/2006/relationships/image" Target="../media/image212.wmf"/><Relationship Id="rId5" Type="http://schemas.openxmlformats.org/officeDocument/2006/relationships/image" Target="../media/image203.wmf"/><Relationship Id="rId15" Type="http://schemas.openxmlformats.org/officeDocument/2006/relationships/image" Target="../media/image216.wmf"/><Relationship Id="rId10" Type="http://schemas.openxmlformats.org/officeDocument/2006/relationships/image" Target="../media/image208.wmf"/><Relationship Id="rId19" Type="http://schemas.openxmlformats.org/officeDocument/2006/relationships/image" Target="../media/image220.wmf"/><Relationship Id="rId4" Type="http://schemas.openxmlformats.org/officeDocument/2006/relationships/image" Target="../media/image202.wmf"/><Relationship Id="rId9" Type="http://schemas.openxmlformats.org/officeDocument/2006/relationships/image" Target="../media/image207.wmf"/><Relationship Id="rId14" Type="http://schemas.openxmlformats.org/officeDocument/2006/relationships/image" Target="../media/image215.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image" Target="../media/image25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52.wmf"/><Relationship Id="rId5" Type="http://schemas.openxmlformats.org/officeDocument/2006/relationships/image" Target="../media/image253.wmf"/><Relationship Id="rId4" Type="http://schemas.openxmlformats.org/officeDocument/2006/relationships/image" Target="../media/image243.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55.wmf"/><Relationship Id="rId1" Type="http://schemas.openxmlformats.org/officeDocument/2006/relationships/image" Target="../media/image254.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image" Target="../media/image185.wmf"/><Relationship Id="rId7" Type="http://schemas.openxmlformats.org/officeDocument/2006/relationships/image" Target="../media/image189.wmf"/><Relationship Id="rId2" Type="http://schemas.openxmlformats.org/officeDocument/2006/relationships/image" Target="../media/image184.wmf"/><Relationship Id="rId1" Type="http://schemas.openxmlformats.org/officeDocument/2006/relationships/image" Target="../media/image183.wmf"/><Relationship Id="rId6" Type="http://schemas.openxmlformats.org/officeDocument/2006/relationships/image" Target="../media/image188.wmf"/><Relationship Id="rId5" Type="http://schemas.openxmlformats.org/officeDocument/2006/relationships/image" Target="../media/image187.wmf"/><Relationship Id="rId4" Type="http://schemas.openxmlformats.org/officeDocument/2006/relationships/image" Target="../media/image186.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88.wmf"/><Relationship Id="rId1" Type="http://schemas.openxmlformats.org/officeDocument/2006/relationships/image" Target="../media/image287.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1989" name="灯片编号占位符 41988"/>
          <p:cNvSpPr>
            <a:spLocks noGrp="1"/>
          </p:cNvSpPr>
          <p:nvPr>
            <p:ph type="sldNum" sz="quarter" idx="3"/>
          </p:nvPr>
        </p:nvSpPr>
        <p:spPr>
          <a:xfrm>
            <a:off x="5181600" y="6515100"/>
            <a:ext cx="3962400" cy="3429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lnSpc>
                <a:spcPct val="90000"/>
              </a:lnSpc>
              <a:buFont typeface="Arial" pitchFamily="34" charset="0"/>
              <a:buNone/>
              <a:defRPr sz="1200" b="0" noProof="1">
                <a:latin typeface="Arial" pitchFamily="34" charset="0"/>
              </a:defRPr>
            </a:lvl1pPr>
          </a:lstStyle>
          <a:p>
            <a:pPr>
              <a:defRPr/>
            </a:pPr>
            <a:fld id="{B9EF5F38-C795-454C-B81B-7822FEEF9F8F}" type="slidenum">
              <a:rPr altLang="de-DE"/>
              <a:pPr>
                <a:defRPr/>
              </a:pPr>
              <a:t>‹#›</a:t>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1554" name="幻灯片图像占位符 45059"/>
          <p:cNvSpPr>
            <a:spLocks noGrp="1" noRot="1" noChangeAspect="1" noChangeArrowheads="1" noTextEdit="1"/>
          </p:cNvSpPr>
          <p:nvPr>
            <p:ph type="sldImg" idx="4294967295"/>
          </p:nvPr>
        </p:nvSpPr>
        <p:spPr bwMode="auto">
          <a:xfrm>
            <a:off x="6477000" y="457200"/>
            <a:ext cx="1885950" cy="1414463"/>
          </a:xfrm>
          <a:prstGeom prst="rect">
            <a:avLst/>
          </a:prstGeom>
          <a:noFill/>
          <a:ln w="9525">
            <a:solidFill>
              <a:srgbClr val="000000"/>
            </a:solidFill>
            <a:miter lim="800000"/>
            <a:headEnd/>
            <a:tailEnd/>
          </a:ln>
        </p:spPr>
      </p:sp>
      <p:sp>
        <p:nvSpPr>
          <p:cNvPr id="4099" name="文本占位符 45060"/>
          <p:cNvSpPr>
            <a:spLocks noGrp="1" noChangeArrowheads="1"/>
          </p:cNvSpPr>
          <p:nvPr>
            <p:ph type="body" sz="quarter" idx="4294967295"/>
          </p:nvPr>
        </p:nvSpPr>
        <p:spPr bwMode="auto">
          <a:xfrm>
            <a:off x="381000" y="1885950"/>
            <a:ext cx="8458200" cy="4457700"/>
          </a:xfrm>
          <a:prstGeom prst="rect">
            <a:avLst/>
          </a:prstGeom>
          <a:noFill/>
          <a:ln>
            <a:noFill/>
          </a:ln>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p>
            <a:pPr lvl="0"/>
            <a:r>
              <a:rPr lang="de-DE" altLang="zh-CN" noProof="0" smtClean="0"/>
              <a:t>Klicken Sie, um die Formate des Vorlagentextes zu bearbeiten</a:t>
            </a:r>
          </a:p>
          <a:p>
            <a:pPr lvl="1"/>
            <a:r>
              <a:rPr lang="de-DE" altLang="zh-CN" noProof="0" smtClean="0"/>
              <a:t>Zweite Ebene</a:t>
            </a:r>
          </a:p>
          <a:p>
            <a:pPr lvl="2"/>
            <a:r>
              <a:rPr lang="de-DE" altLang="zh-CN" noProof="0" smtClean="0"/>
              <a:t>Dritte Ebene</a:t>
            </a:r>
          </a:p>
          <a:p>
            <a:pPr lvl="3"/>
            <a:r>
              <a:rPr lang="de-DE" altLang="zh-CN" noProof="0" smtClean="0"/>
              <a:t>Vierte Ebene</a:t>
            </a:r>
          </a:p>
          <a:p>
            <a:pPr lvl="4"/>
            <a:r>
              <a:rPr lang="de-DE" altLang="zh-CN" noProof="0" smtClean="0"/>
              <a:t>Fünfte Ebene</a:t>
            </a:r>
          </a:p>
        </p:txBody>
      </p:sp>
    </p:spTree>
  </p:cSld>
  <p:clrMap bg1="lt1" tx1="dk1" bg2="lt2" tx2="dk2" accent1="accent1" accent2="accent2" accent3="accent3" accent4="accent4" accent5="accent5" accent6="accent6" hlink="hlink" folHlink="folHlink"/>
  <p:hf/>
  <p:notesStyle>
    <a:lvl1pPr indent="193675"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宋体" panose="02010600030101010101" pitchFamily="2" charset="-122"/>
        <a:cs typeface="+mn-cs"/>
      </a:defRPr>
    </a:lvl1pPr>
    <a:lvl2pPr marL="195263" lvl="1" indent="188913"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宋体" panose="02010600030101010101" pitchFamily="2" charset="-122"/>
        <a:cs typeface="+mn-cs"/>
      </a:defRPr>
    </a:lvl2pPr>
    <a:lvl3pPr marL="385763" lvl="2" indent="188913"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宋体" panose="02010600030101010101" pitchFamily="2" charset="-122"/>
        <a:cs typeface="+mn-cs"/>
      </a:defRPr>
    </a:lvl3pPr>
    <a:lvl4pPr marL="576263" lvl="3" indent="185738"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宋体" panose="02010600030101010101" pitchFamily="2" charset="-122"/>
        <a:cs typeface="+mn-cs"/>
      </a:defRPr>
    </a:lvl4pPr>
    <a:lvl5pPr marL="763588" lvl="4" indent="192088"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宋体" panose="02010600030101010101" pitchFamily="2" charset="-122"/>
        <a:cs typeface="+mn-cs"/>
      </a:defRPr>
    </a:lvl5pPr>
    <a:lvl6pPr marL="2286000" lvl="5" indent="191770" algn="l" defTabSz="914400" eaLnBrk="1" fontAlgn="base" latinLnBrk="0" hangingPunct="1">
      <a:spcBef>
        <a:spcPct val="30000"/>
      </a:spcBef>
      <a:spcAft>
        <a:spcPct val="0"/>
      </a:spcAft>
      <a:buClr>
        <a:srgbClr val="FF9900"/>
      </a:buClr>
      <a:buSzPct val="80000"/>
      <a:buFont typeface="Wingdings" pitchFamily="2" charset="2"/>
      <a:buChar char="n"/>
      <a:defRPr sz="1200" b="0" i="0" u="none" kern="1200" baseline="0">
        <a:solidFill>
          <a:schemeClr val="tx1"/>
        </a:solidFill>
        <a:latin typeface="+mn-lt"/>
        <a:ea typeface="+mn-ea"/>
        <a:cs typeface="+mn-cs"/>
      </a:defRPr>
    </a:lvl6pPr>
    <a:lvl7pPr marL="2743200" lvl="6" indent="191770" algn="l" defTabSz="914400" eaLnBrk="1" fontAlgn="base" latinLnBrk="0" hangingPunct="1">
      <a:spcBef>
        <a:spcPct val="30000"/>
      </a:spcBef>
      <a:spcAft>
        <a:spcPct val="0"/>
      </a:spcAft>
      <a:buClr>
        <a:srgbClr val="FF9900"/>
      </a:buClr>
      <a:buSzPct val="80000"/>
      <a:buFont typeface="Wingdings" pitchFamily="2" charset="2"/>
      <a:buChar char="n"/>
      <a:defRPr sz="1200" b="0" i="0" u="none" kern="1200" baseline="0">
        <a:solidFill>
          <a:schemeClr val="tx1"/>
        </a:solidFill>
        <a:latin typeface="+mn-lt"/>
        <a:ea typeface="+mn-ea"/>
        <a:cs typeface="+mn-cs"/>
      </a:defRPr>
    </a:lvl7pPr>
    <a:lvl8pPr marL="3200400" lvl="7" indent="191770" algn="l" defTabSz="914400" eaLnBrk="1" fontAlgn="base" latinLnBrk="0" hangingPunct="1">
      <a:spcBef>
        <a:spcPct val="30000"/>
      </a:spcBef>
      <a:spcAft>
        <a:spcPct val="0"/>
      </a:spcAft>
      <a:buClr>
        <a:srgbClr val="FF9900"/>
      </a:buClr>
      <a:buSzPct val="80000"/>
      <a:buFont typeface="Wingdings" pitchFamily="2" charset="2"/>
      <a:buChar char="n"/>
      <a:defRPr sz="1200" b="0" i="0" u="none" kern="1200" baseline="0">
        <a:solidFill>
          <a:schemeClr val="tx1"/>
        </a:solidFill>
        <a:latin typeface="+mn-lt"/>
        <a:ea typeface="+mn-ea"/>
        <a:cs typeface="+mn-cs"/>
      </a:defRPr>
    </a:lvl8pPr>
    <a:lvl9pPr marL="3657600" lvl="8" indent="191770" algn="l" defTabSz="914400" eaLnBrk="1" fontAlgn="base" latinLnBrk="0" hangingPunct="1">
      <a:spcBef>
        <a:spcPct val="30000"/>
      </a:spcBef>
      <a:spcAft>
        <a:spcPct val="0"/>
      </a:spcAft>
      <a:buClr>
        <a:srgbClr val="FF9900"/>
      </a:buClr>
      <a:buSzPct val="80000"/>
      <a:buFont typeface="Wingdings" pitchFamily="2" charset="2"/>
      <a:buChar char="n"/>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81921"/>
          <p:cNvSpPr>
            <a:spLocks noGrp="1" noRot="1" noChangeAspect="1" noChangeArrowheads="1" noTextEdit="1"/>
          </p:cNvSpPr>
          <p:nvPr>
            <p:ph type="sldImg" idx="4294967295"/>
          </p:nvPr>
        </p:nvSpPr>
        <p:spPr>
          <a:ln/>
        </p:spPr>
      </p:sp>
      <p:sp>
        <p:nvSpPr>
          <p:cNvPr id="152579" name="文本占位符 81922"/>
          <p:cNvSpPr>
            <a:spLocks noGrp="1" noChangeArrowheads="1"/>
          </p:cNvSpPr>
          <p:nvPr>
            <p:ph type="body" idx="4294967295"/>
          </p:nvPr>
        </p:nvSpPr>
        <p:spPr/>
        <p:txBody>
          <a:bodyPr/>
          <a:lstStyle/>
          <a:p>
            <a:pPr eaLnBrk="1" hangingPunct="1"/>
            <a:endParaRPr lang="en-US" altLang="zh-CN" smtClean="0"/>
          </a:p>
        </p:txBody>
      </p:sp>
      <p:sp>
        <p:nvSpPr>
          <p:cNvPr id="152580" name="矩形 81923"/>
          <p:cNvSpPr>
            <a:spLocks noChangeArrowheads="1"/>
          </p:cNvSpPr>
          <p:nvPr/>
        </p:nvSpPr>
        <p:spPr bwMode="auto">
          <a:xfrm>
            <a:off x="430213" y="596900"/>
            <a:ext cx="4141787" cy="850900"/>
          </a:xfrm>
          <a:prstGeom prst="rect">
            <a:avLst/>
          </a:prstGeom>
          <a:noFill/>
          <a:ln w="9525">
            <a:noFill/>
            <a:miter lim="800000"/>
            <a:headEnd/>
            <a:tailEnd/>
          </a:ln>
        </p:spPr>
        <p:txBody>
          <a:bodyPr lIns="87591" tIns="43800" rIns="87591" bIns="43800">
            <a:spAutoFit/>
          </a:bodyPr>
          <a:lstStyle/>
          <a:p>
            <a:pPr algn="ctr" defTabSz="730250" eaLnBrk="1" hangingPunct="1">
              <a:lnSpc>
                <a:spcPct val="90000"/>
              </a:lnSpc>
              <a:buFont typeface="Arial" pitchFamily="34" charset="0"/>
              <a:buNone/>
              <a:tabLst>
                <a:tab pos="758825" algn="l"/>
              </a:tabLst>
            </a:pPr>
            <a:r>
              <a:rPr lang="de-DE" altLang="zh-CN" sz="1000"/>
              <a:t>Kurzbeschreibung</a:t>
            </a:r>
          </a:p>
          <a:p>
            <a:pPr algn="ctr" defTabSz="730250" eaLnBrk="1" hangingPunct="1">
              <a:lnSpc>
                <a:spcPct val="90000"/>
              </a:lnSpc>
              <a:buFont typeface="Arial" pitchFamily="34" charset="0"/>
              <a:buNone/>
              <a:tabLst>
                <a:tab pos="758825" algn="l"/>
              </a:tabLst>
            </a:pPr>
            <a:r>
              <a:rPr lang="de-DE" altLang="zh-CN" sz="1000"/>
              <a:t>Titel:</a:t>
            </a:r>
            <a:br>
              <a:rPr lang="de-DE" altLang="zh-CN" sz="1000"/>
            </a:br>
            <a:endParaRPr lang="de-DE" altLang="zh-CN" sz="1000"/>
          </a:p>
          <a:p>
            <a:pPr algn="ctr" defTabSz="730250" eaLnBrk="1" hangingPunct="1">
              <a:lnSpc>
                <a:spcPct val="90000"/>
              </a:lnSpc>
              <a:buFont typeface="Arial" pitchFamily="34" charset="0"/>
              <a:buNone/>
              <a:tabLst>
                <a:tab pos="758825" algn="l"/>
              </a:tabLst>
            </a:pPr>
            <a:r>
              <a:rPr lang="de-DE" altLang="zh-CN" sz="1000"/>
              <a:t>Bearbeiter:  	</a:t>
            </a:r>
          </a:p>
          <a:p>
            <a:pPr algn="ctr" defTabSz="730250" eaLnBrk="1" hangingPunct="1">
              <a:lnSpc>
                <a:spcPct val="90000"/>
              </a:lnSpc>
              <a:buFont typeface="Arial" pitchFamily="34" charset="0"/>
              <a:buNone/>
              <a:tabLst>
                <a:tab pos="758825" algn="l"/>
              </a:tabLst>
            </a:pPr>
            <a:r>
              <a:rPr lang="de-DE" altLang="zh-CN" sz="1000"/>
              <a:t>Datum: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5181600" y="6515100"/>
            <a:ext cx="3962400" cy="342900"/>
          </a:xfrm>
          <a:prstGeom prst="rect">
            <a:avLst/>
          </a:prstGeom>
          <a:noFill/>
          <a:ln w="9525">
            <a:noFill/>
            <a:miter lim="800000"/>
            <a:headEnd/>
            <a:tailEnd/>
          </a:ln>
        </p:spPr>
        <p:txBody>
          <a:bodyPr anchor="b"/>
          <a:lstStyle/>
          <a:p>
            <a:pPr algn="r" eaLnBrk="1" hangingPunct="1">
              <a:lnSpc>
                <a:spcPct val="90000"/>
              </a:lnSpc>
              <a:buFont typeface="Arial" pitchFamily="34" charset="0"/>
              <a:buNone/>
            </a:pPr>
            <a:fld id="{7E9D7854-A69F-4421-9AEE-73ADF771C37E}" type="slidenum">
              <a:rPr lang="zh-CN" altLang="en-US" sz="1200" b="0">
                <a:latin typeface="Tahoma" pitchFamily="34" charset="0"/>
                <a:ea typeface="楷体_GB2312" charset="-122"/>
              </a:rPr>
              <a:pPr algn="r" eaLnBrk="1" hangingPunct="1">
                <a:lnSpc>
                  <a:spcPct val="90000"/>
                </a:lnSpc>
                <a:buFont typeface="Arial" pitchFamily="34" charset="0"/>
                <a:buNone/>
              </a:pPr>
              <a:t>100</a:t>
            </a:fld>
            <a:endParaRPr lang="en-US" altLang="zh-CN" sz="1200" b="0">
              <a:latin typeface="Tahoma" pitchFamily="34" charset="0"/>
              <a:ea typeface="楷体_GB2312" charset="-122"/>
            </a:endParaRPr>
          </a:p>
        </p:txBody>
      </p:sp>
      <p:sp>
        <p:nvSpPr>
          <p:cNvPr id="153603" name="Rectangle 2"/>
          <p:cNvSpPr>
            <a:spLocks noGrp="1" noRot="1" noChangeAspect="1" noChangeArrowheads="1" noTextEdit="1"/>
          </p:cNvSpPr>
          <p:nvPr>
            <p:ph type="sldImg" idx="4294967295"/>
          </p:nvPr>
        </p:nvSpPr>
        <p:spPr>
          <a:xfrm>
            <a:off x="2857500" y="514350"/>
            <a:ext cx="3429000" cy="2571750"/>
          </a:xfrm>
          <a:ln/>
        </p:spPr>
      </p:sp>
      <p:sp>
        <p:nvSpPr>
          <p:cNvPr id="153604" name="Rectangle 3"/>
          <p:cNvSpPr>
            <a:spLocks noGrp="1" noChangeArrowheads="1"/>
          </p:cNvSpPr>
          <p:nvPr>
            <p:ph type="body" idx="4294967295"/>
          </p:nvPr>
        </p:nvSpPr>
        <p:spPr>
          <a:xfrm>
            <a:off x="1219200" y="3257550"/>
            <a:ext cx="6705600" cy="3086100"/>
          </a:xfrm>
          <a:solidFill>
            <a:srgbClr val="FFFFFF"/>
          </a:solidFill>
          <a:ln>
            <a:solidFill>
              <a:srgbClr val="000000"/>
            </a:solidFill>
            <a:miter lim="800000"/>
            <a:headEnd/>
            <a:tailEnd/>
          </a:ln>
        </p:spPr>
        <p:txBody>
          <a:bodyPr/>
          <a:lstStyle/>
          <a:p>
            <a:pPr indent="0"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pic>
        <p:nvPicPr>
          <p:cNvPr id="4" name="图片 211975" descr="无标题"/>
          <p:cNvPicPr>
            <a:picLocks noChangeAspect="1" noChangeArrowheads="1"/>
          </p:cNvPicPr>
          <p:nvPr/>
        </p:nvPicPr>
        <p:blipFill>
          <a:blip r:embed="rId2" cstate="print"/>
          <a:srcRect/>
          <a:stretch>
            <a:fillRect/>
          </a:stretch>
        </p:blipFill>
        <p:spPr bwMode="auto">
          <a:xfrm>
            <a:off x="0" y="6411913"/>
            <a:ext cx="1698625" cy="446087"/>
          </a:xfrm>
          <a:prstGeom prst="rect">
            <a:avLst/>
          </a:prstGeom>
          <a:noFill/>
          <a:ln w="9525">
            <a:noFill/>
            <a:miter lim="800000"/>
            <a:headEnd/>
            <a:tailEnd/>
          </a:ln>
        </p:spPr>
      </p:pic>
      <p:pic>
        <p:nvPicPr>
          <p:cNvPr id="5" name="Picture 7"/>
          <p:cNvPicPr>
            <a:picLocks noChangeAspect="1" noChangeArrowheads="1"/>
          </p:cNvPicPr>
          <p:nvPr userDrawn="1"/>
        </p:nvPicPr>
        <p:blipFill>
          <a:blip r:embed="rId3" cstate="print"/>
          <a:srcRect l="2609" r="2246"/>
          <a:stretch>
            <a:fillRect/>
          </a:stretch>
        </p:blipFill>
        <p:spPr bwMode="auto">
          <a:xfrm>
            <a:off x="0" y="0"/>
            <a:ext cx="9180513" cy="2181225"/>
          </a:xfrm>
          <a:prstGeom prst="rect">
            <a:avLst/>
          </a:prstGeom>
          <a:noFill/>
          <a:ln w="9525">
            <a:noFill/>
            <a:miter lim="800000"/>
            <a:headEnd/>
            <a:tailEnd/>
          </a:ln>
        </p:spPr>
      </p:pic>
      <p:sp>
        <p:nvSpPr>
          <p:cNvPr id="211970" name="副标题 211969"/>
          <p:cNvSpPr>
            <a:spLocks noGrp="1"/>
          </p:cNvSpPr>
          <p:nvPr>
            <p:ph type="subTitle" idx="1"/>
          </p:nvPr>
        </p:nvSpPr>
        <p:spPr>
          <a:xfrm>
            <a:off x="2201863" y="3848100"/>
            <a:ext cx="6400800" cy="1752600"/>
          </a:xfrm>
          <a:prstGeom prst="rect">
            <a:avLst/>
          </a:prstGeom>
          <a:noFill/>
          <a:ln w="9525">
            <a:noFill/>
            <a:miter/>
          </a:ln>
        </p:spPr>
        <p:txBody>
          <a:bodyPr/>
          <a:lstStyle>
            <a:lvl1pPr lvl="0" algn="ctr">
              <a:defRPr kern="1200"/>
            </a:lvl1pPr>
            <a:lvl2pPr marL="189230" lvl="1" indent="-189230" algn="ctr">
              <a:buNone/>
              <a:defRPr kern="1200"/>
            </a:lvl2pPr>
            <a:lvl3pPr marL="382905" lvl="2" indent="-382905" algn="ctr">
              <a:buNone/>
              <a:defRPr kern="1200"/>
            </a:lvl3pPr>
            <a:lvl4pPr marL="581025" lvl="3" indent="-581025" algn="ctr">
              <a:buNone/>
              <a:defRPr kern="1200"/>
            </a:lvl4pPr>
            <a:lvl5pPr marL="758825" lvl="4" indent="-758825" algn="ctr">
              <a:buNone/>
              <a:defRPr kern="1200"/>
            </a:lvl5pPr>
          </a:lstStyle>
          <a:p>
            <a:pPr lvl="0"/>
            <a:r>
              <a:rPr lang="zh-CN" altLang="en-US" noProof="1"/>
              <a:t>单击此处编辑母版副标题样式</a:t>
            </a:r>
          </a:p>
        </p:txBody>
      </p:sp>
      <p:sp>
        <p:nvSpPr>
          <p:cNvPr id="211974" name="标题 211973"/>
          <p:cNvSpPr>
            <a:spLocks noGrp="1"/>
          </p:cNvSpPr>
          <p:nvPr>
            <p:ph type="ctrTitle"/>
          </p:nvPr>
        </p:nvSpPr>
        <p:spPr>
          <a:xfrm>
            <a:off x="1771650" y="1987550"/>
            <a:ext cx="7372350" cy="1470025"/>
          </a:xfrm>
          <a:prstGeom prst="rect">
            <a:avLst/>
          </a:prstGeom>
          <a:noFill/>
          <a:ln w="9525">
            <a:noFill/>
            <a:miter/>
          </a:ln>
        </p:spPr>
        <p:txBody>
          <a:bodyPr/>
          <a:lstStyle>
            <a:lvl1pPr lvl="0">
              <a:defRPr kern="1200"/>
            </a:lvl1pPr>
          </a:lstStyle>
          <a:p>
            <a:pPr lvl="0"/>
            <a:r>
              <a:rPr lang="zh-CN" altLang="en-US" noProof="1"/>
              <a:t>单击此处编辑母版标题样式</a:t>
            </a:r>
          </a:p>
        </p:txBody>
      </p:sp>
    </p:spTree>
  </p:cSld>
  <p:clrMapOvr>
    <a:masterClrMapping/>
  </p:clrMapOvr>
  <p:transition spd="med">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34250" y="206375"/>
            <a:ext cx="1809750" cy="62261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905000" y="206375"/>
            <a:ext cx="5324337" cy="62261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905000" y="206375"/>
            <a:ext cx="7239000" cy="62261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Tree>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906588" y="1184275"/>
            <a:ext cx="3361976" cy="52482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405787" y="1184275"/>
            <a:ext cx="3361976" cy="52482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Tree>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Tree>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6802" name="文本占位符 1026"/>
          <p:cNvSpPr>
            <a:spLocks noGrp="1" noChangeArrowheads="1"/>
          </p:cNvSpPr>
          <p:nvPr>
            <p:ph type="body" idx="4294967295"/>
          </p:nvPr>
        </p:nvSpPr>
        <p:spPr bwMode="auto">
          <a:xfrm>
            <a:off x="1906588" y="1184275"/>
            <a:ext cx="6861175" cy="5248275"/>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lvl="0"/>
            <a:r>
              <a:rPr lang="en-US" altLang="zh-CN" smtClean="0"/>
              <a:t>Klicken Sie, um die Formate des Vorlagentextes zu bearbeiten</a:t>
            </a:r>
          </a:p>
          <a:p>
            <a:pPr lvl="1"/>
            <a:r>
              <a:rPr lang="en-US" altLang="zh-CN" smtClean="0"/>
              <a:t>Zweite Ebene</a:t>
            </a:r>
          </a:p>
          <a:p>
            <a:pPr lvl="2"/>
            <a:r>
              <a:rPr lang="en-US" altLang="zh-CN" smtClean="0"/>
              <a:t>Dritte Ebene</a:t>
            </a:r>
          </a:p>
          <a:p>
            <a:pPr lvl="3"/>
            <a:r>
              <a:rPr lang="en-US" altLang="zh-CN" smtClean="0"/>
              <a:t>Vierte Ebene</a:t>
            </a:r>
          </a:p>
          <a:p>
            <a:pPr lvl="4"/>
            <a:r>
              <a:rPr lang="en-US" altLang="zh-CN" smtClean="0"/>
              <a:t>Fünfte Ebene</a:t>
            </a:r>
          </a:p>
        </p:txBody>
      </p:sp>
      <p:sp>
        <p:nvSpPr>
          <p:cNvPr id="1027" name="矩形 1030"/>
          <p:cNvSpPr>
            <a:spLocks noChangeArrowheads="1"/>
          </p:cNvSpPr>
          <p:nvPr/>
        </p:nvSpPr>
        <p:spPr bwMode="auto">
          <a:xfrm>
            <a:off x="1693863" y="0"/>
            <a:ext cx="7450137" cy="950913"/>
          </a:xfrm>
          <a:prstGeom prst="rect">
            <a:avLst/>
          </a:prstGeom>
          <a:solidFill>
            <a:srgbClr val="BCC7DC"/>
          </a:solidFill>
          <a:ln>
            <a:noFill/>
          </a:ln>
          <a:extLst>
            <a:ext uri="{91240B29-F687-4F45-9708-019B960494DF}"/>
          </a:extLst>
        </p:spPr>
        <p:txBody>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algn="ctr" eaLnBrk="1" hangingPunct="1">
              <a:defRPr/>
            </a:pPr>
            <a:endParaRPr lang="zh-CN" altLang="en-US" smtClean="0">
              <a:latin typeface="Siemens Sans" pitchFamily="2" charset="0"/>
            </a:endParaRPr>
          </a:p>
        </p:txBody>
      </p:sp>
      <p:sp>
        <p:nvSpPr>
          <p:cNvPr id="1028" name="矩形 1032"/>
          <p:cNvSpPr>
            <a:spLocks noChangeArrowheads="1"/>
          </p:cNvSpPr>
          <p:nvPr/>
        </p:nvSpPr>
        <p:spPr bwMode="auto">
          <a:xfrm>
            <a:off x="1692275" y="0"/>
            <a:ext cx="7451725" cy="207963"/>
          </a:xfrm>
          <a:prstGeom prst="rect">
            <a:avLst/>
          </a:prstGeom>
          <a:solidFill>
            <a:srgbClr val="727CA3"/>
          </a:solidFill>
          <a:ln>
            <a:noFill/>
          </a:ln>
          <a:extLst>
            <a:ext uri="{91240B29-F687-4F45-9708-019B960494DF}"/>
          </a:extLst>
        </p:spPr>
        <p:txBody>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algn="ctr" eaLnBrk="1" hangingPunct="1">
              <a:defRPr/>
            </a:pPr>
            <a:endParaRPr lang="zh-CN" altLang="en-US" smtClean="0">
              <a:latin typeface="Siemens Sans" pitchFamily="2" charset="0"/>
            </a:endParaRPr>
          </a:p>
        </p:txBody>
      </p:sp>
      <p:sp>
        <p:nvSpPr>
          <p:cNvPr id="76805" name="标题 1025"/>
          <p:cNvSpPr>
            <a:spLocks noGrp="1" noChangeArrowheads="1"/>
          </p:cNvSpPr>
          <p:nvPr>
            <p:ph type="title" idx="4294967295"/>
          </p:nvPr>
        </p:nvSpPr>
        <p:spPr bwMode="auto">
          <a:xfrm>
            <a:off x="1905000" y="206375"/>
            <a:ext cx="7239000" cy="741363"/>
          </a:xfrm>
          <a:prstGeom prst="rect">
            <a:avLst/>
          </a:prstGeom>
          <a:noFill/>
          <a:ln w="9525">
            <a:noFill/>
            <a:miter lim="800000"/>
            <a:headEnd/>
            <a:tailEnd/>
          </a:ln>
        </p:spPr>
        <p:txBody>
          <a:bodyPr vert="horz" wrap="square" lIns="0" tIns="0" rIns="91440" bIns="0" numCol="1" anchor="ctr" anchorCtr="0" compatLnSpc="1">
            <a:prstTxWarp prst="textNoShape">
              <a:avLst/>
            </a:prstTxWarp>
          </a:bodyPr>
          <a:lstStyle/>
          <a:p>
            <a:pPr lvl="0"/>
            <a:r>
              <a:rPr lang="en-US" altLang="zh-CN" smtClean="0"/>
              <a:t>Klicken Sie, um das Titelformat zu bearbeiten</a:t>
            </a:r>
          </a:p>
        </p:txBody>
      </p:sp>
      <p:pic>
        <p:nvPicPr>
          <p:cNvPr id="76806" name="图片 1045" descr="mc"/>
          <p:cNvPicPr>
            <a:picLocks noChangeAspect="1" noChangeArrowheads="1"/>
          </p:cNvPicPr>
          <p:nvPr/>
        </p:nvPicPr>
        <p:blipFill>
          <a:blip r:embed="rId16" cstate="print"/>
          <a:srcRect/>
          <a:stretch>
            <a:fillRect/>
          </a:stretch>
        </p:blipFill>
        <p:spPr bwMode="auto">
          <a:xfrm>
            <a:off x="0" y="0"/>
            <a:ext cx="1700213" cy="950913"/>
          </a:xfrm>
          <a:prstGeom prst="rect">
            <a:avLst/>
          </a:prstGeom>
          <a:noFill/>
          <a:ln w="9525">
            <a:noFill/>
            <a:miter lim="800000"/>
            <a:headEnd/>
            <a:tailEnd/>
          </a:ln>
        </p:spPr>
      </p:pic>
      <p:pic>
        <p:nvPicPr>
          <p:cNvPr id="76807" name="图片 1074" descr="无标题"/>
          <p:cNvPicPr>
            <a:picLocks noChangeAspect="1" noChangeArrowheads="1"/>
          </p:cNvPicPr>
          <p:nvPr/>
        </p:nvPicPr>
        <p:blipFill>
          <a:blip r:embed="rId17" cstate="print"/>
          <a:srcRect/>
          <a:stretch>
            <a:fillRect/>
          </a:stretch>
        </p:blipFill>
        <p:spPr bwMode="auto">
          <a:xfrm>
            <a:off x="0" y="6411913"/>
            <a:ext cx="1698625" cy="446087"/>
          </a:xfrm>
          <a:prstGeom prst="rect">
            <a:avLst/>
          </a:prstGeom>
          <a:noFill/>
          <a:ln w="9525">
            <a:noFill/>
            <a:miter lim="800000"/>
            <a:headEnd/>
            <a:tailEnd/>
          </a:ln>
        </p:spPr>
      </p:pic>
      <p:sp>
        <p:nvSpPr>
          <p:cNvPr id="11" name="Rectangle 11"/>
          <p:cNvSpPr>
            <a:spLocks noChangeArrowheads="1"/>
          </p:cNvSpPr>
          <p:nvPr userDrawn="1"/>
        </p:nvSpPr>
        <p:spPr bwMode="auto">
          <a:xfrm>
            <a:off x="0" y="949325"/>
            <a:ext cx="1697038" cy="5908675"/>
          </a:xfrm>
          <a:prstGeom prst="rect">
            <a:avLst/>
          </a:prstGeom>
          <a:solidFill>
            <a:srgbClr val="727CA3"/>
          </a:solidFill>
          <a:ln w="9525">
            <a:noFill/>
            <a:miter lim="800000"/>
            <a:headEnd/>
            <a:tailEnd/>
          </a:ln>
        </p:spPr>
        <p:txBody>
          <a:bodyPr/>
          <a:lstStyle/>
          <a:p>
            <a:pPr>
              <a:defRPr/>
            </a:pPr>
            <a:endParaRPr lang="zh-CN" altLang="en-US">
              <a:solidFill>
                <a:schemeClr val="tx1"/>
              </a:solidFill>
              <a:latin typeface="Arial" charset="0"/>
            </a:endParaRPr>
          </a:p>
        </p:txBody>
      </p:sp>
    </p:spTree>
  </p:cSld>
  <p:clrMap bg1="lt1" tx1="dk1" bg2="lt2" tx2="dk2" accent1="accent1" accent2="accent2" accent3="accent3" accent4="accent4" accent5="accent5" accent6="accent6" hlink="hlink" folHlink="folHlink"/>
  <p:sldLayoutIdLst>
    <p:sldLayoutId id="2147483948"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p:transition spd="med">
    <p:wipe dir="d"/>
  </p:transition>
  <p:hf sldNum="0" hdr="0"/>
  <p:txStyles>
    <p:titleStyle>
      <a:lvl1pPr algn="l" rtl="0" eaLnBrk="0" fontAlgn="base" hangingPunct="0">
        <a:lnSpc>
          <a:spcPct val="90000"/>
        </a:lnSpc>
        <a:spcBef>
          <a:spcPct val="0"/>
        </a:spcBef>
        <a:spcAft>
          <a:spcPct val="0"/>
        </a:spcAft>
        <a:buFont typeface="Arial" pitchFamily="34" charset="0"/>
        <a:defRPr sz="2400" b="1" kern="1200">
          <a:solidFill>
            <a:schemeClr val="tx1"/>
          </a:solidFill>
          <a:latin typeface="+mj-lt"/>
          <a:ea typeface="+mj-ea"/>
          <a:cs typeface="+mj-cs"/>
        </a:defRPr>
      </a:lvl1pPr>
      <a:lvl2pPr algn="l" rtl="0" eaLnBrk="0" fontAlgn="base" hangingPunct="0">
        <a:lnSpc>
          <a:spcPct val="90000"/>
        </a:lnSpc>
        <a:spcBef>
          <a:spcPct val="0"/>
        </a:spcBef>
        <a:spcAft>
          <a:spcPct val="0"/>
        </a:spcAft>
        <a:buFont typeface="Arial" pitchFamily="34" charset="0"/>
        <a:defRPr sz="2400" b="1">
          <a:solidFill>
            <a:schemeClr val="tx1"/>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buFont typeface="Arial" pitchFamily="34" charset="0"/>
        <a:defRPr sz="2400" b="1">
          <a:solidFill>
            <a:schemeClr val="tx1"/>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buFont typeface="Arial" pitchFamily="34" charset="0"/>
        <a:defRPr sz="2400" b="1">
          <a:solidFill>
            <a:schemeClr val="tx1"/>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buFont typeface="Arial" pitchFamily="34" charset="0"/>
        <a:defRPr sz="2400" b="1">
          <a:solidFill>
            <a:schemeClr val="tx1"/>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8pPr>
      <a:lvl9pPr marL="1828800" algn="l" rtl="0" fontAlgn="base">
        <a:lnSpc>
          <a:spcPct val="90000"/>
        </a:lnSpc>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9pPr>
    </p:titleStyle>
    <p:bodyStyle>
      <a:lvl1pPr algn="l" rtl="0" eaLnBrk="0" fontAlgn="base" hangingPunct="0">
        <a:spcBef>
          <a:spcPct val="0"/>
        </a:spcBef>
        <a:spcAft>
          <a:spcPct val="0"/>
        </a:spcAft>
        <a:buClr>
          <a:srgbClr val="FF9933"/>
        </a:buClr>
        <a:buFont typeface="Wingdings" pitchFamily="2" charset="2"/>
        <a:defRPr sz="2000" b="1" kern="1200">
          <a:solidFill>
            <a:schemeClr val="tx1"/>
          </a:solidFill>
          <a:latin typeface="+mn-lt"/>
          <a:ea typeface="+mn-ea"/>
          <a:cs typeface="+mn-cs"/>
        </a:defRPr>
      </a:lvl1pPr>
      <a:lvl2pPr marL="381000" lvl="1" indent="-192088" algn="l" rtl="0" eaLnBrk="0" fontAlgn="base" hangingPunct="0">
        <a:spcBef>
          <a:spcPct val="0"/>
        </a:spcBef>
        <a:spcAft>
          <a:spcPct val="0"/>
        </a:spcAft>
        <a:buClr>
          <a:srgbClr val="FF9933"/>
        </a:buClr>
        <a:buSzPct val="80000"/>
        <a:buFont typeface="Wingdings" pitchFamily="2" charset="2"/>
        <a:buChar char="n"/>
        <a:defRPr b="1" kern="1200">
          <a:solidFill>
            <a:schemeClr val="tx1"/>
          </a:solidFill>
          <a:latin typeface="+mn-lt"/>
          <a:ea typeface="+mn-ea"/>
          <a:cs typeface="+mn-cs"/>
        </a:defRPr>
      </a:lvl2pPr>
      <a:lvl3pPr marL="569913" lvl="2" indent="-187325" algn="l" rtl="0" eaLnBrk="0" fontAlgn="base" hangingPunct="0">
        <a:spcBef>
          <a:spcPct val="0"/>
        </a:spcBef>
        <a:spcAft>
          <a:spcPct val="0"/>
        </a:spcAft>
        <a:buClr>
          <a:srgbClr val="FF9933"/>
        </a:buClr>
        <a:buSzPct val="80000"/>
        <a:buFont typeface="Wingdings" pitchFamily="2" charset="2"/>
        <a:buChar char="n"/>
        <a:defRPr sz="1600" b="1" kern="1200">
          <a:solidFill>
            <a:schemeClr val="tx1"/>
          </a:solidFill>
          <a:latin typeface="+mn-lt"/>
          <a:ea typeface="+mn-ea"/>
          <a:cs typeface="+mn-cs"/>
        </a:defRPr>
      </a:lvl3pPr>
      <a:lvl4pPr marL="757238" lvl="3" indent="-176213" algn="l" rtl="0" eaLnBrk="0" fontAlgn="base" hangingPunct="0">
        <a:spcBef>
          <a:spcPct val="0"/>
        </a:spcBef>
        <a:spcAft>
          <a:spcPct val="0"/>
        </a:spcAft>
        <a:buClr>
          <a:srgbClr val="FF9933"/>
        </a:buClr>
        <a:buSzPct val="80000"/>
        <a:buFont typeface="Wingdings" pitchFamily="2" charset="2"/>
        <a:buChar char="n"/>
        <a:defRPr sz="1600" b="1" kern="1200">
          <a:solidFill>
            <a:schemeClr val="tx1"/>
          </a:solidFill>
          <a:latin typeface="+mn-lt"/>
          <a:ea typeface="+mn-ea"/>
          <a:cs typeface="+mn-cs"/>
        </a:defRPr>
      </a:lvl4pPr>
      <a:lvl5pPr marL="950913" lvl="4" indent="-192088" algn="l" rtl="0" eaLnBrk="0" fontAlgn="base" hangingPunct="0">
        <a:spcBef>
          <a:spcPct val="0"/>
        </a:spcBef>
        <a:spcAft>
          <a:spcPct val="0"/>
        </a:spcAft>
        <a:buClr>
          <a:srgbClr val="FF9933"/>
        </a:buClr>
        <a:buSzPct val="80000"/>
        <a:buFont typeface="Wingdings" pitchFamily="2" charset="2"/>
        <a:buChar char="n"/>
        <a:defRPr sz="1600" b="1" kern="1200">
          <a:solidFill>
            <a:schemeClr val="tx1"/>
          </a:solidFill>
          <a:latin typeface="+mn-lt"/>
          <a:ea typeface="+mn-ea"/>
          <a:cs typeface="+mn-cs"/>
        </a:defRPr>
      </a:lvl5pPr>
      <a:lvl6pPr marL="2514600" lvl="5" indent="-22860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6pPr>
      <a:lvl7pPr marL="2971800" lvl="6" indent="-22860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7pPr>
      <a:lvl8pPr marL="3429000" lvl="7" indent="-22860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8pPr>
      <a:lvl9pPr marL="3886200" lvl="8" indent="-22860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2pPr>
      <a:lvl3pPr marL="914400" lvl="2"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3pPr>
      <a:lvl4pPr marL="1371600" lvl="3"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4pPr>
      <a:lvl5pPr marL="1828800" lvl="4"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5pPr>
      <a:lvl6pPr marL="2286000" lvl="5"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6pPr>
      <a:lvl7pPr marL="2743200" lvl="6"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7pPr>
      <a:lvl8pPr marL="3200400" lvl="7"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8pPr>
      <a:lvl9pPr marL="3657600" lvl="8" indent="0" algn="ctr" defTabSz="914400" eaLnBrk="1" fontAlgn="base" latinLnBrk="0" hangingPunct="1">
        <a:lnSpc>
          <a:spcPct val="90000"/>
        </a:lnSpc>
        <a:spcBef>
          <a:spcPct val="0"/>
        </a:spcBef>
        <a:spcAft>
          <a:spcPct val="0"/>
        </a:spcAft>
        <a:buNone/>
        <a:defRPr sz="4800" b="1" i="0" u="none" kern="1200" baseline="0">
          <a:solidFill>
            <a:schemeClr val="accent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4.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slide" Target="slide40.xml"/><Relationship Id="rId5" Type="http://schemas.openxmlformats.org/officeDocument/2006/relationships/oleObject" Target="../embeddings/oleObject6.bin"/><Relationship Id="rId10" Type="http://schemas.openxmlformats.org/officeDocument/2006/relationships/slide" Target="slide18.xml"/><Relationship Id="rId4" Type="http://schemas.openxmlformats.org/officeDocument/2006/relationships/oleObject" Target="../embeddings/oleObject5.bin"/><Relationship Id="rId9" Type="http://schemas.openxmlformats.org/officeDocument/2006/relationships/slide" Target="slide6.xml"/><Relationship Id="rId14" Type="http://schemas.openxmlformats.org/officeDocument/2006/relationships/slide" Target="slide13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225.bin"/><Relationship Id="rId13" Type="http://schemas.openxmlformats.org/officeDocument/2006/relationships/oleObject" Target="../embeddings/oleObject230.bin"/><Relationship Id="rId18" Type="http://schemas.openxmlformats.org/officeDocument/2006/relationships/slide" Target="slide6.xml"/><Relationship Id="rId3" Type="http://schemas.openxmlformats.org/officeDocument/2006/relationships/notesSlide" Target="../notesSlides/notesSlide2.xml"/><Relationship Id="rId21" Type="http://schemas.openxmlformats.org/officeDocument/2006/relationships/slide" Target="slide70.xml"/><Relationship Id="rId7" Type="http://schemas.openxmlformats.org/officeDocument/2006/relationships/oleObject" Target="../embeddings/oleObject224.bin"/><Relationship Id="rId12" Type="http://schemas.openxmlformats.org/officeDocument/2006/relationships/oleObject" Target="../embeddings/oleObject229.bin"/><Relationship Id="rId17" Type="http://schemas.openxmlformats.org/officeDocument/2006/relationships/slide" Target="slide88.xml"/><Relationship Id="rId2" Type="http://schemas.openxmlformats.org/officeDocument/2006/relationships/slideLayout" Target="../slideLayouts/slideLayout7.xml"/><Relationship Id="rId16" Type="http://schemas.openxmlformats.org/officeDocument/2006/relationships/slide" Target="slide4.xml"/><Relationship Id="rId20" Type="http://schemas.openxmlformats.org/officeDocument/2006/relationships/slide" Target="slide40.xml"/><Relationship Id="rId1" Type="http://schemas.openxmlformats.org/officeDocument/2006/relationships/vmlDrawing" Target="../drawings/vmlDrawing63.vml"/><Relationship Id="rId6" Type="http://schemas.openxmlformats.org/officeDocument/2006/relationships/oleObject" Target="../embeddings/oleObject223.bin"/><Relationship Id="rId11" Type="http://schemas.openxmlformats.org/officeDocument/2006/relationships/oleObject" Target="../embeddings/oleObject228.bin"/><Relationship Id="rId5" Type="http://schemas.openxmlformats.org/officeDocument/2006/relationships/oleObject" Target="../embeddings/oleObject222.bin"/><Relationship Id="rId15" Type="http://schemas.openxmlformats.org/officeDocument/2006/relationships/oleObject" Target="../embeddings/oleObject232.bin"/><Relationship Id="rId23" Type="http://schemas.openxmlformats.org/officeDocument/2006/relationships/slide" Target="slide139.xml"/><Relationship Id="rId10" Type="http://schemas.openxmlformats.org/officeDocument/2006/relationships/oleObject" Target="../embeddings/oleObject227.bin"/><Relationship Id="rId19" Type="http://schemas.openxmlformats.org/officeDocument/2006/relationships/slide" Target="slide18.xml"/><Relationship Id="rId4" Type="http://schemas.openxmlformats.org/officeDocument/2006/relationships/oleObject" Target="../embeddings/oleObject221.bin"/><Relationship Id="rId9" Type="http://schemas.openxmlformats.org/officeDocument/2006/relationships/oleObject" Target="../embeddings/oleObject226.bin"/><Relationship Id="rId14" Type="http://schemas.openxmlformats.org/officeDocument/2006/relationships/oleObject" Target="../embeddings/oleObject231.bin"/><Relationship Id="rId22" Type="http://schemas.openxmlformats.org/officeDocument/2006/relationships/slide" Target="slide161.xml"/></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oleObject" Target="../embeddings/oleObject243.bin"/><Relationship Id="rId18" Type="http://schemas.openxmlformats.org/officeDocument/2006/relationships/oleObject" Target="../embeddings/oleObject248.bin"/><Relationship Id="rId3" Type="http://schemas.openxmlformats.org/officeDocument/2006/relationships/oleObject" Target="../embeddings/oleObject233.bin"/><Relationship Id="rId21" Type="http://schemas.openxmlformats.org/officeDocument/2006/relationships/oleObject" Target="../embeddings/oleObject251.bin"/><Relationship Id="rId7" Type="http://schemas.openxmlformats.org/officeDocument/2006/relationships/oleObject" Target="../embeddings/oleObject237.bin"/><Relationship Id="rId12" Type="http://schemas.openxmlformats.org/officeDocument/2006/relationships/oleObject" Target="../embeddings/oleObject242.bin"/><Relationship Id="rId17" Type="http://schemas.openxmlformats.org/officeDocument/2006/relationships/oleObject" Target="../embeddings/oleObject247.bin"/><Relationship Id="rId2" Type="http://schemas.openxmlformats.org/officeDocument/2006/relationships/slideLayout" Target="../slideLayouts/slideLayout7.xml"/><Relationship Id="rId16" Type="http://schemas.openxmlformats.org/officeDocument/2006/relationships/oleObject" Target="../embeddings/oleObject246.bin"/><Relationship Id="rId20" Type="http://schemas.openxmlformats.org/officeDocument/2006/relationships/oleObject" Target="../embeddings/oleObject250.bin"/><Relationship Id="rId1" Type="http://schemas.openxmlformats.org/officeDocument/2006/relationships/vmlDrawing" Target="../drawings/vmlDrawing64.vml"/><Relationship Id="rId6" Type="http://schemas.openxmlformats.org/officeDocument/2006/relationships/oleObject" Target="../embeddings/oleObject236.bin"/><Relationship Id="rId11" Type="http://schemas.openxmlformats.org/officeDocument/2006/relationships/oleObject" Target="../embeddings/oleObject241.bin"/><Relationship Id="rId5" Type="http://schemas.openxmlformats.org/officeDocument/2006/relationships/oleObject" Target="../embeddings/oleObject235.bin"/><Relationship Id="rId15" Type="http://schemas.openxmlformats.org/officeDocument/2006/relationships/oleObject" Target="../embeddings/oleObject245.bin"/><Relationship Id="rId23" Type="http://schemas.openxmlformats.org/officeDocument/2006/relationships/oleObject" Target="../embeddings/oleObject253.bin"/><Relationship Id="rId10" Type="http://schemas.openxmlformats.org/officeDocument/2006/relationships/oleObject" Target="../embeddings/oleObject240.bin"/><Relationship Id="rId19" Type="http://schemas.openxmlformats.org/officeDocument/2006/relationships/oleObject" Target="../embeddings/oleObject249.bin"/><Relationship Id="rId4" Type="http://schemas.openxmlformats.org/officeDocument/2006/relationships/oleObject" Target="../embeddings/oleObject234.bin"/><Relationship Id="rId9" Type="http://schemas.openxmlformats.org/officeDocument/2006/relationships/oleObject" Target="../embeddings/oleObject239.bin"/><Relationship Id="rId14" Type="http://schemas.openxmlformats.org/officeDocument/2006/relationships/oleObject" Target="../embeddings/oleObject244.bin"/><Relationship Id="rId22" Type="http://schemas.openxmlformats.org/officeDocument/2006/relationships/oleObject" Target="../embeddings/oleObject252.bin"/></Relationships>
</file>

<file path=ppt/slides/_rels/slide10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223.png"/><Relationship Id="rId7" Type="http://schemas.openxmlformats.org/officeDocument/2006/relationships/slide" Target="slide18.xml"/><Relationship Id="rId2" Type="http://schemas.openxmlformats.org/officeDocument/2006/relationships/image" Target="../media/image222.png"/><Relationship Id="rId1" Type="http://schemas.openxmlformats.org/officeDocument/2006/relationships/slideLayout" Target="../slideLayouts/slideLayout12.x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0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254.bin"/><Relationship Id="rId7" Type="http://schemas.openxmlformats.org/officeDocument/2006/relationships/slide" Target="slide18.xml"/><Relationship Id="rId2" Type="http://schemas.openxmlformats.org/officeDocument/2006/relationships/slideLayout" Target="../slideLayouts/slideLayout13.xml"/><Relationship Id="rId1" Type="http://schemas.openxmlformats.org/officeDocument/2006/relationships/vmlDrawing" Target="../drawings/vmlDrawing65.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04.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0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25.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0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26.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0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27.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0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09.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229.png"/><Relationship Id="rId7" Type="http://schemas.openxmlformats.org/officeDocument/2006/relationships/slide" Target="slide18.xml"/><Relationship Id="rId2" Type="http://schemas.openxmlformats.org/officeDocument/2006/relationships/image" Target="../media/image228.png"/><Relationship Id="rId1" Type="http://schemas.openxmlformats.org/officeDocument/2006/relationships/slideLayout" Target="../slideLayouts/slideLayout12.x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slide" Target="slide6.xml"/><Relationship Id="rId18" Type="http://schemas.openxmlformats.org/officeDocument/2006/relationships/slide" Target="slide139.xml"/><Relationship Id="rId3" Type="http://schemas.openxmlformats.org/officeDocument/2006/relationships/oleObject" Target="../embeddings/oleObject8.bin"/><Relationship Id="rId7" Type="http://schemas.openxmlformats.org/officeDocument/2006/relationships/oleObject" Target="../embeddings/oleObject12.bin"/><Relationship Id="rId12" Type="http://schemas.openxmlformats.org/officeDocument/2006/relationships/slide" Target="slide88.xml"/><Relationship Id="rId17" Type="http://schemas.openxmlformats.org/officeDocument/2006/relationships/slide" Target="slide161.xml"/><Relationship Id="rId2" Type="http://schemas.openxmlformats.org/officeDocument/2006/relationships/slideLayout" Target="../slideLayouts/slideLayout2.xml"/><Relationship Id="rId16" Type="http://schemas.openxmlformats.org/officeDocument/2006/relationships/slide" Target="slide70.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slide" Target="slide4.xml"/><Relationship Id="rId5" Type="http://schemas.openxmlformats.org/officeDocument/2006/relationships/oleObject" Target="../embeddings/oleObject10.bin"/><Relationship Id="rId15" Type="http://schemas.openxmlformats.org/officeDocument/2006/relationships/slide" Target="slide40.xml"/><Relationship Id="rId10" Type="http://schemas.openxmlformats.org/officeDocument/2006/relationships/oleObject" Target="../embeddings/oleObject15.bin"/><Relationship Id="rId4" Type="http://schemas.openxmlformats.org/officeDocument/2006/relationships/oleObject" Target="../embeddings/oleObject9.bin"/><Relationship Id="rId9" Type="http://schemas.openxmlformats.org/officeDocument/2006/relationships/oleObject" Target="../embeddings/oleObject14.bin"/><Relationship Id="rId14" Type="http://schemas.openxmlformats.org/officeDocument/2006/relationships/slide" Target="slide18.xml"/></Relationships>
</file>

<file path=ppt/slides/_rels/slide110.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231.png"/><Relationship Id="rId7" Type="http://schemas.openxmlformats.org/officeDocument/2006/relationships/slide" Target="slide18.xml"/><Relationship Id="rId2" Type="http://schemas.openxmlformats.org/officeDocument/2006/relationships/image" Target="../media/image230.png"/><Relationship Id="rId1" Type="http://schemas.openxmlformats.org/officeDocument/2006/relationships/slideLayout" Target="../slideLayouts/slideLayout12.x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11.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12.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13.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255.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2.xml"/><Relationship Id="rId1" Type="http://schemas.openxmlformats.org/officeDocument/2006/relationships/vmlDrawing" Target="../drawings/vmlDrawing66.vml"/><Relationship Id="rId6" Type="http://schemas.openxmlformats.org/officeDocument/2006/relationships/image" Target="../media/image235.png"/><Relationship Id="rId11" Type="http://schemas.openxmlformats.org/officeDocument/2006/relationships/slide" Target="slide40.xml"/><Relationship Id="rId5" Type="http://schemas.openxmlformats.org/officeDocument/2006/relationships/oleObject" Target="../embeddings/oleObject257.bin"/><Relationship Id="rId10" Type="http://schemas.openxmlformats.org/officeDocument/2006/relationships/slide" Target="slide18.xml"/><Relationship Id="rId4" Type="http://schemas.openxmlformats.org/officeDocument/2006/relationships/oleObject" Target="../embeddings/oleObject256.bin"/><Relationship Id="rId9" Type="http://schemas.openxmlformats.org/officeDocument/2006/relationships/slide" Target="slide6.xml"/><Relationship Id="rId14" Type="http://schemas.openxmlformats.org/officeDocument/2006/relationships/slide" Target="slide139.xml"/></Relationships>
</file>

<file path=ppt/slides/_rels/slide11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36.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1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37.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1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slide" Target="slide18.xml"/><Relationship Id="rId3" Type="http://schemas.openxmlformats.org/officeDocument/2006/relationships/oleObject" Target="../embeddings/oleObject258.bin"/><Relationship Id="rId7" Type="http://schemas.openxmlformats.org/officeDocument/2006/relationships/oleObject" Target="../embeddings/oleObject262.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12.xml"/><Relationship Id="rId16" Type="http://schemas.openxmlformats.org/officeDocument/2006/relationships/slide" Target="slide161.xml"/><Relationship Id="rId1" Type="http://schemas.openxmlformats.org/officeDocument/2006/relationships/vmlDrawing" Target="../drawings/vmlDrawing67.vml"/><Relationship Id="rId6" Type="http://schemas.openxmlformats.org/officeDocument/2006/relationships/oleObject" Target="../embeddings/oleObject261.bin"/><Relationship Id="rId11" Type="http://schemas.openxmlformats.org/officeDocument/2006/relationships/slide" Target="slide88.xml"/><Relationship Id="rId5" Type="http://schemas.openxmlformats.org/officeDocument/2006/relationships/oleObject" Target="../embeddings/oleObject260.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259.bin"/><Relationship Id="rId9" Type="http://schemas.openxmlformats.org/officeDocument/2006/relationships/image" Target="../media/image245.png"/><Relationship Id="rId14" Type="http://schemas.openxmlformats.org/officeDocument/2006/relationships/slide" Target="slide40.xml"/></Relationships>
</file>

<file path=ppt/slides/_rels/slide118.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1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64.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68.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248.png"/><Relationship Id="rId9" Type="http://schemas.openxmlformats.org/officeDocument/2006/relationships/slide" Target="slide40.xml"/></Relationships>
</file>

<file path=ppt/slides/_rels/slide12.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16.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9.bin"/><Relationship Id="rId11" Type="http://schemas.openxmlformats.org/officeDocument/2006/relationships/slide" Target="slide40.xml"/><Relationship Id="rId5" Type="http://schemas.openxmlformats.org/officeDocument/2006/relationships/oleObject" Target="../embeddings/oleObject18.bin"/><Relationship Id="rId10" Type="http://schemas.openxmlformats.org/officeDocument/2006/relationships/slide" Target="slide18.xml"/><Relationship Id="rId4" Type="http://schemas.openxmlformats.org/officeDocument/2006/relationships/oleObject" Target="../embeddings/oleObject17.bin"/><Relationship Id="rId9" Type="http://schemas.openxmlformats.org/officeDocument/2006/relationships/slide" Target="slide6.xml"/><Relationship Id="rId14" Type="http://schemas.openxmlformats.org/officeDocument/2006/relationships/slide" Target="slide139.xml"/></Relationships>
</file>

<file path=ppt/slides/_rels/slide12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49.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65.bin"/><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235.png"/><Relationship Id="rId4" Type="http://schemas.openxmlformats.org/officeDocument/2006/relationships/oleObject" Target="../embeddings/oleObject266.bin"/></Relationships>
</file>

<file path=ppt/slides/_rels/slide12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oleObject" Target="../embeddings/oleObject267.bin"/><Relationship Id="rId7"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oleObject" Target="../embeddings/oleObject270.bin"/><Relationship Id="rId5" Type="http://schemas.openxmlformats.org/officeDocument/2006/relationships/oleObject" Target="../embeddings/oleObject269.bin"/><Relationship Id="rId4" Type="http://schemas.openxmlformats.org/officeDocument/2006/relationships/oleObject" Target="../embeddings/oleObject268.bin"/></Relationships>
</file>

<file path=ppt/slides/_rels/slide12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2.xml"/><Relationship Id="rId1" Type="http://schemas.openxmlformats.org/officeDocument/2006/relationships/vmlDrawing" Target="../drawings/vmlDrawing71.vml"/><Relationship Id="rId5" Type="http://schemas.openxmlformats.org/officeDocument/2006/relationships/oleObject" Target="../embeddings/oleObject273.bin"/><Relationship Id="rId4" Type="http://schemas.openxmlformats.org/officeDocument/2006/relationships/oleObject" Target="../embeddings/oleObject272.bin"/></Relationships>
</file>

<file path=ppt/slides/_rels/slide12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20.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22.bin"/><Relationship Id="rId10" Type="http://schemas.openxmlformats.org/officeDocument/2006/relationships/slide" Target="slide40.xml"/><Relationship Id="rId4" Type="http://schemas.openxmlformats.org/officeDocument/2006/relationships/oleObject" Target="../embeddings/oleObject21.bin"/><Relationship Id="rId9" Type="http://schemas.openxmlformats.org/officeDocument/2006/relationships/slide" Target="slide18.xml"/></Relationships>
</file>

<file path=ppt/slides/_rels/slide13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79.bin"/><Relationship Id="rId13" Type="http://schemas.openxmlformats.org/officeDocument/2006/relationships/slide" Target="slide6.xml"/><Relationship Id="rId18" Type="http://schemas.openxmlformats.org/officeDocument/2006/relationships/slide" Target="slide139.xml"/><Relationship Id="rId3" Type="http://schemas.openxmlformats.org/officeDocument/2006/relationships/oleObject" Target="../embeddings/oleObject274.bin"/><Relationship Id="rId7" Type="http://schemas.openxmlformats.org/officeDocument/2006/relationships/oleObject" Target="../embeddings/oleObject278.bin"/><Relationship Id="rId12" Type="http://schemas.openxmlformats.org/officeDocument/2006/relationships/slide" Target="slide88.xml"/><Relationship Id="rId17" Type="http://schemas.openxmlformats.org/officeDocument/2006/relationships/slide" Target="slide161.xml"/><Relationship Id="rId2" Type="http://schemas.openxmlformats.org/officeDocument/2006/relationships/slideLayout" Target="../slideLayouts/slideLayout12.xml"/><Relationship Id="rId16" Type="http://schemas.openxmlformats.org/officeDocument/2006/relationships/slide" Target="slide70.xml"/><Relationship Id="rId1" Type="http://schemas.openxmlformats.org/officeDocument/2006/relationships/vmlDrawing" Target="../drawings/vmlDrawing72.vml"/><Relationship Id="rId6" Type="http://schemas.openxmlformats.org/officeDocument/2006/relationships/oleObject" Target="../embeddings/oleObject277.bin"/><Relationship Id="rId11" Type="http://schemas.openxmlformats.org/officeDocument/2006/relationships/slide" Target="slide4.xml"/><Relationship Id="rId5" Type="http://schemas.openxmlformats.org/officeDocument/2006/relationships/oleObject" Target="../embeddings/oleObject276.bin"/><Relationship Id="rId15" Type="http://schemas.openxmlformats.org/officeDocument/2006/relationships/slide" Target="slide40.xml"/><Relationship Id="rId10" Type="http://schemas.openxmlformats.org/officeDocument/2006/relationships/oleObject" Target="../embeddings/oleObject281.bin"/><Relationship Id="rId4" Type="http://schemas.openxmlformats.org/officeDocument/2006/relationships/oleObject" Target="../embeddings/oleObject275.bin"/><Relationship Id="rId9" Type="http://schemas.openxmlformats.org/officeDocument/2006/relationships/oleObject" Target="../embeddings/oleObject280.bin"/><Relationship Id="rId14" Type="http://schemas.openxmlformats.org/officeDocument/2006/relationships/slide" Target="slide18.xml"/></Relationships>
</file>

<file path=ppt/slides/_rels/slide13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259.png"/><Relationship Id="rId7" Type="http://schemas.openxmlformats.org/officeDocument/2006/relationships/slide" Target="slide18.xml"/><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82.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73.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283.bin"/><Relationship Id="rId9" Type="http://schemas.openxmlformats.org/officeDocument/2006/relationships/slide" Target="slide40.xml"/></Relationships>
</file>

<file path=ppt/slides/_rels/slide134.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3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3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63.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3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64.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38.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65.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39.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23.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25.bin"/><Relationship Id="rId10" Type="http://schemas.openxmlformats.org/officeDocument/2006/relationships/slide" Target="slide40.xml"/><Relationship Id="rId4" Type="http://schemas.openxmlformats.org/officeDocument/2006/relationships/oleObject" Target="../embeddings/oleObject24.bin"/><Relationship Id="rId9" Type="http://schemas.openxmlformats.org/officeDocument/2006/relationships/slide" Target="slide18.xml"/></Relationships>
</file>

<file path=ppt/slides/_rels/slide14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41.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66.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4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284.bin"/><Relationship Id="rId7" Type="http://schemas.openxmlformats.org/officeDocument/2006/relationships/slide" Target="slide18.xml"/><Relationship Id="rId2" Type="http://schemas.openxmlformats.org/officeDocument/2006/relationships/slideLayout" Target="../slideLayouts/slideLayout12.xml"/><Relationship Id="rId1" Type="http://schemas.openxmlformats.org/officeDocument/2006/relationships/vmlDrawing" Target="../drawings/vmlDrawing74.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43.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285.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271.png"/><Relationship Id="rId11" Type="http://schemas.openxmlformats.org/officeDocument/2006/relationships/slide" Target="slide40.xml"/><Relationship Id="rId5" Type="http://schemas.openxmlformats.org/officeDocument/2006/relationships/oleObject" Target="../embeddings/oleObject287.bin"/><Relationship Id="rId10" Type="http://schemas.openxmlformats.org/officeDocument/2006/relationships/slide" Target="slide18.xml"/><Relationship Id="rId4" Type="http://schemas.openxmlformats.org/officeDocument/2006/relationships/oleObject" Target="../embeddings/oleObject286.bin"/><Relationship Id="rId9" Type="http://schemas.openxmlformats.org/officeDocument/2006/relationships/slide" Target="slide6.xml"/><Relationship Id="rId14" Type="http://schemas.openxmlformats.org/officeDocument/2006/relationships/slide" Target="slide139.xml"/></Relationships>
</file>

<file path=ppt/slides/_rels/slide14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288.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12.xml"/><Relationship Id="rId1" Type="http://schemas.openxmlformats.org/officeDocument/2006/relationships/vmlDrawing" Target="../drawings/vmlDrawing76.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image" Target="../media/image274.png"/><Relationship Id="rId10" Type="http://schemas.openxmlformats.org/officeDocument/2006/relationships/slide" Target="slide40.xml"/><Relationship Id="rId4" Type="http://schemas.openxmlformats.org/officeDocument/2006/relationships/oleObject" Target="../embeddings/oleObject289.bin"/><Relationship Id="rId9" Type="http://schemas.openxmlformats.org/officeDocument/2006/relationships/slide" Target="slide18.xml"/></Relationships>
</file>

<file path=ppt/slides/_rels/slide14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90.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276.png"/><Relationship Id="rId9" Type="http://schemas.openxmlformats.org/officeDocument/2006/relationships/slide" Target="slide40.xml"/></Relationships>
</file>

<file path=ppt/slides/_rels/slide146.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291.bin"/><Relationship Id="rId7" Type="http://schemas.openxmlformats.org/officeDocument/2006/relationships/slide" Target="slide18.xml"/><Relationship Id="rId2" Type="http://schemas.openxmlformats.org/officeDocument/2006/relationships/slideLayout" Target="../slideLayouts/slideLayout12.xml"/><Relationship Id="rId1" Type="http://schemas.openxmlformats.org/officeDocument/2006/relationships/vmlDrawing" Target="../drawings/vmlDrawing78.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14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78.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48.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79.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4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292.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image" Target="../media/image281.png"/><Relationship Id="rId10" Type="http://schemas.openxmlformats.org/officeDocument/2006/relationships/slide" Target="slide40.xml"/><Relationship Id="rId4" Type="http://schemas.openxmlformats.org/officeDocument/2006/relationships/oleObject" Target="../embeddings/oleObject293.bin"/><Relationship Id="rId9" Type="http://schemas.openxmlformats.org/officeDocument/2006/relationships/slide" Target="slide18.xml"/></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27.bin"/><Relationship Id="rId9" Type="http://schemas.openxmlformats.org/officeDocument/2006/relationships/slide" Target="slide40.xml"/></Relationships>
</file>

<file path=ppt/slides/_rels/slide15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5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94.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295.bin"/><Relationship Id="rId9" Type="http://schemas.openxmlformats.org/officeDocument/2006/relationships/slide" Target="slide40.xml"/></Relationships>
</file>

<file path=ppt/slides/_rels/slide15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5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5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29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297.bin"/><Relationship Id="rId9" Type="http://schemas.openxmlformats.org/officeDocument/2006/relationships/slide" Target="slide40.xml"/></Relationships>
</file>

<file path=ppt/slides/_rels/slide15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56.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292.png"/><Relationship Id="rId3" Type="http://schemas.openxmlformats.org/officeDocument/2006/relationships/oleObject" Target="../embeddings/oleObject298.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299.bin"/><Relationship Id="rId9" Type="http://schemas.openxmlformats.org/officeDocument/2006/relationships/slide" Target="slide40.xml"/></Relationships>
</file>

<file path=ppt/slides/_rels/slide15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93.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5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300.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295.png"/><Relationship Id="rId9" Type="http://schemas.openxmlformats.org/officeDocument/2006/relationships/slide" Target="slide40.xml"/></Relationships>
</file>

<file path=ppt/slides/_rels/slide15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6.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6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61.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62.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6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301.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302.bin"/><Relationship Id="rId9" Type="http://schemas.openxmlformats.org/officeDocument/2006/relationships/slide" Target="slide40.xml"/></Relationships>
</file>

<file path=ppt/slides/_rels/slide16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6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6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16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1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2.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2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21.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36.png"/><Relationship Id="rId7" Type="http://schemas.openxmlformats.org/officeDocument/2006/relationships/slide" Target="slide1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2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28.bin"/><Relationship Id="rId7" Type="http://schemas.openxmlformats.org/officeDocument/2006/relationships/slide" Target="slide18.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9.bin"/><Relationship Id="rId18" Type="http://schemas.openxmlformats.org/officeDocument/2006/relationships/oleObject" Target="../embeddings/oleObject44.bin"/><Relationship Id="rId26" Type="http://schemas.openxmlformats.org/officeDocument/2006/relationships/slide" Target="slide139.xml"/><Relationship Id="rId3" Type="http://schemas.openxmlformats.org/officeDocument/2006/relationships/oleObject" Target="../embeddings/oleObject29.bin"/><Relationship Id="rId21" Type="http://schemas.openxmlformats.org/officeDocument/2006/relationships/slide" Target="slide6.xml"/><Relationship Id="rId7" Type="http://schemas.openxmlformats.org/officeDocument/2006/relationships/oleObject" Target="../embeddings/oleObject33.bin"/><Relationship Id="rId12" Type="http://schemas.openxmlformats.org/officeDocument/2006/relationships/oleObject" Target="../embeddings/oleObject38.bin"/><Relationship Id="rId17" Type="http://schemas.openxmlformats.org/officeDocument/2006/relationships/oleObject" Target="../embeddings/oleObject43.bin"/><Relationship Id="rId25" Type="http://schemas.openxmlformats.org/officeDocument/2006/relationships/slide" Target="slide161.xml"/><Relationship Id="rId2" Type="http://schemas.openxmlformats.org/officeDocument/2006/relationships/slideLayout" Target="../slideLayouts/slideLayout2.xml"/><Relationship Id="rId16" Type="http://schemas.openxmlformats.org/officeDocument/2006/relationships/oleObject" Target="../embeddings/oleObject42.bin"/><Relationship Id="rId20" Type="http://schemas.openxmlformats.org/officeDocument/2006/relationships/slide" Target="slide88.xml"/><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oleObject" Target="../embeddings/oleObject37.bin"/><Relationship Id="rId24" Type="http://schemas.openxmlformats.org/officeDocument/2006/relationships/slide" Target="slide70.xml"/><Relationship Id="rId5" Type="http://schemas.openxmlformats.org/officeDocument/2006/relationships/oleObject" Target="../embeddings/oleObject31.bin"/><Relationship Id="rId15" Type="http://schemas.openxmlformats.org/officeDocument/2006/relationships/oleObject" Target="../embeddings/oleObject41.bin"/><Relationship Id="rId23" Type="http://schemas.openxmlformats.org/officeDocument/2006/relationships/slide" Target="slide40.xml"/><Relationship Id="rId10" Type="http://schemas.openxmlformats.org/officeDocument/2006/relationships/oleObject" Target="../embeddings/oleObject36.bin"/><Relationship Id="rId19" Type="http://schemas.openxmlformats.org/officeDocument/2006/relationships/slide" Target="slide4.xml"/><Relationship Id="rId4" Type="http://schemas.openxmlformats.org/officeDocument/2006/relationships/oleObject" Target="../embeddings/oleObject30.bin"/><Relationship Id="rId9" Type="http://schemas.openxmlformats.org/officeDocument/2006/relationships/oleObject" Target="../embeddings/oleObject35.bin"/><Relationship Id="rId14" Type="http://schemas.openxmlformats.org/officeDocument/2006/relationships/oleObject" Target="../embeddings/oleObject40.bin"/><Relationship Id="rId22" Type="http://schemas.openxmlformats.org/officeDocument/2006/relationships/slide" Target="slide18.xml"/></Relationships>
</file>

<file path=ppt/slides/_rels/slide24.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45.bin"/><Relationship Id="rId7" Type="http://schemas.openxmlformats.org/officeDocument/2006/relationships/slide" Target="slide18.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2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4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47.bin"/><Relationship Id="rId9" Type="http://schemas.openxmlformats.org/officeDocument/2006/relationships/slide" Target="slide40.xml"/></Relationships>
</file>

<file path=ppt/slides/_rels/slide2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48.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50.bin"/><Relationship Id="rId10" Type="http://schemas.openxmlformats.org/officeDocument/2006/relationships/slide" Target="slide40.xml"/><Relationship Id="rId4" Type="http://schemas.openxmlformats.org/officeDocument/2006/relationships/oleObject" Target="../embeddings/oleObject49.bin"/><Relationship Id="rId9" Type="http://schemas.openxmlformats.org/officeDocument/2006/relationships/slide" Target="slide18.xml"/></Relationships>
</file>

<file path=ppt/slides/_rels/slide2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2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58.jpeg"/><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51.bin"/><Relationship Id="rId9" Type="http://schemas.openxmlformats.org/officeDocument/2006/relationships/slide" Target="slide40.xml"/></Relationships>
</file>

<file path=ppt/slides/_rels/slide29.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3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3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60.png"/><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52.bin"/><Relationship Id="rId9" Type="http://schemas.openxmlformats.org/officeDocument/2006/relationships/slide" Target="slide40.xml"/></Relationships>
</file>

<file path=ppt/slides/_rels/slide3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0.xml"/><Relationship Id="rId3" Type="http://schemas.openxmlformats.org/officeDocument/2006/relationships/oleObject" Target="../embeddings/oleObject53.bin"/><Relationship Id="rId7" Type="http://schemas.openxmlformats.org/officeDocument/2006/relationships/oleObject" Target="../embeddings/oleObject57.bin"/><Relationship Id="rId12" Type="http://schemas.openxmlformats.org/officeDocument/2006/relationships/slide" Target="slide40.xml"/><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slide" Target="slide18.xml"/><Relationship Id="rId5" Type="http://schemas.openxmlformats.org/officeDocument/2006/relationships/oleObject" Target="../embeddings/oleObject55.bin"/><Relationship Id="rId15" Type="http://schemas.openxmlformats.org/officeDocument/2006/relationships/slide" Target="slide139.xml"/><Relationship Id="rId10" Type="http://schemas.openxmlformats.org/officeDocument/2006/relationships/slide" Target="slide6.xml"/><Relationship Id="rId4" Type="http://schemas.openxmlformats.org/officeDocument/2006/relationships/oleObject" Target="../embeddings/oleObject54.bin"/><Relationship Id="rId9" Type="http://schemas.openxmlformats.org/officeDocument/2006/relationships/slide" Target="slide88.xml"/><Relationship Id="rId14" Type="http://schemas.openxmlformats.org/officeDocument/2006/relationships/slide" Target="slide161.xml"/></Relationships>
</file>

<file path=ppt/slides/_rels/slide3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58.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60.bin"/><Relationship Id="rId10" Type="http://schemas.openxmlformats.org/officeDocument/2006/relationships/slide" Target="slide40.xml"/><Relationship Id="rId4" Type="http://schemas.openxmlformats.org/officeDocument/2006/relationships/oleObject" Target="../embeddings/oleObject59.bin"/><Relationship Id="rId9" Type="http://schemas.openxmlformats.org/officeDocument/2006/relationships/slide" Target="slide18.xml"/></Relationships>
</file>

<file path=ppt/slides/_rels/slide34.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61.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64.bin"/><Relationship Id="rId11" Type="http://schemas.openxmlformats.org/officeDocument/2006/relationships/slide" Target="slide40.xml"/><Relationship Id="rId5" Type="http://schemas.openxmlformats.org/officeDocument/2006/relationships/oleObject" Target="../embeddings/oleObject63.bin"/><Relationship Id="rId10" Type="http://schemas.openxmlformats.org/officeDocument/2006/relationships/slide" Target="slide18.xml"/><Relationship Id="rId4" Type="http://schemas.openxmlformats.org/officeDocument/2006/relationships/oleObject" Target="../embeddings/oleObject62.bin"/><Relationship Id="rId9" Type="http://schemas.openxmlformats.org/officeDocument/2006/relationships/slide" Target="slide6.xml"/><Relationship Id="rId14" Type="http://schemas.openxmlformats.org/officeDocument/2006/relationships/slide" Target="slide139.xml"/></Relationships>
</file>

<file path=ppt/slides/_rels/slide3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65.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66.bin"/><Relationship Id="rId9" Type="http://schemas.openxmlformats.org/officeDocument/2006/relationships/slide" Target="slide40.xml"/></Relationships>
</file>

<file path=ppt/slides/_rels/slide3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image" Target="../media/image75.png"/><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68.bin"/><Relationship Id="rId10" Type="http://schemas.openxmlformats.org/officeDocument/2006/relationships/slide" Target="slide40.xml"/><Relationship Id="rId4" Type="http://schemas.openxmlformats.org/officeDocument/2006/relationships/oleObject" Target="../embeddings/oleObject67.bin"/><Relationship Id="rId9" Type="http://schemas.openxmlformats.org/officeDocument/2006/relationships/slide" Target="slide18.xml"/></Relationships>
</file>

<file path=ppt/slides/_rels/slide37.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69.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72.bin"/><Relationship Id="rId11" Type="http://schemas.openxmlformats.org/officeDocument/2006/relationships/slide" Target="slide40.xml"/><Relationship Id="rId5" Type="http://schemas.openxmlformats.org/officeDocument/2006/relationships/oleObject" Target="../embeddings/oleObject71.bin"/><Relationship Id="rId10" Type="http://schemas.openxmlformats.org/officeDocument/2006/relationships/slide" Target="slide18.xml"/><Relationship Id="rId4" Type="http://schemas.openxmlformats.org/officeDocument/2006/relationships/oleObject" Target="../embeddings/oleObject70.bin"/><Relationship Id="rId9" Type="http://schemas.openxmlformats.org/officeDocument/2006/relationships/slide" Target="slide6.xml"/><Relationship Id="rId14" Type="http://schemas.openxmlformats.org/officeDocument/2006/relationships/slide" Target="slide139.xml"/></Relationships>
</file>

<file path=ppt/slides/_rels/slide3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73.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74.bin"/><Relationship Id="rId9"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75.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77.bin"/><Relationship Id="rId10" Type="http://schemas.openxmlformats.org/officeDocument/2006/relationships/slide" Target="slide40.xml"/><Relationship Id="rId4" Type="http://schemas.openxmlformats.org/officeDocument/2006/relationships/oleObject" Target="../embeddings/oleObject76.bin"/><Relationship Id="rId9" Type="http://schemas.openxmlformats.org/officeDocument/2006/relationships/slide" Target="slide18.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4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41.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4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4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78.bin"/><Relationship Id="rId7" Type="http://schemas.openxmlformats.org/officeDocument/2006/relationships/slide" Target="slide18.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4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0.xml"/><Relationship Id="rId3" Type="http://schemas.openxmlformats.org/officeDocument/2006/relationships/oleObject" Target="../embeddings/oleObject79.bin"/><Relationship Id="rId7" Type="http://schemas.openxmlformats.org/officeDocument/2006/relationships/oleObject" Target="../embeddings/oleObject83.bin"/><Relationship Id="rId12" Type="http://schemas.openxmlformats.org/officeDocument/2006/relationships/slide" Target="slide40.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82.bin"/><Relationship Id="rId11" Type="http://schemas.openxmlformats.org/officeDocument/2006/relationships/slide" Target="slide18.xml"/><Relationship Id="rId5" Type="http://schemas.openxmlformats.org/officeDocument/2006/relationships/oleObject" Target="../embeddings/oleObject81.bin"/><Relationship Id="rId15" Type="http://schemas.openxmlformats.org/officeDocument/2006/relationships/slide" Target="slide139.xml"/><Relationship Id="rId10" Type="http://schemas.openxmlformats.org/officeDocument/2006/relationships/slide" Target="slide6.xml"/><Relationship Id="rId4" Type="http://schemas.openxmlformats.org/officeDocument/2006/relationships/oleObject" Target="../embeddings/oleObject80.bin"/><Relationship Id="rId9" Type="http://schemas.openxmlformats.org/officeDocument/2006/relationships/slide" Target="slide88.xml"/><Relationship Id="rId14" Type="http://schemas.openxmlformats.org/officeDocument/2006/relationships/slide" Target="slide161.xml"/></Relationships>
</file>

<file path=ppt/slides/_rels/slide4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84.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85.bin"/><Relationship Id="rId9" Type="http://schemas.openxmlformats.org/officeDocument/2006/relationships/slide" Target="slide40.xml"/></Relationships>
</file>

<file path=ppt/slides/_rels/slide4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8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87.bin"/><Relationship Id="rId9" Type="http://schemas.openxmlformats.org/officeDocument/2006/relationships/slide" Target="slide40.xml"/></Relationships>
</file>

<file path=ppt/slides/_rels/slide4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88.bin"/><Relationship Id="rId7" Type="http://schemas.openxmlformats.org/officeDocument/2006/relationships/slide" Target="slide18.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slide" Target="slide18.xml"/><Relationship Id="rId3" Type="http://schemas.openxmlformats.org/officeDocument/2006/relationships/oleObject" Target="../embeddings/oleObject89.bin"/><Relationship Id="rId7" Type="http://schemas.openxmlformats.org/officeDocument/2006/relationships/oleObject" Target="../embeddings/oleObject93.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2.xml"/><Relationship Id="rId16" Type="http://schemas.openxmlformats.org/officeDocument/2006/relationships/slide" Target="slide161.xml"/><Relationship Id="rId1" Type="http://schemas.openxmlformats.org/officeDocument/2006/relationships/vmlDrawing" Target="../drawings/vmlDrawing29.vml"/><Relationship Id="rId6" Type="http://schemas.openxmlformats.org/officeDocument/2006/relationships/oleObject" Target="../embeddings/oleObject92.bin"/><Relationship Id="rId11" Type="http://schemas.openxmlformats.org/officeDocument/2006/relationships/slide" Target="slide88.xml"/><Relationship Id="rId5" Type="http://schemas.openxmlformats.org/officeDocument/2006/relationships/oleObject" Target="../embeddings/oleObject91.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90.bin"/><Relationship Id="rId9" Type="http://schemas.openxmlformats.org/officeDocument/2006/relationships/oleObject" Target="../embeddings/oleObject95.bin"/><Relationship Id="rId14" Type="http://schemas.openxmlformats.org/officeDocument/2006/relationships/slide" Target="slide40.xml"/></Relationships>
</file>

<file path=ppt/slides/_rels/slide49.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96.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99.bin"/><Relationship Id="rId11" Type="http://schemas.openxmlformats.org/officeDocument/2006/relationships/slide" Target="slide40.xml"/><Relationship Id="rId5" Type="http://schemas.openxmlformats.org/officeDocument/2006/relationships/oleObject" Target="../embeddings/oleObject98.bin"/><Relationship Id="rId10" Type="http://schemas.openxmlformats.org/officeDocument/2006/relationships/slide" Target="slide18.xml"/><Relationship Id="rId4" Type="http://schemas.openxmlformats.org/officeDocument/2006/relationships/oleObject" Target="../embeddings/oleObject97.bin"/><Relationship Id="rId9" Type="http://schemas.openxmlformats.org/officeDocument/2006/relationships/slide" Target="slide6.xml"/><Relationship Id="rId14" Type="http://schemas.openxmlformats.org/officeDocument/2006/relationships/slide" Target="slide139.xml"/></Relationships>
</file>

<file path=ppt/slides/_rels/slide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5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100.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102.bin"/><Relationship Id="rId10" Type="http://schemas.openxmlformats.org/officeDocument/2006/relationships/slide" Target="slide40.xml"/><Relationship Id="rId4" Type="http://schemas.openxmlformats.org/officeDocument/2006/relationships/oleObject" Target="../embeddings/oleObject101.bin"/><Relationship Id="rId9" Type="http://schemas.openxmlformats.org/officeDocument/2006/relationships/slide" Target="slide18.xml"/></Relationships>
</file>

<file path=ppt/slides/_rels/slide51.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5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oleObject" Target="../embeddings/oleObject103.bin"/><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105.bin"/><Relationship Id="rId10" Type="http://schemas.openxmlformats.org/officeDocument/2006/relationships/slide" Target="slide40.xml"/><Relationship Id="rId4" Type="http://schemas.openxmlformats.org/officeDocument/2006/relationships/oleObject" Target="../embeddings/oleObject104.bin"/><Relationship Id="rId9" Type="http://schemas.openxmlformats.org/officeDocument/2006/relationships/slide" Target="slide18.xml"/></Relationships>
</file>

<file path=ppt/slides/_rels/slide5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0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07.bin"/><Relationship Id="rId9" Type="http://schemas.openxmlformats.org/officeDocument/2006/relationships/slide" Target="slide40.xml"/></Relationships>
</file>

<file path=ppt/slides/_rels/slide54.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108.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oleObject" Target="../embeddings/oleObject111.bin"/><Relationship Id="rId11" Type="http://schemas.openxmlformats.org/officeDocument/2006/relationships/slide" Target="slide40.xml"/><Relationship Id="rId5" Type="http://schemas.openxmlformats.org/officeDocument/2006/relationships/oleObject" Target="../embeddings/oleObject110.bin"/><Relationship Id="rId10" Type="http://schemas.openxmlformats.org/officeDocument/2006/relationships/slide" Target="slide18.xml"/><Relationship Id="rId4" Type="http://schemas.openxmlformats.org/officeDocument/2006/relationships/oleObject" Target="../embeddings/oleObject109.bin"/><Relationship Id="rId9" Type="http://schemas.openxmlformats.org/officeDocument/2006/relationships/slide" Target="slide6.xml"/><Relationship Id="rId14" Type="http://schemas.openxmlformats.org/officeDocument/2006/relationships/slide" Target="slide139.xml"/></Relationships>
</file>

<file path=ppt/slides/_rels/slide55.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5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12.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13.bin"/><Relationship Id="rId9" Type="http://schemas.openxmlformats.org/officeDocument/2006/relationships/slide" Target="slide40.xml"/></Relationships>
</file>

<file path=ppt/slides/_rels/slide5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14.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15.bin"/><Relationship Id="rId9" Type="http://schemas.openxmlformats.org/officeDocument/2006/relationships/slide" Target="slide40.xml"/></Relationships>
</file>

<file path=ppt/slides/_rels/slide5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5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16.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17.bin"/><Relationship Id="rId9" Type="http://schemas.openxmlformats.org/officeDocument/2006/relationships/slide" Target="slide40.xml"/></Relationships>
</file>

<file path=ppt/slides/_rels/slide6.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slide" Target="slide18.xml"/><Relationship Id="rId3" Type="http://schemas.openxmlformats.org/officeDocument/2006/relationships/oleObject" Target="../embeddings/oleObject118.bin"/><Relationship Id="rId7" Type="http://schemas.openxmlformats.org/officeDocument/2006/relationships/oleObject" Target="../embeddings/oleObject122.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2.xml"/><Relationship Id="rId16" Type="http://schemas.openxmlformats.org/officeDocument/2006/relationships/slide" Target="slide161.xml"/><Relationship Id="rId1" Type="http://schemas.openxmlformats.org/officeDocument/2006/relationships/vmlDrawing" Target="../drawings/vmlDrawing38.vml"/><Relationship Id="rId6" Type="http://schemas.openxmlformats.org/officeDocument/2006/relationships/oleObject" Target="../embeddings/oleObject121.bin"/><Relationship Id="rId11" Type="http://schemas.openxmlformats.org/officeDocument/2006/relationships/slide" Target="slide88.xml"/><Relationship Id="rId5" Type="http://schemas.openxmlformats.org/officeDocument/2006/relationships/oleObject" Target="../embeddings/oleObject120.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119.bin"/><Relationship Id="rId9" Type="http://schemas.openxmlformats.org/officeDocument/2006/relationships/oleObject" Target="../embeddings/oleObject124.bin"/><Relationship Id="rId14" Type="http://schemas.openxmlformats.org/officeDocument/2006/relationships/slide" Target="slide40.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slide" Target="slide18.xml"/><Relationship Id="rId3" Type="http://schemas.openxmlformats.org/officeDocument/2006/relationships/oleObject" Target="../embeddings/oleObject125.bin"/><Relationship Id="rId7" Type="http://schemas.openxmlformats.org/officeDocument/2006/relationships/oleObject" Target="../embeddings/oleObject129.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2.xml"/><Relationship Id="rId16" Type="http://schemas.openxmlformats.org/officeDocument/2006/relationships/slide" Target="slide161.xml"/><Relationship Id="rId1" Type="http://schemas.openxmlformats.org/officeDocument/2006/relationships/vmlDrawing" Target="../drawings/vmlDrawing39.vml"/><Relationship Id="rId6" Type="http://schemas.openxmlformats.org/officeDocument/2006/relationships/oleObject" Target="../embeddings/oleObject128.bin"/><Relationship Id="rId11" Type="http://schemas.openxmlformats.org/officeDocument/2006/relationships/slide" Target="slide88.xml"/><Relationship Id="rId5" Type="http://schemas.openxmlformats.org/officeDocument/2006/relationships/oleObject" Target="../embeddings/oleObject127.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126.bin"/><Relationship Id="rId9" Type="http://schemas.openxmlformats.org/officeDocument/2006/relationships/oleObject" Target="../embeddings/oleObject131.bin"/><Relationship Id="rId14" Type="http://schemas.openxmlformats.org/officeDocument/2006/relationships/slide" Target="slide40.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7.bin"/><Relationship Id="rId13" Type="http://schemas.openxmlformats.org/officeDocument/2006/relationships/slide" Target="slide88.xml"/><Relationship Id="rId18" Type="http://schemas.openxmlformats.org/officeDocument/2006/relationships/slide" Target="slide161.xml"/><Relationship Id="rId3" Type="http://schemas.openxmlformats.org/officeDocument/2006/relationships/oleObject" Target="../embeddings/oleObject132.bin"/><Relationship Id="rId7" Type="http://schemas.openxmlformats.org/officeDocument/2006/relationships/oleObject" Target="../embeddings/oleObject136.bin"/><Relationship Id="rId12" Type="http://schemas.openxmlformats.org/officeDocument/2006/relationships/slide" Target="slide4.xml"/><Relationship Id="rId17" Type="http://schemas.openxmlformats.org/officeDocument/2006/relationships/slide" Target="slide70.xml"/><Relationship Id="rId2" Type="http://schemas.openxmlformats.org/officeDocument/2006/relationships/slideLayout" Target="../slideLayouts/slideLayout2.xml"/><Relationship Id="rId16" Type="http://schemas.openxmlformats.org/officeDocument/2006/relationships/slide" Target="slide40.xml"/><Relationship Id="rId1" Type="http://schemas.openxmlformats.org/officeDocument/2006/relationships/vmlDrawing" Target="../drawings/vmlDrawing40.vml"/><Relationship Id="rId6" Type="http://schemas.openxmlformats.org/officeDocument/2006/relationships/oleObject" Target="../embeddings/oleObject135.bin"/><Relationship Id="rId11" Type="http://schemas.openxmlformats.org/officeDocument/2006/relationships/oleObject" Target="../embeddings/oleObject140.bin"/><Relationship Id="rId5" Type="http://schemas.openxmlformats.org/officeDocument/2006/relationships/oleObject" Target="../embeddings/oleObject134.bin"/><Relationship Id="rId15" Type="http://schemas.openxmlformats.org/officeDocument/2006/relationships/slide" Target="slide18.xml"/><Relationship Id="rId10" Type="http://schemas.openxmlformats.org/officeDocument/2006/relationships/oleObject" Target="../embeddings/oleObject139.bin"/><Relationship Id="rId19" Type="http://schemas.openxmlformats.org/officeDocument/2006/relationships/slide" Target="slide139.xml"/><Relationship Id="rId4" Type="http://schemas.openxmlformats.org/officeDocument/2006/relationships/oleObject" Target="../embeddings/oleObject133.bin"/><Relationship Id="rId9" Type="http://schemas.openxmlformats.org/officeDocument/2006/relationships/oleObject" Target="../embeddings/oleObject138.bin"/><Relationship Id="rId14" Type="http://schemas.openxmlformats.org/officeDocument/2006/relationships/slide" Target="slide6.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44.bin"/><Relationship Id="rId5" Type="http://schemas.openxmlformats.org/officeDocument/2006/relationships/oleObject" Target="../embeddings/oleObject143.bin"/><Relationship Id="rId4" Type="http://schemas.openxmlformats.org/officeDocument/2006/relationships/oleObject" Target="../embeddings/oleObject142.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oleObject" Target="../embeddings/oleObject145.bin"/><Relationship Id="rId7"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148.bin"/><Relationship Id="rId5" Type="http://schemas.openxmlformats.org/officeDocument/2006/relationships/oleObject" Target="../embeddings/oleObject147.bin"/><Relationship Id="rId4" Type="http://schemas.openxmlformats.org/officeDocument/2006/relationships/oleObject" Target="../embeddings/oleObject146.bin"/><Relationship Id="rId9" Type="http://schemas.openxmlformats.org/officeDocument/2006/relationships/oleObject" Target="../embeddings/oleObject151.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56.bin"/><Relationship Id="rId5" Type="http://schemas.openxmlformats.org/officeDocument/2006/relationships/oleObject" Target="../embeddings/oleObject155.bin"/><Relationship Id="rId4" Type="http://schemas.openxmlformats.org/officeDocument/2006/relationships/oleObject" Target="../embeddings/oleObject154.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158.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oleObject" Target="../embeddings/oleObject159.bin"/><Relationship Id="rId7"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62.bin"/><Relationship Id="rId5" Type="http://schemas.openxmlformats.org/officeDocument/2006/relationships/oleObject" Target="../embeddings/oleObject161.bin"/><Relationship Id="rId4" Type="http://schemas.openxmlformats.org/officeDocument/2006/relationships/oleObject" Target="../embeddings/oleObject16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oleObject" Target="../embeddings/oleObject167.bin"/><Relationship Id="rId4" Type="http://schemas.openxmlformats.org/officeDocument/2006/relationships/oleObject" Target="../embeddings/oleObject166.bin"/></Relationships>
</file>

<file path=ppt/slides/_rels/slide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70.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71.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slide" Target="slide18.xml"/><Relationship Id="rId3" Type="http://schemas.openxmlformats.org/officeDocument/2006/relationships/oleObject" Target="../embeddings/oleObject168.bin"/><Relationship Id="rId7" Type="http://schemas.openxmlformats.org/officeDocument/2006/relationships/oleObject" Target="../embeddings/oleObject172.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2.xml"/><Relationship Id="rId16" Type="http://schemas.openxmlformats.org/officeDocument/2006/relationships/slide" Target="slide161.xml"/><Relationship Id="rId1" Type="http://schemas.openxmlformats.org/officeDocument/2006/relationships/vmlDrawing" Target="../drawings/vmlDrawing48.vml"/><Relationship Id="rId6" Type="http://schemas.openxmlformats.org/officeDocument/2006/relationships/oleObject" Target="../embeddings/oleObject171.bin"/><Relationship Id="rId11" Type="http://schemas.openxmlformats.org/officeDocument/2006/relationships/slide" Target="slide88.xml"/><Relationship Id="rId5" Type="http://schemas.openxmlformats.org/officeDocument/2006/relationships/oleObject" Target="../embeddings/oleObject170.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169.bin"/><Relationship Id="rId9" Type="http://schemas.openxmlformats.org/officeDocument/2006/relationships/oleObject" Target="../embeddings/oleObject174.bin"/><Relationship Id="rId14" Type="http://schemas.openxmlformats.org/officeDocument/2006/relationships/slide" Target="slide40.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80.bin"/><Relationship Id="rId13" Type="http://schemas.openxmlformats.org/officeDocument/2006/relationships/slide" Target="slide18.xml"/><Relationship Id="rId3" Type="http://schemas.openxmlformats.org/officeDocument/2006/relationships/oleObject" Target="../embeddings/oleObject175.bin"/><Relationship Id="rId7" Type="http://schemas.openxmlformats.org/officeDocument/2006/relationships/oleObject" Target="../embeddings/oleObject179.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4.xml"/><Relationship Id="rId16" Type="http://schemas.openxmlformats.org/officeDocument/2006/relationships/slide" Target="slide161.xml"/><Relationship Id="rId1" Type="http://schemas.openxmlformats.org/officeDocument/2006/relationships/vmlDrawing" Target="../drawings/vmlDrawing49.vml"/><Relationship Id="rId6" Type="http://schemas.openxmlformats.org/officeDocument/2006/relationships/oleObject" Target="../embeddings/oleObject178.bin"/><Relationship Id="rId11" Type="http://schemas.openxmlformats.org/officeDocument/2006/relationships/slide" Target="slide88.xml"/><Relationship Id="rId5" Type="http://schemas.openxmlformats.org/officeDocument/2006/relationships/oleObject" Target="../embeddings/oleObject177.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176.bin"/><Relationship Id="rId9" Type="http://schemas.openxmlformats.org/officeDocument/2006/relationships/oleObject" Target="../embeddings/oleObject181.bin"/><Relationship Id="rId14" Type="http://schemas.openxmlformats.org/officeDocument/2006/relationships/slide" Target="slide40.xml"/></Relationships>
</file>

<file path=ppt/slides/_rels/slide7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82.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159.png"/><Relationship Id="rId9" Type="http://schemas.openxmlformats.org/officeDocument/2006/relationships/slide" Target="slide40.xml"/></Relationships>
</file>

<file path=ppt/slides/_rels/slide7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83.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1.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84.bin"/><Relationship Id="rId9" Type="http://schemas.openxmlformats.org/officeDocument/2006/relationships/slide" Target="slide40.xml"/></Relationships>
</file>

<file path=ppt/slides/_rels/slide7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85.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2.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164.png"/><Relationship Id="rId9" Type="http://schemas.openxmlformats.org/officeDocument/2006/relationships/slide" Target="slide40.xml"/></Relationships>
</file>

<file path=ppt/slides/_rels/slide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1.bin"/><Relationship Id="rId7" Type="http://schemas.openxmlformats.org/officeDocument/2006/relationships/slide" Target="slide18.xml"/><Relationship Id="rId12"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6.xml"/><Relationship Id="rId11" Type="http://schemas.openxmlformats.org/officeDocument/2006/relationships/slide" Target="slide139.xml"/><Relationship Id="rId5" Type="http://schemas.openxmlformats.org/officeDocument/2006/relationships/slide" Target="slide88.xml"/><Relationship Id="rId10" Type="http://schemas.openxmlformats.org/officeDocument/2006/relationships/slide" Target="slide161.xml"/><Relationship Id="rId4" Type="http://schemas.openxmlformats.org/officeDocument/2006/relationships/slide" Target="slide4.xml"/><Relationship Id="rId9" Type="http://schemas.openxmlformats.org/officeDocument/2006/relationships/slide" Target="slide70.xml"/></Relationships>
</file>

<file path=ppt/slides/_rels/slide80.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0.xml"/><Relationship Id="rId3" Type="http://schemas.openxmlformats.org/officeDocument/2006/relationships/oleObject" Target="../embeddings/oleObject186.bin"/><Relationship Id="rId7" Type="http://schemas.openxmlformats.org/officeDocument/2006/relationships/oleObject" Target="../embeddings/oleObject190.bin"/><Relationship Id="rId12" Type="http://schemas.openxmlformats.org/officeDocument/2006/relationships/slide" Target="slide40.xml"/><Relationship Id="rId2" Type="http://schemas.openxmlformats.org/officeDocument/2006/relationships/slideLayout" Target="../slideLayouts/slideLayout13.xml"/><Relationship Id="rId1" Type="http://schemas.openxmlformats.org/officeDocument/2006/relationships/vmlDrawing" Target="../drawings/vmlDrawing53.vml"/><Relationship Id="rId6" Type="http://schemas.openxmlformats.org/officeDocument/2006/relationships/oleObject" Target="../embeddings/oleObject189.bin"/><Relationship Id="rId11" Type="http://schemas.openxmlformats.org/officeDocument/2006/relationships/slide" Target="slide18.xml"/><Relationship Id="rId5" Type="http://schemas.openxmlformats.org/officeDocument/2006/relationships/oleObject" Target="../embeddings/oleObject188.bin"/><Relationship Id="rId15" Type="http://schemas.openxmlformats.org/officeDocument/2006/relationships/slide" Target="slide139.xml"/><Relationship Id="rId10" Type="http://schemas.openxmlformats.org/officeDocument/2006/relationships/slide" Target="slide6.xml"/><Relationship Id="rId4" Type="http://schemas.openxmlformats.org/officeDocument/2006/relationships/oleObject" Target="../embeddings/oleObject187.bin"/><Relationship Id="rId9" Type="http://schemas.openxmlformats.org/officeDocument/2006/relationships/slide" Target="slide88.xml"/><Relationship Id="rId14" Type="http://schemas.openxmlformats.org/officeDocument/2006/relationships/slide" Target="slide161.xml"/></Relationships>
</file>

<file path=ppt/slides/_rels/slide8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91.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4.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171.png"/><Relationship Id="rId9" Type="http://schemas.openxmlformats.org/officeDocument/2006/relationships/slide" Target="slide40.xml"/></Relationships>
</file>

<file path=ppt/slides/_rels/slide8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92.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5.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93.bin"/><Relationship Id="rId9" Type="http://schemas.openxmlformats.org/officeDocument/2006/relationships/slide" Target="slide40.xml"/></Relationships>
</file>

<file path=ppt/slides/_rels/slide8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73.png"/><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6.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oleObject" Target="../embeddings/oleObject194.bin"/><Relationship Id="rId9" Type="http://schemas.openxmlformats.org/officeDocument/2006/relationships/slide" Target="slide40.xml"/></Relationships>
</file>

<file path=ppt/slides/_rels/slide8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95.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12.xml"/><Relationship Id="rId1" Type="http://schemas.openxmlformats.org/officeDocument/2006/relationships/vmlDrawing" Target="../drawings/vmlDrawing57.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174.png"/><Relationship Id="rId9" Type="http://schemas.openxmlformats.org/officeDocument/2006/relationships/slide" Target="slide40.xml"/></Relationships>
</file>

<file path=ppt/slides/_rels/slide8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8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176.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8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177.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_rels/slide8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89.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3.bin"/><Relationship Id="rId7" Type="http://schemas.openxmlformats.org/officeDocument/2006/relationships/slide" Target="slide6.xml"/><Relationship Id="rId12" Type="http://schemas.openxmlformats.org/officeDocument/2006/relationships/slide" Target="slide13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88.xml"/><Relationship Id="rId11" Type="http://schemas.openxmlformats.org/officeDocument/2006/relationships/slide" Target="slide161.xml"/><Relationship Id="rId5" Type="http://schemas.openxmlformats.org/officeDocument/2006/relationships/slide" Target="slide4.xml"/><Relationship Id="rId10" Type="http://schemas.openxmlformats.org/officeDocument/2006/relationships/slide" Target="slide70.xml"/><Relationship Id="rId4" Type="http://schemas.openxmlformats.org/officeDocument/2006/relationships/image" Target="../media/image10.png"/><Relationship Id="rId9" Type="http://schemas.openxmlformats.org/officeDocument/2006/relationships/slide" Target="slide40.xml"/></Relationships>
</file>

<file path=ppt/slides/_rels/slide90.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196.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2.xml"/><Relationship Id="rId1" Type="http://schemas.openxmlformats.org/officeDocument/2006/relationships/vmlDrawing" Target="../drawings/vmlDrawing58.vml"/><Relationship Id="rId6" Type="http://schemas.openxmlformats.org/officeDocument/2006/relationships/oleObject" Target="../embeddings/oleObject199.bin"/><Relationship Id="rId11" Type="http://schemas.openxmlformats.org/officeDocument/2006/relationships/slide" Target="slide40.xml"/><Relationship Id="rId5" Type="http://schemas.openxmlformats.org/officeDocument/2006/relationships/oleObject" Target="../embeddings/oleObject198.bin"/><Relationship Id="rId10" Type="http://schemas.openxmlformats.org/officeDocument/2006/relationships/slide" Target="slide18.xml"/><Relationship Id="rId4" Type="http://schemas.openxmlformats.org/officeDocument/2006/relationships/oleObject" Target="../embeddings/oleObject197.bin"/><Relationship Id="rId9" Type="http://schemas.openxmlformats.org/officeDocument/2006/relationships/slide" Target="slide6.xml"/><Relationship Id="rId14" Type="http://schemas.openxmlformats.org/officeDocument/2006/relationships/slide" Target="slide139.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slide" Target="slide18.xml"/><Relationship Id="rId3" Type="http://schemas.openxmlformats.org/officeDocument/2006/relationships/oleObject" Target="../embeddings/oleObject200.bin"/><Relationship Id="rId7" Type="http://schemas.openxmlformats.org/officeDocument/2006/relationships/oleObject" Target="../embeddings/oleObject204.bin"/><Relationship Id="rId12" Type="http://schemas.openxmlformats.org/officeDocument/2006/relationships/slide" Target="slide6.xml"/><Relationship Id="rId17" Type="http://schemas.openxmlformats.org/officeDocument/2006/relationships/slide" Target="slide139.xml"/><Relationship Id="rId2" Type="http://schemas.openxmlformats.org/officeDocument/2006/relationships/slideLayout" Target="../slideLayouts/slideLayout4.xml"/><Relationship Id="rId16" Type="http://schemas.openxmlformats.org/officeDocument/2006/relationships/slide" Target="slide161.xml"/><Relationship Id="rId1" Type="http://schemas.openxmlformats.org/officeDocument/2006/relationships/vmlDrawing" Target="../drawings/vmlDrawing59.vml"/><Relationship Id="rId6" Type="http://schemas.openxmlformats.org/officeDocument/2006/relationships/oleObject" Target="../embeddings/oleObject203.bin"/><Relationship Id="rId11" Type="http://schemas.openxmlformats.org/officeDocument/2006/relationships/slide" Target="slide88.xml"/><Relationship Id="rId5" Type="http://schemas.openxmlformats.org/officeDocument/2006/relationships/oleObject" Target="../embeddings/oleObject202.bin"/><Relationship Id="rId15" Type="http://schemas.openxmlformats.org/officeDocument/2006/relationships/slide" Target="slide70.xml"/><Relationship Id="rId10" Type="http://schemas.openxmlformats.org/officeDocument/2006/relationships/slide" Target="slide4.xml"/><Relationship Id="rId4" Type="http://schemas.openxmlformats.org/officeDocument/2006/relationships/oleObject" Target="../embeddings/oleObject201.bin"/><Relationship Id="rId9" Type="http://schemas.openxmlformats.org/officeDocument/2006/relationships/oleObject" Target="../embeddings/oleObject206.bin"/><Relationship Id="rId14" Type="http://schemas.openxmlformats.org/officeDocument/2006/relationships/slide" Target="slide40.xml"/></Relationships>
</file>

<file path=ppt/slides/_rels/slide92.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161.xml"/><Relationship Id="rId3" Type="http://schemas.openxmlformats.org/officeDocument/2006/relationships/oleObject" Target="../embeddings/oleObject207.bin"/><Relationship Id="rId7" Type="http://schemas.openxmlformats.org/officeDocument/2006/relationships/slide" Target="slide4.xml"/><Relationship Id="rId12" Type="http://schemas.openxmlformats.org/officeDocument/2006/relationships/slide" Target="slide70.xml"/><Relationship Id="rId2" Type="http://schemas.openxmlformats.org/officeDocument/2006/relationships/slideLayout" Target="../slideLayouts/slideLayout12.xml"/><Relationship Id="rId1" Type="http://schemas.openxmlformats.org/officeDocument/2006/relationships/vmlDrawing" Target="../drawings/vmlDrawing60.vml"/><Relationship Id="rId6" Type="http://schemas.openxmlformats.org/officeDocument/2006/relationships/oleObject" Target="../embeddings/oleObject210.bin"/><Relationship Id="rId11" Type="http://schemas.openxmlformats.org/officeDocument/2006/relationships/slide" Target="slide40.xml"/><Relationship Id="rId5" Type="http://schemas.openxmlformats.org/officeDocument/2006/relationships/oleObject" Target="../embeddings/oleObject209.bin"/><Relationship Id="rId10" Type="http://schemas.openxmlformats.org/officeDocument/2006/relationships/slide" Target="slide18.xml"/><Relationship Id="rId4" Type="http://schemas.openxmlformats.org/officeDocument/2006/relationships/oleObject" Target="../embeddings/oleObject208.bin"/><Relationship Id="rId9" Type="http://schemas.openxmlformats.org/officeDocument/2006/relationships/slide" Target="slide6.xml"/><Relationship Id="rId14" Type="http://schemas.openxmlformats.org/officeDocument/2006/relationships/slide" Target="slide139.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16.bin"/><Relationship Id="rId13" Type="http://schemas.openxmlformats.org/officeDocument/2006/relationships/slide" Target="slide6.xml"/><Relationship Id="rId18" Type="http://schemas.openxmlformats.org/officeDocument/2006/relationships/slide" Target="slide139.xml"/><Relationship Id="rId3" Type="http://schemas.openxmlformats.org/officeDocument/2006/relationships/oleObject" Target="../embeddings/oleObject211.bin"/><Relationship Id="rId7" Type="http://schemas.openxmlformats.org/officeDocument/2006/relationships/oleObject" Target="../embeddings/oleObject215.bin"/><Relationship Id="rId12" Type="http://schemas.openxmlformats.org/officeDocument/2006/relationships/slide" Target="slide88.xml"/><Relationship Id="rId17" Type="http://schemas.openxmlformats.org/officeDocument/2006/relationships/slide" Target="slide161.xml"/><Relationship Id="rId2" Type="http://schemas.openxmlformats.org/officeDocument/2006/relationships/slideLayout" Target="../slideLayouts/slideLayout12.xml"/><Relationship Id="rId16" Type="http://schemas.openxmlformats.org/officeDocument/2006/relationships/slide" Target="slide70.xml"/><Relationship Id="rId1" Type="http://schemas.openxmlformats.org/officeDocument/2006/relationships/vmlDrawing" Target="../drawings/vmlDrawing61.vml"/><Relationship Id="rId6" Type="http://schemas.openxmlformats.org/officeDocument/2006/relationships/oleObject" Target="../embeddings/oleObject214.bin"/><Relationship Id="rId11" Type="http://schemas.openxmlformats.org/officeDocument/2006/relationships/slide" Target="slide4.xml"/><Relationship Id="rId5" Type="http://schemas.openxmlformats.org/officeDocument/2006/relationships/oleObject" Target="../embeddings/oleObject213.bin"/><Relationship Id="rId15" Type="http://schemas.openxmlformats.org/officeDocument/2006/relationships/slide" Target="slide40.xml"/><Relationship Id="rId10" Type="http://schemas.openxmlformats.org/officeDocument/2006/relationships/oleObject" Target="../embeddings/oleObject218.bin"/><Relationship Id="rId4" Type="http://schemas.openxmlformats.org/officeDocument/2006/relationships/oleObject" Target="../embeddings/oleObject212.bin"/><Relationship Id="rId9" Type="http://schemas.openxmlformats.org/officeDocument/2006/relationships/oleObject" Target="../embeddings/oleObject217.bin"/><Relationship Id="rId14" Type="http://schemas.openxmlformats.org/officeDocument/2006/relationships/slide" Target="slide18.xml"/></Relationships>
</file>

<file path=ppt/slides/_rels/slide9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39.xml"/><Relationship Id="rId3" Type="http://schemas.openxmlformats.org/officeDocument/2006/relationships/image" Target="../media/image191.png"/><Relationship Id="rId7" Type="http://schemas.openxmlformats.org/officeDocument/2006/relationships/slide" Target="slide88.xml"/><Relationship Id="rId12" Type="http://schemas.openxmlformats.org/officeDocument/2006/relationships/slide" Target="slide161.xml"/><Relationship Id="rId2" Type="http://schemas.openxmlformats.org/officeDocument/2006/relationships/slideLayout" Target="../slideLayouts/slideLayout12.xml"/><Relationship Id="rId1" Type="http://schemas.openxmlformats.org/officeDocument/2006/relationships/vmlDrawing" Target="../drawings/vmlDrawing62.vml"/><Relationship Id="rId6" Type="http://schemas.openxmlformats.org/officeDocument/2006/relationships/slide" Target="slide4.xml"/><Relationship Id="rId11" Type="http://schemas.openxmlformats.org/officeDocument/2006/relationships/slide" Target="slide70.xml"/><Relationship Id="rId5" Type="http://schemas.openxmlformats.org/officeDocument/2006/relationships/oleObject" Target="../embeddings/oleObject220.bin"/><Relationship Id="rId10" Type="http://schemas.openxmlformats.org/officeDocument/2006/relationships/slide" Target="slide40.xml"/><Relationship Id="rId4" Type="http://schemas.openxmlformats.org/officeDocument/2006/relationships/oleObject" Target="../embeddings/oleObject219.bin"/><Relationship Id="rId9" Type="http://schemas.openxmlformats.org/officeDocument/2006/relationships/slide" Target="slide18.xml"/></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88.xml"/><Relationship Id="rId7" Type="http://schemas.openxmlformats.org/officeDocument/2006/relationships/slide" Target="slide7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139.xml"/></Relationships>
</file>

<file path=ppt/slides/_rels/slide9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4.xml"/><Relationship Id="rId7" Type="http://schemas.openxmlformats.org/officeDocument/2006/relationships/slide" Target="slide40.xml"/><Relationship Id="rId2" Type="http://schemas.openxmlformats.org/officeDocument/2006/relationships/image" Target="../media/image197.png"/><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39.xml"/><Relationship Id="rId4" Type="http://schemas.openxmlformats.org/officeDocument/2006/relationships/slide" Target="slide88.xml"/><Relationship Id="rId9" Type="http://schemas.openxmlformats.org/officeDocument/2006/relationships/slide" Target="slide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05500"/>
          <p:cNvSpPr>
            <a:spLocks noGrp="1" noChangeArrowheads="1"/>
          </p:cNvSpPr>
          <p:nvPr>
            <p:ph type="ctrTitle"/>
          </p:nvPr>
        </p:nvSpPr>
        <p:spPr>
          <a:xfrm>
            <a:off x="1082675" y="2225675"/>
            <a:ext cx="7008813" cy="1470025"/>
          </a:xfrm>
        </p:spPr>
        <p:txBody>
          <a:bodyPr/>
          <a:lstStyle/>
          <a:p>
            <a:pPr algn="r" eaLnBrk="1" hangingPunct="1">
              <a:buFont typeface="Arial" charset="0"/>
              <a:buNone/>
              <a:defRPr/>
            </a:pPr>
            <a:r>
              <a:rPr lang="zh-CN" altLang="fr-FR" sz="5400" dirty="0" smtClean="0">
                <a:effectLst>
                  <a:outerShdw blurRad="38100" dist="38100" dir="2700000" algn="tl">
                    <a:srgbClr val="000000">
                      <a:alpha val="43137"/>
                    </a:srgbClr>
                  </a:outerShdw>
                </a:effectLst>
                <a:latin typeface="黑体" pitchFamily="49" charset="-122"/>
                <a:ea typeface="黑体" pitchFamily="49" charset="-122"/>
              </a:rPr>
              <a:t>电力拖动自动控制系统</a:t>
            </a:r>
            <a:br>
              <a:rPr lang="zh-CN" altLang="fr-FR" sz="5400" dirty="0" smtClean="0">
                <a:effectLst>
                  <a:outerShdw blurRad="38100" dist="38100" dir="2700000" algn="tl">
                    <a:srgbClr val="000000">
                      <a:alpha val="43137"/>
                    </a:srgbClr>
                  </a:outerShdw>
                </a:effectLst>
                <a:latin typeface="黑体" pitchFamily="49" charset="-122"/>
                <a:ea typeface="黑体" pitchFamily="49" charset="-122"/>
              </a:rPr>
            </a:br>
            <a:r>
              <a:rPr lang="fr-FR" altLang="zh-CN" sz="5400" dirty="0" smtClean="0">
                <a:effectLst>
                  <a:outerShdw blurRad="38100" dist="38100" dir="2700000" algn="tl">
                    <a:srgbClr val="000000">
                      <a:alpha val="43137"/>
                    </a:srgbClr>
                  </a:outerShdw>
                </a:effectLst>
                <a:latin typeface="黑体" pitchFamily="49" charset="-122"/>
                <a:ea typeface="黑体" pitchFamily="49" charset="-122"/>
              </a:rPr>
              <a:t>—</a:t>
            </a:r>
            <a:r>
              <a:rPr lang="zh-CN" altLang="fr-FR" sz="5400" dirty="0" smtClean="0">
                <a:effectLst>
                  <a:outerShdw blurRad="38100" dist="38100" dir="2700000" algn="tl">
                    <a:srgbClr val="000000">
                      <a:alpha val="43137"/>
                    </a:srgbClr>
                  </a:outerShdw>
                </a:effectLst>
                <a:latin typeface="黑体" pitchFamily="49" charset="-122"/>
                <a:ea typeface="黑体" pitchFamily="49" charset="-122"/>
              </a:rPr>
              <a:t>运动控制系统</a:t>
            </a:r>
            <a:endParaRPr lang="zh-CN" altLang="en-US" sz="5400" dirty="0" smtClean="0">
              <a:effectLst>
                <a:outerShdw blurRad="38100" dist="38100" dir="2700000" algn="tl">
                  <a:srgbClr val="000000">
                    <a:alpha val="43137"/>
                  </a:srgbClr>
                </a:outerShdw>
              </a:effectLst>
              <a:latin typeface="黑体" pitchFamily="49" charset="-122"/>
              <a:ea typeface="黑体" pitchFamily="49" charset="-122"/>
            </a:endParaRPr>
          </a:p>
        </p:txBody>
      </p:sp>
      <p:sp>
        <p:nvSpPr>
          <p:cNvPr id="83971" name="副标题 43010"/>
          <p:cNvSpPr>
            <a:spLocks noGrp="1" noChangeArrowheads="1"/>
          </p:cNvSpPr>
          <p:nvPr>
            <p:ph type="subTitle" idx="1"/>
          </p:nvPr>
        </p:nvSpPr>
        <p:spPr>
          <a:xfrm>
            <a:off x="1390650" y="3943350"/>
            <a:ext cx="6400800" cy="1752600"/>
          </a:xfrm>
        </p:spPr>
        <p:txBody>
          <a:bodyPr/>
          <a:lstStyle/>
          <a:p>
            <a:pPr eaLnBrk="1" hangingPunct="1">
              <a:defRPr/>
            </a:pPr>
            <a:r>
              <a:rPr lang="zh-CN" altLang="de-DE" smtClean="0">
                <a:effectLst>
                  <a:outerShdw blurRad="38100" dist="38100" dir="2700000" algn="tl">
                    <a:srgbClr val="000000">
                      <a:alpha val="43137"/>
                    </a:srgbClr>
                  </a:outerShdw>
                </a:effectLst>
                <a:latin typeface="黑体" pitchFamily="49" charset="-122"/>
                <a:ea typeface="黑体" pitchFamily="49" charset="-122"/>
              </a:rPr>
              <a:t> </a:t>
            </a:r>
          </a:p>
        </p:txBody>
      </p:sp>
      <p:sp>
        <p:nvSpPr>
          <p:cNvPr id="83972" name="文本框 43012"/>
          <p:cNvSpPr txBox="1">
            <a:spLocks noChangeArrowheads="1"/>
          </p:cNvSpPr>
          <p:nvPr/>
        </p:nvSpPr>
        <p:spPr bwMode="auto">
          <a:xfrm>
            <a:off x="2373313" y="5165725"/>
            <a:ext cx="92075" cy="368300"/>
          </a:xfrm>
          <a:prstGeom prst="rect">
            <a:avLst/>
          </a:prstGeom>
          <a:noFill/>
          <a:ln w="9525">
            <a:noFill/>
            <a:miter lim="800000"/>
            <a:headEnd/>
            <a:tailEnd/>
          </a:ln>
        </p:spPr>
        <p:txBody>
          <a:bodyPr wrap="none" lIns="0" tIns="0" rIns="90000" bIns="0">
            <a:spAutoFit/>
          </a:bodyPr>
          <a:lstStyle/>
          <a:p>
            <a:pPr eaLnBrk="1" hangingPunct="1">
              <a:buFont typeface="Arial" charset="0"/>
              <a:buNone/>
              <a:defRPr/>
            </a:pPr>
            <a:endParaRPr lang="en-US" altLang="zh-CN" sz="2400">
              <a:solidFill>
                <a:schemeClr val="tx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83974" name="文本框 105502"/>
          <p:cNvSpPr txBox="1">
            <a:spLocks noChangeArrowheads="1"/>
          </p:cNvSpPr>
          <p:nvPr/>
        </p:nvSpPr>
        <p:spPr bwMode="auto">
          <a:xfrm>
            <a:off x="2963863" y="4392613"/>
            <a:ext cx="1973262" cy="750887"/>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charset="0"/>
              <a:buNone/>
              <a:defRPr/>
            </a:pPr>
            <a:endParaRPr lang="zh-CN" altLang="en-US">
              <a:effectLst>
                <a:outerShdw blurRad="38100" dist="38100" dir="2700000" algn="tl">
                  <a:srgbClr val="000000">
                    <a:alpha val="43137"/>
                  </a:srgbClr>
                </a:outerShdw>
              </a:effectLst>
              <a:latin typeface="黑体" pitchFamily="49" charset="-122"/>
              <a:ea typeface="黑体" pitchFamily="49" charset="-122"/>
            </a:endParaRPr>
          </a:p>
        </p:txBody>
      </p:sp>
      <p:sp>
        <p:nvSpPr>
          <p:cNvPr id="105504" name="文本框 105503"/>
          <p:cNvSpPr txBox="1"/>
          <p:nvPr/>
        </p:nvSpPr>
        <p:spPr>
          <a:xfrm>
            <a:off x="2362200" y="4470400"/>
            <a:ext cx="4741863" cy="534988"/>
          </a:xfrm>
          <a:prstGeom prst="rect">
            <a:avLst/>
          </a:prstGeom>
          <a:noFill/>
          <a:ln w="9525">
            <a:noFill/>
            <a:miter/>
          </a:ln>
        </p:spPr>
        <p:txBody>
          <a:bodyPr>
            <a:spAutoFit/>
          </a:bodyPr>
          <a:lstStyle/>
          <a:p>
            <a:pPr algn="ctr" eaLnBrk="1" hangingPunct="1">
              <a:lnSpc>
                <a:spcPct val="90000"/>
              </a:lnSpc>
              <a:spcBef>
                <a:spcPct val="50000"/>
              </a:spcBef>
              <a:buFont typeface="Arial" panose="020B0604020202020204" pitchFamily="34" charset="0"/>
              <a:buNone/>
              <a:defRPr/>
            </a:pPr>
            <a:r>
              <a:rPr lang="zh-CN" altLang="en-US" sz="3200" noProof="1">
                <a:solidFill>
                  <a:schemeClr val="tx1"/>
                </a:solidFill>
                <a:effectLst>
                  <a:outerShdw blurRad="38100" dist="38100" dir="2700000" algn="tl">
                    <a:srgbClr val="000000">
                      <a:alpha val="43137"/>
                    </a:srgbClr>
                  </a:outerShdw>
                </a:effectLst>
                <a:latin typeface="黑体" pitchFamily="49" charset="-122"/>
                <a:ea typeface="黑体" pitchFamily="49" charset="-122"/>
                <a:cs typeface="+mn-ea"/>
              </a:rPr>
              <a:t>电气工程学院 自动化</a:t>
            </a:r>
            <a:endParaRPr lang="zh-CN" altLang="en-US" sz="3200" noProof="1">
              <a:solidFill>
                <a:schemeClr val="tx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83976" name="文本框 105504"/>
          <p:cNvSpPr txBox="1">
            <a:spLocks noChangeArrowheads="1"/>
          </p:cNvSpPr>
          <p:nvPr/>
        </p:nvSpPr>
        <p:spPr bwMode="auto">
          <a:xfrm>
            <a:off x="4010025" y="5176838"/>
            <a:ext cx="1501775" cy="585787"/>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charset="0"/>
              <a:buNone/>
              <a:defRPr/>
            </a:pPr>
            <a:r>
              <a:rPr lang="zh-CN" altLang="en-US" sz="3600">
                <a:solidFill>
                  <a:schemeClr val="tx1"/>
                </a:solidFill>
                <a:effectLst>
                  <a:outerShdw blurRad="38100" dist="38100" dir="2700000" algn="tl">
                    <a:srgbClr val="000000">
                      <a:alpha val="43137"/>
                    </a:srgbClr>
                  </a:outerShdw>
                </a:effectLst>
                <a:latin typeface="黑体" pitchFamily="49" charset="-122"/>
                <a:ea typeface="黑体" pitchFamily="49" charset="-122"/>
              </a:rPr>
              <a:t>杨霞</a:t>
            </a:r>
          </a:p>
        </p:txBody>
      </p:sp>
      <p:sp>
        <p:nvSpPr>
          <p:cNvPr id="83977" name="文本框 105505"/>
          <p:cNvSpPr txBox="1">
            <a:spLocks noChangeArrowheads="1"/>
          </p:cNvSpPr>
          <p:nvPr/>
        </p:nvSpPr>
        <p:spPr bwMode="auto">
          <a:xfrm>
            <a:off x="3629025" y="5961063"/>
            <a:ext cx="2298700" cy="431800"/>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charset="0"/>
              <a:buNone/>
              <a:defRPr/>
            </a:pPr>
            <a:r>
              <a:rPr lang="en-US" altLang="zh-CN" sz="2400" dirty="0" smtClean="0">
                <a:solidFill>
                  <a:schemeClr val="tx1"/>
                </a:solidFill>
                <a:effectLst>
                  <a:outerShdw blurRad="38100" dist="38100" dir="2700000" algn="tl">
                    <a:srgbClr val="000000">
                      <a:alpha val="43137"/>
                    </a:srgbClr>
                  </a:outerShdw>
                </a:effectLst>
                <a:latin typeface="黑体" pitchFamily="49" charset="-122"/>
                <a:ea typeface="黑体" pitchFamily="49" charset="-122"/>
              </a:rPr>
              <a:t>2020</a:t>
            </a:r>
            <a:r>
              <a:rPr lang="zh-CN" altLang="en-US" sz="2400" dirty="0" smtClean="0">
                <a:solidFill>
                  <a:schemeClr val="tx1"/>
                </a:solidFill>
                <a:effectLst>
                  <a:outerShdw blurRad="38100" dist="38100" dir="2700000" algn="tl">
                    <a:srgbClr val="000000">
                      <a:alpha val="43137"/>
                    </a:srgbClr>
                  </a:outerShdw>
                </a:effectLst>
                <a:latin typeface="黑体" pitchFamily="49" charset="-122"/>
                <a:ea typeface="黑体" pitchFamily="49" charset="-122"/>
              </a:rPr>
              <a:t>年</a:t>
            </a:r>
            <a:r>
              <a:rPr lang="en-US" altLang="zh-CN" sz="2400" smtClean="0">
                <a:solidFill>
                  <a:schemeClr val="tx1"/>
                </a:solidFill>
                <a:effectLst>
                  <a:outerShdw blurRad="38100" dist="38100" dir="2700000" algn="tl">
                    <a:srgbClr val="000000">
                      <a:alpha val="43137"/>
                    </a:srgbClr>
                  </a:outerShdw>
                </a:effectLst>
                <a:latin typeface="黑体" pitchFamily="49" charset="-122"/>
                <a:ea typeface="黑体" pitchFamily="49" charset="-122"/>
              </a:rPr>
              <a:t>3</a:t>
            </a:r>
            <a:r>
              <a:rPr lang="zh-CN" altLang="en-US" sz="2400" smtClean="0">
                <a:solidFill>
                  <a:schemeClr val="tx1"/>
                </a:solidFill>
                <a:effectLst>
                  <a:outerShdw blurRad="38100" dist="38100" dir="2700000" algn="tl">
                    <a:srgbClr val="000000">
                      <a:alpha val="43137"/>
                    </a:srgbClr>
                  </a:outerShdw>
                </a:effectLst>
                <a:latin typeface="黑体" pitchFamily="49" charset="-122"/>
                <a:ea typeface="黑体" pitchFamily="49" charset="-122"/>
              </a:rPr>
              <a:t>月</a:t>
            </a:r>
            <a:endParaRPr lang="zh-CN" altLang="en-US" sz="2400" dirty="0">
              <a:solidFill>
                <a:schemeClr val="tx1"/>
              </a:solidFill>
              <a:effectLst>
                <a:outerShdw blurRad="38100" dist="38100" dir="2700000" algn="tl">
                  <a:srgbClr val="000000">
                    <a:alpha val="43137"/>
                  </a:srgbClr>
                </a:outerShdw>
              </a:effectLst>
              <a:latin typeface="黑体" pitchFamily="49" charset="-122"/>
              <a:ea typeface="黑体" pitchFamily="49" charset="-122"/>
            </a:endParaRPr>
          </a:p>
        </p:txBody>
      </p:sp>
    </p:spTree>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标题 268289"/>
          <p:cNvSpPr>
            <a:spLocks noGrp="1" noChangeArrowheads="1"/>
          </p:cNvSpPr>
          <p:nvPr>
            <p:ph type="title"/>
          </p:nvPr>
        </p:nvSpPr>
        <p:spPr>
          <a:xfrm>
            <a:off x="1814513" y="906648"/>
            <a:ext cx="4014787" cy="501650"/>
          </a:xfrm>
        </p:spPr>
        <p:txBody>
          <a:bodyPr/>
          <a:lstStyle/>
          <a:p>
            <a:pPr eaLnBrk="1" hangingPunct="1"/>
            <a:r>
              <a:rPr lang="zh-CN" altLang="en-US" sz="2000" dirty="0" smtClean="0">
                <a:solidFill>
                  <a:srgbClr val="0000FF"/>
                </a:solidFill>
                <a:effectLst>
                  <a:outerShdw blurRad="38100" dist="38100" dir="2700000" algn="tl">
                    <a:srgbClr val="000000">
                      <a:alpha val="43137"/>
                    </a:srgbClr>
                  </a:outerShdw>
                </a:effectLst>
              </a:rPr>
              <a:t>定子三相间或转子三相间互感</a:t>
            </a:r>
          </a:p>
        </p:txBody>
      </p:sp>
      <p:sp>
        <p:nvSpPr>
          <p:cNvPr id="3080" name="文本占位符 268290"/>
          <p:cNvSpPr>
            <a:spLocks noGrp="1" noChangeArrowheads="1"/>
          </p:cNvSpPr>
          <p:nvPr>
            <p:ph type="body" idx="1"/>
          </p:nvPr>
        </p:nvSpPr>
        <p:spPr>
          <a:xfrm>
            <a:off x="1809750" y="1328738"/>
            <a:ext cx="5413375" cy="647700"/>
          </a:xfrm>
        </p:spPr>
        <p:txBody>
          <a:bodyPr/>
          <a:lstStyle/>
          <a:p>
            <a:pPr algn="just" eaLnBrk="1" hangingPunct="1">
              <a:buFont typeface="Wingdings" pitchFamily="2" charset="2"/>
              <a:buChar char="l"/>
            </a:pPr>
            <a:r>
              <a:rPr lang="zh-CN" altLang="en-US" smtClean="0"/>
              <a:t>三相绕组轴线彼此在空间的相位差</a:t>
            </a:r>
          </a:p>
        </p:txBody>
      </p:sp>
      <p:sp>
        <p:nvSpPr>
          <p:cNvPr id="3081" name="矩形 268291"/>
          <p:cNvSpPr>
            <a:spLocks noChangeArrowheads="1"/>
          </p:cNvSpPr>
          <p:nvPr/>
        </p:nvSpPr>
        <p:spPr bwMode="auto">
          <a:xfrm>
            <a:off x="1728788" y="1870075"/>
            <a:ext cx="904875" cy="465138"/>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互感 </a:t>
            </a:r>
          </a:p>
        </p:txBody>
      </p:sp>
      <p:graphicFrame>
        <p:nvGraphicFramePr>
          <p:cNvPr id="3074" name="对象 268292"/>
          <p:cNvGraphicFramePr>
            <a:graphicFrameLocks/>
          </p:cNvGraphicFramePr>
          <p:nvPr/>
        </p:nvGraphicFramePr>
        <p:xfrm>
          <a:off x="6065838" y="1131888"/>
          <a:ext cx="688975" cy="696912"/>
        </p:xfrm>
        <a:graphic>
          <a:graphicData uri="http://schemas.openxmlformats.org/presentationml/2006/ole">
            <p:oleObj spid="_x0000_s3074" r:id="rId3" imgW="355600" imgH="393700" progId="">
              <p:embed/>
            </p:oleObj>
          </a:graphicData>
        </a:graphic>
      </p:graphicFrame>
      <p:graphicFrame>
        <p:nvGraphicFramePr>
          <p:cNvPr id="3075" name="对象 268293"/>
          <p:cNvGraphicFramePr>
            <a:graphicFrameLocks/>
          </p:cNvGraphicFramePr>
          <p:nvPr/>
        </p:nvGraphicFramePr>
        <p:xfrm>
          <a:off x="2560638" y="1744663"/>
          <a:ext cx="4368800" cy="668337"/>
        </p:xfrm>
        <a:graphic>
          <a:graphicData uri="http://schemas.openxmlformats.org/presentationml/2006/ole">
            <p:oleObj spid="_x0000_s3075" r:id="rId4" imgW="2235200" imgH="393700" progId="">
              <p:embed/>
            </p:oleObj>
          </a:graphicData>
        </a:graphic>
      </p:graphicFrame>
      <p:graphicFrame>
        <p:nvGraphicFramePr>
          <p:cNvPr id="3076" name="对象 268294"/>
          <p:cNvGraphicFramePr>
            <a:graphicFrameLocks/>
          </p:cNvGraphicFramePr>
          <p:nvPr/>
        </p:nvGraphicFramePr>
        <p:xfrm>
          <a:off x="2481263" y="2581275"/>
          <a:ext cx="4598987" cy="1289050"/>
        </p:xfrm>
        <a:graphic>
          <a:graphicData uri="http://schemas.openxmlformats.org/presentationml/2006/ole">
            <p:oleObj spid="_x0000_s3076" r:id="rId5" imgW="2667000" imgH="812800" progId="">
              <p:embed/>
            </p:oleObj>
          </a:graphicData>
        </a:graphic>
      </p:graphicFrame>
      <p:sp>
        <p:nvSpPr>
          <p:cNvPr id="3082" name="矩形 268295"/>
          <p:cNvSpPr>
            <a:spLocks noChangeArrowheads="1"/>
          </p:cNvSpPr>
          <p:nvPr/>
        </p:nvSpPr>
        <p:spPr bwMode="auto">
          <a:xfrm>
            <a:off x="1739900" y="2338388"/>
            <a:ext cx="3767138" cy="647700"/>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定子三相间或转子三相间互感</a:t>
            </a:r>
          </a:p>
        </p:txBody>
      </p:sp>
      <p:sp>
        <p:nvSpPr>
          <p:cNvPr id="3083" name="矩形 268312"/>
          <p:cNvSpPr>
            <a:spLocks noChangeArrowheads="1"/>
          </p:cNvSpPr>
          <p:nvPr/>
        </p:nvSpPr>
        <p:spPr bwMode="auto">
          <a:xfrm>
            <a:off x="1867054" y="3828326"/>
            <a:ext cx="2827338" cy="500062"/>
          </a:xfrm>
          <a:prstGeom prst="rect">
            <a:avLst/>
          </a:prstGeom>
          <a:noFill/>
          <a:ln w="9525">
            <a:noFill/>
            <a:miter lim="800000"/>
            <a:headEnd/>
            <a:tailEnd/>
          </a:ln>
        </p:spPr>
        <p:txBody>
          <a:bodyPr lIns="0" tIns="0" bIns="0" anchor="ctr"/>
          <a:lstStyle/>
          <a:p>
            <a:pPr eaLnBrk="1" hangingPunct="1">
              <a:lnSpc>
                <a:spcPct val="90000"/>
              </a:lnSpc>
              <a:buFont typeface="Arial" pitchFamily="34" charset="0"/>
              <a:buNone/>
            </a:pPr>
            <a:r>
              <a:rPr lang="zh-CN" altLang="en-US" sz="2000" dirty="0">
                <a:solidFill>
                  <a:srgbClr val="0000FF"/>
                </a:solidFill>
                <a:effectLst>
                  <a:outerShdw blurRad="38100" dist="38100" dir="2700000" algn="tl">
                    <a:srgbClr val="000000">
                      <a:alpha val="43137"/>
                    </a:srgbClr>
                  </a:outerShdw>
                </a:effectLst>
                <a:latin typeface="Siemens Sans" pitchFamily="2" charset="0"/>
              </a:rPr>
              <a:t>定、转子绕组间的互感 </a:t>
            </a:r>
          </a:p>
        </p:txBody>
      </p:sp>
      <p:sp>
        <p:nvSpPr>
          <p:cNvPr id="3084" name="矩形 268313"/>
          <p:cNvSpPr>
            <a:spLocks noChangeArrowheads="1"/>
          </p:cNvSpPr>
          <p:nvPr/>
        </p:nvSpPr>
        <p:spPr bwMode="auto">
          <a:xfrm>
            <a:off x="1714500" y="4242478"/>
            <a:ext cx="4773613" cy="360363"/>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由于相互间位置的变化可分别表示为</a:t>
            </a:r>
          </a:p>
        </p:txBody>
      </p:sp>
      <p:sp>
        <p:nvSpPr>
          <p:cNvPr id="2" name="矩形 268314"/>
          <p:cNvSpPr>
            <a:spLocks noChangeArrowheads="1"/>
          </p:cNvSpPr>
          <p:nvPr/>
        </p:nvSpPr>
        <p:spPr bwMode="auto">
          <a:xfrm>
            <a:off x="1612900" y="6127534"/>
            <a:ext cx="7254875" cy="349250"/>
          </a:xfrm>
          <a:prstGeom prst="rect">
            <a:avLst/>
          </a:prstGeom>
          <a:noFill/>
          <a:ln>
            <a:noFill/>
          </a:ln>
          <a:extLst>
            <a:ext uri="{909E8E84-426E-40DD-AFC4-6F175D3DCCD1}"/>
            <a:ext uri="{91240B29-F687-4F45-9708-019B960494DF}"/>
          </a:extLst>
        </p:spPr>
        <p:txBody>
          <a:bodyPr/>
          <a:lstStyle/>
          <a:p>
            <a:pPr algn="just" eaLnBrk="1" hangingPunct="1">
              <a:buClr>
                <a:srgbClr val="FF9933"/>
              </a:buClr>
              <a:buFont typeface="Wingdings" panose="05000000000000000000" pitchFamily="2" charset="2"/>
              <a:buChar char="l"/>
              <a:defRPr/>
            </a:pPr>
            <a:r>
              <a:rPr lang="zh-CN" altLang="en-US" sz="2000" dirty="0">
                <a:solidFill>
                  <a:srgbClr val="FF0000"/>
                </a:solidFill>
                <a:effectLst>
                  <a:outerShdw blurRad="38100" dist="38100" dir="2700000" algn="tl">
                    <a:srgbClr val="000000">
                      <a:alpha val="43137"/>
                    </a:srgbClr>
                  </a:outerShdw>
                </a:effectLst>
                <a:latin typeface="Siemens Sans" pitchFamily="2" charset="0"/>
                <a:ea typeface="+mn-ea"/>
              </a:rPr>
              <a:t>当定、转子两相绕组轴线重合时，两者之间的互感</a:t>
            </a:r>
            <a:r>
              <a:rPr lang="zh-CN" altLang="en-US" sz="2000" dirty="0" smtClean="0">
                <a:solidFill>
                  <a:srgbClr val="FF0000"/>
                </a:solidFill>
                <a:effectLst>
                  <a:outerShdw blurRad="38100" dist="38100" dir="2700000" algn="tl">
                    <a:srgbClr val="000000">
                      <a:alpha val="43137"/>
                    </a:srgbClr>
                  </a:outerShdw>
                </a:effectLst>
                <a:latin typeface="Siemens Sans" pitchFamily="2" charset="0"/>
                <a:ea typeface="+mn-ea"/>
              </a:rPr>
              <a:t>值</a:t>
            </a:r>
            <a:r>
              <a:rPr lang="en-US" altLang="zh-CN" sz="2000" i="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L</a:t>
            </a:r>
            <a:r>
              <a:rPr lang="en-US" altLang="zh-CN" sz="2000" i="1" baseline="-25000"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m</a:t>
            </a:r>
            <a:r>
              <a:rPr lang="zh-CN" altLang="en-US" sz="2000" dirty="0" smtClean="0">
                <a:solidFill>
                  <a:srgbClr val="FF0000"/>
                </a:solidFill>
                <a:effectLst>
                  <a:outerShdw blurRad="38100" dist="38100" dir="2700000" algn="tl">
                    <a:srgbClr val="000000">
                      <a:alpha val="43137"/>
                    </a:srgbClr>
                  </a:outerShdw>
                </a:effectLst>
                <a:latin typeface="Siemens Sans" pitchFamily="2" charset="0"/>
                <a:ea typeface="+mn-ea"/>
              </a:rPr>
              <a:t>最大 </a:t>
            </a:r>
            <a:endParaRPr lang="zh-CN" altLang="en-US" sz="2000" dirty="0">
              <a:solidFill>
                <a:srgbClr val="FF0000"/>
              </a:solidFill>
              <a:effectLst>
                <a:outerShdw blurRad="38100" dist="38100" dir="2700000" algn="tl">
                  <a:srgbClr val="000000">
                    <a:alpha val="43137"/>
                  </a:srgbClr>
                </a:outerShdw>
              </a:effectLst>
              <a:latin typeface="Siemens Sans" pitchFamily="2" charset="0"/>
              <a:ea typeface="+mn-ea"/>
            </a:endParaRPr>
          </a:p>
        </p:txBody>
      </p:sp>
      <p:graphicFrame>
        <p:nvGraphicFramePr>
          <p:cNvPr id="3077" name="对象 268315"/>
          <p:cNvGraphicFramePr>
            <a:graphicFrameLocks/>
          </p:cNvGraphicFramePr>
          <p:nvPr/>
        </p:nvGraphicFramePr>
        <p:xfrm>
          <a:off x="2168525" y="4620303"/>
          <a:ext cx="4762500" cy="1550988"/>
        </p:xfrm>
        <a:graphic>
          <a:graphicData uri="http://schemas.openxmlformats.org/presentationml/2006/ole">
            <p:oleObj spid="_x0000_s3077" r:id="rId6" imgW="3111500" imgH="1041400" progId="">
              <p:embed/>
            </p:oleObj>
          </a:graphicData>
        </a:graphic>
      </p:graphicFrame>
      <p:sp>
        <p:nvSpPr>
          <p:cNvPr id="308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308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3088"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3089"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309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309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309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309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58" name="Group 4"/>
          <p:cNvGrpSpPr>
            <a:grpSpLocks/>
          </p:cNvGrpSpPr>
          <p:nvPr/>
        </p:nvGrpSpPr>
        <p:grpSpPr bwMode="auto">
          <a:xfrm>
            <a:off x="1771650" y="801688"/>
            <a:ext cx="7162800" cy="4225925"/>
            <a:chOff x="96" y="816"/>
            <a:chExt cx="4512" cy="2662"/>
          </a:xfrm>
        </p:grpSpPr>
        <p:sp>
          <p:nvSpPr>
            <p:cNvPr id="520197" name="Text Box 5"/>
            <p:cNvSpPr txBox="1">
              <a:spLocks noChangeArrowheads="1"/>
            </p:cNvSpPr>
            <p:nvPr/>
          </p:nvSpPr>
          <p:spPr bwMode="auto">
            <a:xfrm>
              <a:off x="952" y="3228"/>
              <a:ext cx="2784" cy="250"/>
            </a:xfrm>
            <a:prstGeom prst="rect">
              <a:avLst/>
            </a:prstGeom>
            <a:noFill/>
            <a:ln w="9525">
              <a:noFill/>
              <a:miter lim="800000"/>
            </a:ln>
            <a:effectLst/>
          </p:spPr>
          <p:txBody>
            <a:bodyPr>
              <a:spAutoFit/>
            </a:bodyPr>
            <a:lstStyle/>
            <a:p>
              <a:pPr algn="ctr" eaLnBrk="1" hangingPunct="1">
                <a:lnSpc>
                  <a:spcPct val="90000"/>
                </a:lnSpc>
                <a:spcBef>
                  <a:spcPct val="50000"/>
                </a:spcBef>
                <a:defRPr/>
              </a:pPr>
              <a:r>
                <a:rPr kumimoji="1" lang="zh-CN" altLang="en-US" sz="2000" dirty="0">
                  <a:solidFill>
                    <a:schemeClr val="tx1"/>
                  </a:solidFill>
                  <a:effectLst>
                    <a:outerShdw blurRad="38100" dist="38100" dir="2700000" algn="tl">
                      <a:srgbClr val="FFFFFF"/>
                    </a:outerShdw>
                  </a:effectLst>
                  <a:latin typeface="Times New Roman" pitchFamily="18" charset="0"/>
                  <a:ea typeface="+mn-ea"/>
                </a:rPr>
                <a:t>异步电动机坐标变换结构图</a:t>
              </a:r>
            </a:p>
          </p:txBody>
        </p:sp>
        <p:grpSp>
          <p:nvGrpSpPr>
            <p:cNvPr id="57369" name="Group 6"/>
            <p:cNvGrpSpPr>
              <a:grpSpLocks/>
            </p:cNvGrpSpPr>
            <p:nvPr/>
          </p:nvGrpSpPr>
          <p:grpSpPr bwMode="auto">
            <a:xfrm>
              <a:off x="96" y="816"/>
              <a:ext cx="4512" cy="2400"/>
              <a:chOff x="288" y="1440"/>
              <a:chExt cx="4224" cy="2148"/>
            </a:xfrm>
          </p:grpSpPr>
          <p:graphicFrame>
            <p:nvGraphicFramePr>
              <p:cNvPr id="57346" name="Object 7"/>
              <p:cNvGraphicFramePr>
                <a:graphicFrameLocks/>
              </p:cNvGraphicFramePr>
              <p:nvPr/>
            </p:nvGraphicFramePr>
            <p:xfrm>
              <a:off x="4216" y="2088"/>
              <a:ext cx="237" cy="240"/>
            </p:xfrm>
            <a:graphic>
              <a:graphicData uri="http://schemas.openxmlformats.org/presentationml/2006/ole">
                <p:oleObj spid="_x0000_s57346" r:id="rId4" imgW="190666" imgH="228799" progId="">
                  <p:embed/>
                </p:oleObj>
              </a:graphicData>
            </a:graphic>
          </p:graphicFrame>
          <p:graphicFrame>
            <p:nvGraphicFramePr>
              <p:cNvPr id="57347" name="Object 8"/>
              <p:cNvGraphicFramePr>
                <a:graphicFrameLocks/>
              </p:cNvGraphicFramePr>
              <p:nvPr/>
            </p:nvGraphicFramePr>
            <p:xfrm>
              <a:off x="4248" y="2388"/>
              <a:ext cx="189" cy="240"/>
            </p:xfrm>
            <a:graphic>
              <a:graphicData uri="http://schemas.openxmlformats.org/presentationml/2006/ole">
                <p:oleObj spid="_x0000_s57347" r:id="rId5" imgW="152532" imgH="228799" progId="">
                  <p:embed/>
                </p:oleObj>
              </a:graphicData>
            </a:graphic>
          </p:graphicFrame>
          <p:grpSp>
            <p:nvGrpSpPr>
              <p:cNvPr id="57370" name="Group 9"/>
              <p:cNvGrpSpPr>
                <a:grpSpLocks/>
              </p:cNvGrpSpPr>
              <p:nvPr/>
            </p:nvGrpSpPr>
            <p:grpSpPr bwMode="auto">
              <a:xfrm>
                <a:off x="864" y="2064"/>
                <a:ext cx="672" cy="864"/>
                <a:chOff x="2160" y="1872"/>
                <a:chExt cx="672" cy="864"/>
              </a:xfrm>
            </p:grpSpPr>
            <p:graphicFrame>
              <p:nvGraphicFramePr>
                <p:cNvPr id="57357" name="Object 10"/>
                <p:cNvGraphicFramePr>
                  <a:graphicFrameLocks/>
                </p:cNvGraphicFramePr>
                <p:nvPr/>
              </p:nvGraphicFramePr>
              <p:xfrm>
                <a:off x="2232" y="2208"/>
                <a:ext cx="572" cy="171"/>
              </p:xfrm>
              <a:graphic>
                <a:graphicData uri="http://schemas.openxmlformats.org/presentationml/2006/ole">
                  <p:oleObj spid="_x0000_s57357" r:id="rId6" imgW="609336" imgH="215806" progId="">
                    <p:embed/>
                  </p:oleObj>
                </a:graphicData>
              </a:graphic>
            </p:graphicFrame>
            <p:sp>
              <p:nvSpPr>
                <p:cNvPr id="57389" name="Rectangle 11"/>
                <p:cNvSpPr>
                  <a:spLocks noChangeArrowheads="1"/>
                </p:cNvSpPr>
                <p:nvPr/>
              </p:nvSpPr>
              <p:spPr bwMode="auto">
                <a:xfrm>
                  <a:off x="2160" y="1872"/>
                  <a:ext cx="672" cy="864"/>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grpSp>
          <p:graphicFrame>
            <p:nvGraphicFramePr>
              <p:cNvPr id="57348" name="Object 12"/>
              <p:cNvGraphicFramePr>
                <a:graphicFrameLocks/>
              </p:cNvGraphicFramePr>
              <p:nvPr/>
            </p:nvGraphicFramePr>
            <p:xfrm>
              <a:off x="2064" y="2395"/>
              <a:ext cx="710" cy="167"/>
            </p:xfrm>
            <a:graphic>
              <a:graphicData uri="http://schemas.openxmlformats.org/presentationml/2006/ole">
                <p:oleObj spid="_x0000_s57348" r:id="rId7" imgW="774028" imgH="215713" progId="">
                  <p:embed/>
                </p:oleObj>
              </a:graphicData>
            </a:graphic>
          </p:graphicFrame>
          <p:sp>
            <p:nvSpPr>
              <p:cNvPr id="57371" name="Rectangle 13"/>
              <p:cNvSpPr>
                <a:spLocks noChangeArrowheads="1"/>
              </p:cNvSpPr>
              <p:nvPr/>
            </p:nvSpPr>
            <p:spPr bwMode="auto">
              <a:xfrm>
                <a:off x="2016" y="2064"/>
                <a:ext cx="768" cy="864"/>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7372" name="Line 14"/>
              <p:cNvSpPr>
                <a:spLocks noChangeShapeType="1"/>
              </p:cNvSpPr>
              <p:nvPr/>
            </p:nvSpPr>
            <p:spPr bwMode="auto">
              <a:xfrm>
                <a:off x="384" y="2208"/>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73" name="Line 15"/>
              <p:cNvSpPr>
                <a:spLocks noChangeShapeType="1"/>
              </p:cNvSpPr>
              <p:nvPr/>
            </p:nvSpPr>
            <p:spPr bwMode="auto">
              <a:xfrm>
                <a:off x="384" y="2496"/>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74" name="Line 16"/>
              <p:cNvSpPr>
                <a:spLocks noChangeShapeType="1"/>
              </p:cNvSpPr>
              <p:nvPr/>
            </p:nvSpPr>
            <p:spPr bwMode="auto">
              <a:xfrm>
                <a:off x="384" y="2784"/>
                <a:ext cx="480" cy="0"/>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7349" name="Object 17"/>
              <p:cNvGraphicFramePr>
                <a:graphicFrameLocks/>
              </p:cNvGraphicFramePr>
              <p:nvPr/>
            </p:nvGraphicFramePr>
            <p:xfrm>
              <a:off x="528" y="1968"/>
              <a:ext cx="174" cy="240"/>
            </p:xfrm>
            <a:graphic>
              <a:graphicData uri="http://schemas.openxmlformats.org/presentationml/2006/ole">
                <p:oleObj spid="_x0000_s57349" r:id="rId8" imgW="139943" imgH="228998" progId="">
                  <p:embed/>
                </p:oleObj>
              </a:graphicData>
            </a:graphic>
          </p:graphicFrame>
          <p:graphicFrame>
            <p:nvGraphicFramePr>
              <p:cNvPr id="57350" name="Object 18"/>
              <p:cNvGraphicFramePr>
                <a:graphicFrameLocks/>
              </p:cNvGraphicFramePr>
              <p:nvPr/>
            </p:nvGraphicFramePr>
            <p:xfrm>
              <a:off x="528" y="2256"/>
              <a:ext cx="174" cy="240"/>
            </p:xfrm>
            <a:graphic>
              <a:graphicData uri="http://schemas.openxmlformats.org/presentationml/2006/ole">
                <p:oleObj spid="_x0000_s57350" r:id="rId9" imgW="139943" imgH="228998" progId="">
                  <p:embed/>
                </p:oleObj>
              </a:graphicData>
            </a:graphic>
          </p:graphicFrame>
          <p:graphicFrame>
            <p:nvGraphicFramePr>
              <p:cNvPr id="57351" name="Object 19"/>
              <p:cNvGraphicFramePr>
                <a:graphicFrameLocks/>
              </p:cNvGraphicFramePr>
              <p:nvPr/>
            </p:nvGraphicFramePr>
            <p:xfrm>
              <a:off x="520" y="2544"/>
              <a:ext cx="190" cy="240"/>
            </p:xfrm>
            <a:graphic>
              <a:graphicData uri="http://schemas.openxmlformats.org/presentationml/2006/ole">
                <p:oleObj spid="_x0000_s57351" r:id="rId10" imgW="152532" imgH="228799" progId="">
                  <p:embed/>
                </p:oleObj>
              </a:graphicData>
            </a:graphic>
          </p:graphicFrame>
          <p:sp>
            <p:nvSpPr>
              <p:cNvPr id="57375" name="Line 20"/>
              <p:cNvSpPr>
                <a:spLocks noChangeShapeType="1"/>
              </p:cNvSpPr>
              <p:nvPr/>
            </p:nvSpPr>
            <p:spPr bwMode="auto">
              <a:xfrm>
                <a:off x="1536" y="2328"/>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76" name="Line 21"/>
              <p:cNvSpPr>
                <a:spLocks noChangeShapeType="1"/>
              </p:cNvSpPr>
              <p:nvPr/>
            </p:nvSpPr>
            <p:spPr bwMode="auto">
              <a:xfrm>
                <a:off x="1536" y="2616"/>
                <a:ext cx="480" cy="0"/>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7352" name="Object 22"/>
              <p:cNvGraphicFramePr>
                <a:graphicFrameLocks/>
              </p:cNvGraphicFramePr>
              <p:nvPr/>
            </p:nvGraphicFramePr>
            <p:xfrm>
              <a:off x="1680" y="2070"/>
              <a:ext cx="222" cy="240"/>
            </p:xfrm>
            <a:graphic>
              <a:graphicData uri="http://schemas.openxmlformats.org/presentationml/2006/ole">
                <p:oleObj spid="_x0000_s57352" r:id="rId11" imgW="177800" imgH="228600" progId="">
                  <p:embed/>
                </p:oleObj>
              </a:graphicData>
            </a:graphic>
          </p:graphicFrame>
          <p:graphicFrame>
            <p:nvGraphicFramePr>
              <p:cNvPr id="57353" name="Object 23"/>
              <p:cNvGraphicFramePr>
                <a:graphicFrameLocks/>
              </p:cNvGraphicFramePr>
              <p:nvPr/>
            </p:nvGraphicFramePr>
            <p:xfrm>
              <a:off x="1680" y="2358"/>
              <a:ext cx="222" cy="253"/>
            </p:xfrm>
            <a:graphic>
              <a:graphicData uri="http://schemas.openxmlformats.org/presentationml/2006/ole">
                <p:oleObj spid="_x0000_s57353" r:id="rId12" imgW="177723" imgH="241195" progId="">
                  <p:embed/>
                </p:oleObj>
              </a:graphicData>
            </a:graphic>
          </p:graphicFrame>
          <p:sp>
            <p:nvSpPr>
              <p:cNvPr id="57377" name="Line 24"/>
              <p:cNvSpPr>
                <a:spLocks noChangeShapeType="1"/>
              </p:cNvSpPr>
              <p:nvPr/>
            </p:nvSpPr>
            <p:spPr bwMode="auto">
              <a:xfrm>
                <a:off x="2784" y="2322"/>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78" name="Line 25"/>
              <p:cNvSpPr>
                <a:spLocks noChangeShapeType="1"/>
              </p:cNvSpPr>
              <p:nvPr/>
            </p:nvSpPr>
            <p:spPr bwMode="auto">
              <a:xfrm>
                <a:off x="2784" y="2610"/>
                <a:ext cx="480" cy="0"/>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7354" name="Object 26"/>
              <p:cNvGraphicFramePr>
                <a:graphicFrameLocks/>
              </p:cNvGraphicFramePr>
              <p:nvPr/>
            </p:nvGraphicFramePr>
            <p:xfrm>
              <a:off x="2928" y="2064"/>
              <a:ext cx="222" cy="240"/>
            </p:xfrm>
            <a:graphic>
              <a:graphicData uri="http://schemas.openxmlformats.org/presentationml/2006/ole">
                <p:oleObj spid="_x0000_s57354" r:id="rId13" imgW="177800" imgH="228600" progId="">
                  <p:embed/>
                </p:oleObj>
              </a:graphicData>
            </a:graphic>
          </p:graphicFrame>
          <p:graphicFrame>
            <p:nvGraphicFramePr>
              <p:cNvPr id="57355" name="Object 27"/>
              <p:cNvGraphicFramePr>
                <a:graphicFrameLocks/>
              </p:cNvGraphicFramePr>
              <p:nvPr/>
            </p:nvGraphicFramePr>
            <p:xfrm>
              <a:off x="2936" y="2352"/>
              <a:ext cx="206" cy="253"/>
            </p:xfrm>
            <a:graphic>
              <a:graphicData uri="http://schemas.openxmlformats.org/presentationml/2006/ole">
                <p:oleObj spid="_x0000_s57355" r:id="rId14" imgW="165172" imgH="241405" progId="">
                  <p:embed/>
                </p:oleObj>
              </a:graphicData>
            </a:graphic>
          </p:graphicFrame>
          <p:sp>
            <p:nvSpPr>
              <p:cNvPr id="57379" name="Rectangle 28"/>
              <p:cNvSpPr>
                <a:spLocks noChangeArrowheads="1"/>
              </p:cNvSpPr>
              <p:nvPr/>
            </p:nvSpPr>
            <p:spPr bwMode="auto">
              <a:xfrm>
                <a:off x="3264" y="2112"/>
                <a:ext cx="768" cy="720"/>
              </a:xfrm>
              <a:prstGeom prst="rect">
                <a:avLst/>
              </a:prstGeom>
              <a:noFill/>
              <a:ln w="9525">
                <a:solidFill>
                  <a:schemeClr val="tx1"/>
                </a:solid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等效直流</a:t>
                </a:r>
              </a:p>
              <a:p>
                <a:pPr algn="ctr" eaLnBrk="1" hangingPunct="1">
                  <a:buFont typeface="Arial" pitchFamily="34" charset="0"/>
                  <a:buNone/>
                </a:pPr>
                <a:r>
                  <a:rPr lang="zh-CN" altLang="en-US" sz="2000">
                    <a:solidFill>
                      <a:schemeClr val="tx1"/>
                    </a:solidFill>
                    <a:latin typeface="Times New Roman" pitchFamily="18" charset="0"/>
                  </a:rPr>
                  <a:t>电机模型</a:t>
                </a:r>
              </a:p>
            </p:txBody>
          </p:sp>
          <p:sp>
            <p:nvSpPr>
              <p:cNvPr id="57380" name="Line 29"/>
              <p:cNvSpPr>
                <a:spLocks noChangeShapeType="1"/>
              </p:cNvSpPr>
              <p:nvPr/>
            </p:nvSpPr>
            <p:spPr bwMode="auto">
              <a:xfrm>
                <a:off x="4032" y="2328"/>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81" name="Line 30"/>
              <p:cNvSpPr>
                <a:spLocks noChangeShapeType="1"/>
              </p:cNvSpPr>
              <p:nvPr/>
            </p:nvSpPr>
            <p:spPr bwMode="auto">
              <a:xfrm>
                <a:off x="4032" y="2616"/>
                <a:ext cx="480" cy="0"/>
              </a:xfrm>
              <a:prstGeom prst="line">
                <a:avLst/>
              </a:prstGeom>
              <a:noFill/>
              <a:ln w="9525">
                <a:solidFill>
                  <a:schemeClr val="tx1"/>
                </a:solidFill>
                <a:miter lim="800000"/>
                <a:headEnd/>
                <a:tailEnd type="triangle" w="med" len="med"/>
              </a:ln>
            </p:spPr>
            <p:txBody>
              <a:bodyPr/>
              <a:lstStyle/>
              <a:p>
                <a:endParaRPr lang="zh-CN" altLang="en-US"/>
              </a:p>
            </p:txBody>
          </p:sp>
          <p:sp>
            <p:nvSpPr>
              <p:cNvPr id="57382" name="Oval 31"/>
              <p:cNvSpPr>
                <a:spLocks noChangeArrowheads="1"/>
              </p:cNvSpPr>
              <p:nvPr/>
            </p:nvSpPr>
            <p:spPr bwMode="auto">
              <a:xfrm>
                <a:off x="288" y="2160"/>
                <a:ext cx="96" cy="96"/>
              </a:xfrm>
              <a:prstGeom prst="ellipse">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7383" name="Oval 32"/>
              <p:cNvSpPr>
                <a:spLocks noChangeArrowheads="1"/>
              </p:cNvSpPr>
              <p:nvPr/>
            </p:nvSpPr>
            <p:spPr bwMode="auto">
              <a:xfrm>
                <a:off x="288" y="2448"/>
                <a:ext cx="96" cy="96"/>
              </a:xfrm>
              <a:prstGeom prst="ellipse">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7384" name="Oval 33"/>
              <p:cNvSpPr>
                <a:spLocks noChangeArrowheads="1"/>
              </p:cNvSpPr>
              <p:nvPr/>
            </p:nvSpPr>
            <p:spPr bwMode="auto">
              <a:xfrm>
                <a:off x="288" y="2736"/>
                <a:ext cx="96" cy="96"/>
              </a:xfrm>
              <a:prstGeom prst="ellipse">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7385" name="Rectangle 34"/>
              <p:cNvSpPr>
                <a:spLocks noChangeArrowheads="1"/>
              </p:cNvSpPr>
              <p:nvPr/>
            </p:nvSpPr>
            <p:spPr bwMode="auto">
              <a:xfrm>
                <a:off x="720" y="1776"/>
                <a:ext cx="3456" cy="1392"/>
              </a:xfrm>
              <a:prstGeom prst="rect">
                <a:avLst/>
              </a:prstGeom>
              <a:noFill/>
              <a:ln w="57150" cmpd="dbl">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7386" name="Line 35"/>
              <p:cNvSpPr>
                <a:spLocks noChangeShapeType="1"/>
              </p:cNvSpPr>
              <p:nvPr/>
            </p:nvSpPr>
            <p:spPr bwMode="auto">
              <a:xfrm>
                <a:off x="2976" y="3024"/>
                <a:ext cx="384" cy="480"/>
              </a:xfrm>
              <a:prstGeom prst="line">
                <a:avLst/>
              </a:prstGeom>
              <a:noFill/>
              <a:ln w="9525">
                <a:solidFill>
                  <a:schemeClr val="tx1"/>
                </a:solidFill>
                <a:miter lim="800000"/>
                <a:headEnd/>
                <a:tailEnd/>
              </a:ln>
            </p:spPr>
            <p:txBody>
              <a:bodyPr/>
              <a:lstStyle/>
              <a:p>
                <a:endParaRPr lang="zh-CN" altLang="en-US"/>
              </a:p>
            </p:txBody>
          </p:sp>
          <p:sp>
            <p:nvSpPr>
              <p:cNvPr id="520228" name="Rectangle 36"/>
              <p:cNvSpPr>
                <a:spLocks noChangeArrowheads="1"/>
              </p:cNvSpPr>
              <p:nvPr/>
            </p:nvSpPr>
            <p:spPr bwMode="auto">
              <a:xfrm>
                <a:off x="3396" y="3396"/>
                <a:ext cx="816" cy="192"/>
              </a:xfrm>
              <a:prstGeom prst="rect">
                <a:avLst/>
              </a:prstGeom>
              <a:noFill/>
              <a:ln w="9525">
                <a:noFill/>
                <a:miter lim="800000"/>
              </a:ln>
              <a:effectLst/>
            </p:spPr>
            <p:txBody>
              <a:bodyPr wrap="none" anchor="ctr"/>
              <a:lstStyle/>
              <a:p>
                <a:pPr algn="ctr" eaLnBrk="1" hangingPunct="1">
                  <a:lnSpc>
                    <a:spcPct val="90000"/>
                  </a:lnSpc>
                  <a:defRPr/>
                </a:pPr>
                <a:r>
                  <a:rPr kumimoji="1" lang="zh-CN" altLang="en-US" sz="2000">
                    <a:solidFill>
                      <a:schemeClr val="tx1"/>
                    </a:solidFill>
                    <a:effectLst>
                      <a:outerShdw blurRad="38100" dist="38100" dir="2700000" algn="tl">
                        <a:srgbClr val="FFFFFF"/>
                      </a:outerShdw>
                    </a:effectLst>
                    <a:latin typeface="Times New Roman" pitchFamily="18" charset="0"/>
                    <a:ea typeface="+mn-ea"/>
                  </a:rPr>
                  <a:t>交流电动机</a:t>
                </a:r>
              </a:p>
            </p:txBody>
          </p:sp>
          <p:sp>
            <p:nvSpPr>
              <p:cNvPr id="57388" name="Line 37"/>
              <p:cNvSpPr>
                <a:spLocks noChangeShapeType="1"/>
              </p:cNvSpPr>
              <p:nvPr/>
            </p:nvSpPr>
            <p:spPr bwMode="auto">
              <a:xfrm>
                <a:off x="2400" y="1440"/>
                <a:ext cx="0" cy="624"/>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7356" name="Object 38"/>
              <p:cNvGraphicFramePr>
                <a:graphicFrameLocks/>
              </p:cNvGraphicFramePr>
              <p:nvPr/>
            </p:nvGraphicFramePr>
            <p:xfrm>
              <a:off x="2448" y="1488"/>
              <a:ext cx="158" cy="187"/>
            </p:xfrm>
            <a:graphic>
              <a:graphicData uri="http://schemas.openxmlformats.org/presentationml/2006/ole">
                <p:oleObj spid="_x0000_s57356" r:id="rId15" imgW="127000" imgH="177800" progId="">
                  <p:embed/>
                </p:oleObj>
              </a:graphicData>
            </a:graphic>
          </p:graphicFrame>
        </p:grpSp>
      </p:grpSp>
      <p:sp>
        <p:nvSpPr>
          <p:cNvPr id="45" name="Rectangle 3"/>
          <p:cNvSpPr txBox="1">
            <a:spLocks noChangeArrowheads="1"/>
          </p:cNvSpPr>
          <p:nvPr/>
        </p:nvSpPr>
        <p:spPr>
          <a:xfrm>
            <a:off x="1716088" y="5080000"/>
            <a:ext cx="7427912" cy="1447800"/>
          </a:xfrm>
          <a:prstGeom prst="rect">
            <a:avLst/>
          </a:prstGeom>
        </p:spPr>
        <p:txBody>
          <a:bodyPr/>
          <a:lstStyle/>
          <a:p>
            <a:pPr eaLnBrk="1" hangingPunct="1">
              <a:spcBef>
                <a:spcPts val="1200"/>
              </a:spcBef>
              <a:buClr>
                <a:srgbClr val="FF9933"/>
              </a:buClr>
              <a:buFont typeface="Wingdings" pitchFamily="2" charset="2"/>
              <a:buChar char="l"/>
              <a:defRPr/>
            </a:pPr>
            <a:r>
              <a:rPr lang="zh-CN" altLang="en-US" sz="2000">
                <a:solidFill>
                  <a:schemeClr val="tx1"/>
                </a:solidFill>
                <a:latin typeface="+mn-lt"/>
                <a:ea typeface="+mn-ea"/>
              </a:rPr>
              <a:t>在按转子磁链定向坐标系中计算定子电流励磁分量和转矩分量给定值，经过反旋转变换</a:t>
            </a:r>
            <a:r>
              <a:rPr lang="en-US" altLang="zh-CN" sz="2000">
                <a:solidFill>
                  <a:schemeClr val="tx1"/>
                </a:solidFill>
                <a:latin typeface="+mn-lt"/>
                <a:ea typeface="+mn-ea"/>
              </a:rPr>
              <a:t>2r/2s</a:t>
            </a:r>
            <a:r>
              <a:rPr lang="zh-CN" altLang="en-US" sz="2000">
                <a:solidFill>
                  <a:schemeClr val="tx1"/>
                </a:solidFill>
                <a:latin typeface="+mn-lt"/>
                <a:ea typeface="+mn-ea"/>
              </a:rPr>
              <a:t>和</a:t>
            </a:r>
            <a:r>
              <a:rPr lang="en-US" altLang="zh-CN" sz="2000">
                <a:solidFill>
                  <a:schemeClr val="tx1"/>
                </a:solidFill>
                <a:latin typeface="+mn-lt"/>
                <a:ea typeface="+mn-ea"/>
              </a:rPr>
              <a:t>2/3</a:t>
            </a:r>
            <a:r>
              <a:rPr lang="zh-CN" altLang="en-US" sz="2000">
                <a:solidFill>
                  <a:schemeClr val="tx1"/>
                </a:solidFill>
                <a:latin typeface="+mn-lt"/>
                <a:ea typeface="+mn-ea"/>
              </a:rPr>
              <a:t>变换得到三相电流。</a:t>
            </a:r>
          </a:p>
          <a:p>
            <a:pPr eaLnBrk="1" hangingPunct="1">
              <a:spcBef>
                <a:spcPts val="1200"/>
              </a:spcBef>
              <a:buClr>
                <a:srgbClr val="FF9933"/>
              </a:buClr>
              <a:buFont typeface="Wingdings" pitchFamily="2" charset="2"/>
              <a:buChar char="l"/>
              <a:defRPr/>
            </a:pPr>
            <a:r>
              <a:rPr lang="zh-CN" altLang="en-US" sz="2000">
                <a:solidFill>
                  <a:schemeClr val="tx1"/>
                </a:solidFill>
                <a:latin typeface="+mn-lt"/>
                <a:ea typeface="+mn-ea"/>
              </a:rPr>
              <a:t>通过电流闭环的跟随控制，输出异步电动机所需的三相定子电流。</a:t>
            </a:r>
            <a:endParaRPr lang="zh-CN" altLang="en-US" sz="2000" dirty="0">
              <a:solidFill>
                <a:schemeClr val="tx1"/>
              </a:solidFill>
              <a:latin typeface="+mn-lt"/>
              <a:ea typeface="+mn-ea"/>
            </a:endParaRPr>
          </a:p>
        </p:txBody>
      </p:sp>
      <p:sp>
        <p:nvSpPr>
          <p:cNvPr id="5736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6" action="ppaction://hlinksldjump"/>
              </a:rPr>
              <a:t>7.1 </a:t>
            </a:r>
            <a:r>
              <a:rPr lang="zh-CN" altLang="en-US" sz="1400">
                <a:solidFill>
                  <a:srgbClr val="0000CC"/>
                </a:solidFill>
                <a:latin typeface="Siemens Sans" pitchFamily="2" charset="0"/>
                <a:hlinkClick r:id="rId16" action="ppaction://hlinksldjump"/>
              </a:rPr>
              <a:t>异步电动机动态数学模型的性质</a:t>
            </a:r>
            <a:endParaRPr lang="zh-CN" altLang="en-US" sz="1400">
              <a:solidFill>
                <a:srgbClr val="0000CC"/>
              </a:solidFill>
              <a:latin typeface="Siemens Sans" pitchFamily="2" charset="0"/>
            </a:endParaRPr>
          </a:p>
        </p:txBody>
      </p:sp>
      <p:sp>
        <p:nvSpPr>
          <p:cNvPr id="5736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7" action="ppaction://hlinksldjump"/>
              </a:rPr>
              <a:t>7.6 </a:t>
            </a:r>
            <a:r>
              <a:rPr lang="zh-CN" altLang="en-US" sz="1400">
                <a:solidFill>
                  <a:schemeClr val="tx1"/>
                </a:solidFill>
                <a:latin typeface="Siemens Sans" pitchFamily="2" charset="0"/>
                <a:hlinkClick r:id="rId17" action="ppaction://hlinksldjump"/>
              </a:rPr>
              <a:t>异步电动机按转子磁链定向的矢量控制系统</a:t>
            </a:r>
            <a:endParaRPr lang="zh-CN" altLang="en-US" sz="1400">
              <a:solidFill>
                <a:schemeClr val="tx1"/>
              </a:solidFill>
              <a:latin typeface="Siemens Sans" pitchFamily="2" charset="0"/>
            </a:endParaRPr>
          </a:p>
        </p:txBody>
      </p:sp>
      <p:sp>
        <p:nvSpPr>
          <p:cNvPr id="5736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8" action="ppaction://hlinksldjump"/>
              </a:rPr>
              <a:t>7.2 </a:t>
            </a:r>
            <a:r>
              <a:rPr lang="zh-CN" altLang="en-US" sz="1400">
                <a:solidFill>
                  <a:schemeClr val="tx1"/>
                </a:solidFill>
                <a:latin typeface="Siemens Sans" pitchFamily="2" charset="0"/>
                <a:hlinkClick r:id="rId18" action="ppaction://hlinksldjump"/>
              </a:rPr>
              <a:t>异步电动机三相数学模型</a:t>
            </a:r>
            <a:endParaRPr lang="zh-CN" altLang="en-US" sz="1400">
              <a:solidFill>
                <a:schemeClr val="tx1"/>
              </a:solidFill>
              <a:latin typeface="Siemens Sans" pitchFamily="2" charset="0"/>
            </a:endParaRPr>
          </a:p>
        </p:txBody>
      </p:sp>
      <p:sp>
        <p:nvSpPr>
          <p:cNvPr id="57363" name="矩形 559112">
            <a:hlinkClick r:id="rId1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9" action="ppaction://hlinksldjump"/>
              </a:rPr>
              <a:t>7.3 </a:t>
            </a:r>
            <a:r>
              <a:rPr lang="zh-CN" altLang="en-US" sz="1400">
                <a:solidFill>
                  <a:schemeClr val="tx1"/>
                </a:solidFill>
                <a:latin typeface="Siemens Sans" pitchFamily="2" charset="0"/>
                <a:hlinkClick r:id="rId19" action="ppaction://hlinksldjump"/>
              </a:rPr>
              <a:t>坐标变换</a:t>
            </a:r>
            <a:endParaRPr lang="zh-CN" altLang="en-US" sz="1400">
              <a:solidFill>
                <a:schemeClr val="tx1"/>
              </a:solidFill>
              <a:latin typeface="Siemens Sans" pitchFamily="2" charset="0"/>
            </a:endParaRPr>
          </a:p>
        </p:txBody>
      </p:sp>
      <p:sp>
        <p:nvSpPr>
          <p:cNvPr id="5736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0" action="ppaction://hlinksldjump"/>
              </a:rPr>
              <a:t>7.4 </a:t>
            </a:r>
            <a:r>
              <a:rPr lang="zh-CN" altLang="en-US" sz="1400">
                <a:solidFill>
                  <a:schemeClr val="tx1"/>
                </a:solidFill>
                <a:latin typeface="Siemens Sans" pitchFamily="2" charset="0"/>
                <a:hlinkClick r:id="rId20" action="ppaction://hlinksldjump"/>
              </a:rPr>
              <a:t>异步电动机在正交坐标系上的动态数学模型</a:t>
            </a:r>
            <a:endParaRPr lang="zh-CN" altLang="en-US" sz="1400">
              <a:solidFill>
                <a:schemeClr val="tx1"/>
              </a:solidFill>
              <a:latin typeface="Siemens Sans" pitchFamily="2" charset="0"/>
            </a:endParaRPr>
          </a:p>
        </p:txBody>
      </p:sp>
      <p:sp>
        <p:nvSpPr>
          <p:cNvPr id="5736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1" action="ppaction://hlinksldjump"/>
              </a:rPr>
              <a:t>7.5 </a:t>
            </a:r>
            <a:r>
              <a:rPr lang="zh-CN" altLang="en-US" sz="1400">
                <a:solidFill>
                  <a:schemeClr val="tx1"/>
                </a:solidFill>
                <a:latin typeface="Siemens Sans" pitchFamily="2" charset="0"/>
                <a:hlinkClick r:id="rId21" action="ppaction://hlinksldjump"/>
              </a:rPr>
              <a:t>异步电动机在正交坐标系上的状态方程</a:t>
            </a:r>
            <a:endParaRPr lang="zh-CN" altLang="en-US" sz="1400">
              <a:solidFill>
                <a:schemeClr val="tx1"/>
              </a:solidFill>
              <a:latin typeface="Siemens Sans" pitchFamily="2" charset="0"/>
            </a:endParaRPr>
          </a:p>
        </p:txBody>
      </p:sp>
      <p:sp>
        <p:nvSpPr>
          <p:cNvPr id="5736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22" action="ppaction://hlinksldjump"/>
              </a:rPr>
              <a:t>7.8 </a:t>
            </a:r>
            <a:r>
              <a:rPr lang="zh-CN" altLang="en-US" sz="1400">
                <a:solidFill>
                  <a:schemeClr val="tx1"/>
                </a:solidFill>
                <a:latin typeface="Siemens Sans" pitchFamily="2" charset="0"/>
                <a:hlinkClick r:id="rId22" action="ppaction://hlinksldjump"/>
              </a:rPr>
              <a:t>直接转矩控制系统与矢量控制系统的比较</a:t>
            </a:r>
            <a:endParaRPr lang="zh-CN" altLang="en-US" sz="1400">
              <a:solidFill>
                <a:schemeClr val="tx1"/>
              </a:solidFill>
              <a:latin typeface="Siemens Sans" pitchFamily="2" charset="0"/>
            </a:endParaRPr>
          </a:p>
        </p:txBody>
      </p:sp>
      <p:sp>
        <p:nvSpPr>
          <p:cNvPr id="5736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23" action="ppaction://hlinksldjump"/>
              </a:rPr>
              <a:t>7.7 </a:t>
            </a:r>
            <a:r>
              <a:rPr lang="zh-CN" altLang="en-US" sz="1400">
                <a:solidFill>
                  <a:schemeClr val="tx1"/>
                </a:solidFill>
                <a:latin typeface="Siemens Sans" pitchFamily="2" charset="0"/>
                <a:hlinkClick r:id="rId2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92" name="Group 87"/>
          <p:cNvGrpSpPr>
            <a:grpSpLocks/>
          </p:cNvGrpSpPr>
          <p:nvPr/>
        </p:nvGrpSpPr>
        <p:grpSpPr bwMode="auto">
          <a:xfrm>
            <a:off x="-23813" y="1165225"/>
            <a:ext cx="9267826" cy="2363788"/>
            <a:chOff x="-24" y="768"/>
            <a:chExt cx="5838" cy="2145"/>
          </a:xfrm>
        </p:grpSpPr>
        <p:sp>
          <p:nvSpPr>
            <p:cNvPr id="58395" name="Rectangle 5"/>
            <p:cNvSpPr>
              <a:spLocks noChangeArrowheads="1"/>
            </p:cNvSpPr>
            <p:nvPr/>
          </p:nvSpPr>
          <p:spPr bwMode="auto">
            <a:xfrm>
              <a:off x="-24" y="801"/>
              <a:ext cx="5838" cy="2112"/>
            </a:xfrm>
            <a:prstGeom prst="rect">
              <a:avLst/>
            </a:prstGeom>
            <a:solidFill>
              <a:srgbClr val="CCFFCC">
                <a:alpha val="50195"/>
              </a:srgbClr>
            </a:solidFill>
            <a:ln w="9525">
              <a:no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grpSp>
          <p:nvGrpSpPr>
            <p:cNvPr id="58396" name="Group 86"/>
            <p:cNvGrpSpPr>
              <a:grpSpLocks/>
            </p:cNvGrpSpPr>
            <p:nvPr/>
          </p:nvGrpSpPr>
          <p:grpSpPr bwMode="auto">
            <a:xfrm>
              <a:off x="23" y="768"/>
              <a:ext cx="5762" cy="2112"/>
              <a:chOff x="23" y="768"/>
              <a:chExt cx="5762" cy="2112"/>
            </a:xfrm>
          </p:grpSpPr>
          <p:graphicFrame>
            <p:nvGraphicFramePr>
              <p:cNvPr id="58371" name="Object 7"/>
              <p:cNvGraphicFramePr>
                <a:graphicFrameLocks/>
              </p:cNvGraphicFramePr>
              <p:nvPr/>
            </p:nvGraphicFramePr>
            <p:xfrm>
              <a:off x="5523" y="1488"/>
              <a:ext cx="262" cy="247"/>
            </p:xfrm>
            <a:graphic>
              <a:graphicData uri="http://schemas.openxmlformats.org/presentationml/2006/ole">
                <p:oleObj spid="_x0000_s58371" r:id="rId3" imgW="177800" imgH="228600" progId="">
                  <p:embed/>
                </p:oleObj>
              </a:graphicData>
            </a:graphic>
          </p:graphicFrame>
          <p:grpSp>
            <p:nvGrpSpPr>
              <p:cNvPr id="58397" name="Group 8"/>
              <p:cNvGrpSpPr>
                <a:grpSpLocks/>
              </p:cNvGrpSpPr>
              <p:nvPr/>
            </p:nvGrpSpPr>
            <p:grpSpPr bwMode="auto">
              <a:xfrm>
                <a:off x="3478" y="1429"/>
                <a:ext cx="409" cy="680"/>
                <a:chOff x="3330" y="2614"/>
                <a:chExt cx="417" cy="695"/>
              </a:xfrm>
            </p:grpSpPr>
            <p:graphicFrame>
              <p:nvGraphicFramePr>
                <p:cNvPr id="58391" name="Object 9"/>
                <p:cNvGraphicFramePr>
                  <a:graphicFrameLocks/>
                </p:cNvGraphicFramePr>
                <p:nvPr/>
              </p:nvGraphicFramePr>
              <p:xfrm>
                <a:off x="3378" y="2819"/>
                <a:ext cx="363" cy="268"/>
              </p:xfrm>
              <a:graphic>
                <a:graphicData uri="http://schemas.openxmlformats.org/presentationml/2006/ole">
                  <p:oleObj spid="_x0000_s58391" r:id="rId4" imgW="419464" imgH="419464" progId="">
                    <p:embed/>
                  </p:oleObj>
                </a:graphicData>
              </a:graphic>
            </p:graphicFrame>
            <p:sp>
              <p:nvSpPr>
                <p:cNvPr id="58439" name="Rectangle 10"/>
                <p:cNvSpPr>
                  <a:spLocks noChangeArrowheads="1"/>
                </p:cNvSpPr>
                <p:nvPr/>
              </p:nvSpPr>
              <p:spPr bwMode="auto">
                <a:xfrm>
                  <a:off x="3330" y="2614"/>
                  <a:ext cx="417" cy="695"/>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grpSp>
          <p:graphicFrame>
            <p:nvGraphicFramePr>
              <p:cNvPr id="58372" name="Object 11"/>
              <p:cNvGraphicFramePr>
                <a:graphicFrameLocks/>
              </p:cNvGraphicFramePr>
              <p:nvPr/>
            </p:nvGraphicFramePr>
            <p:xfrm>
              <a:off x="4285" y="1628"/>
              <a:ext cx="347" cy="256"/>
            </p:xfrm>
            <a:graphic>
              <a:graphicData uri="http://schemas.openxmlformats.org/presentationml/2006/ole">
                <p:oleObj spid="_x0000_s58372" r:id="rId5" imgW="419464" imgH="419464" progId="">
                  <p:embed/>
                </p:oleObj>
              </a:graphicData>
            </a:graphic>
          </p:graphicFrame>
          <p:sp>
            <p:nvSpPr>
              <p:cNvPr id="58398" name="Rectangle 12"/>
              <p:cNvSpPr>
                <a:spLocks noChangeArrowheads="1"/>
              </p:cNvSpPr>
              <p:nvPr/>
            </p:nvSpPr>
            <p:spPr bwMode="auto">
              <a:xfrm>
                <a:off x="4249" y="1429"/>
                <a:ext cx="380" cy="680"/>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399" name="Line 13"/>
              <p:cNvSpPr>
                <a:spLocks noChangeShapeType="1"/>
              </p:cNvSpPr>
              <p:nvPr/>
            </p:nvSpPr>
            <p:spPr bwMode="auto">
              <a:xfrm>
                <a:off x="3145" y="1542"/>
                <a:ext cx="345" cy="1"/>
              </a:xfrm>
              <a:prstGeom prst="line">
                <a:avLst/>
              </a:prstGeom>
              <a:noFill/>
              <a:ln w="9525">
                <a:solidFill>
                  <a:schemeClr val="tx1"/>
                </a:solidFill>
                <a:miter lim="800000"/>
                <a:headEnd/>
                <a:tailEnd type="triangle" w="med" len="med"/>
              </a:ln>
            </p:spPr>
            <p:txBody>
              <a:bodyPr/>
              <a:lstStyle/>
              <a:p>
                <a:endParaRPr lang="zh-CN" altLang="en-US"/>
              </a:p>
            </p:txBody>
          </p:sp>
          <p:sp>
            <p:nvSpPr>
              <p:cNvPr id="58400" name="Line 14"/>
              <p:cNvSpPr>
                <a:spLocks noChangeShapeType="1"/>
              </p:cNvSpPr>
              <p:nvPr/>
            </p:nvSpPr>
            <p:spPr bwMode="auto">
              <a:xfrm>
                <a:off x="3145" y="1769"/>
                <a:ext cx="345" cy="1"/>
              </a:xfrm>
              <a:prstGeom prst="line">
                <a:avLst/>
              </a:prstGeom>
              <a:noFill/>
              <a:ln w="9525">
                <a:solidFill>
                  <a:schemeClr val="tx1"/>
                </a:solidFill>
                <a:miter lim="800000"/>
                <a:headEnd/>
                <a:tailEnd type="triangle" w="med" len="med"/>
              </a:ln>
            </p:spPr>
            <p:txBody>
              <a:bodyPr/>
              <a:lstStyle/>
              <a:p>
                <a:endParaRPr lang="zh-CN" altLang="en-US"/>
              </a:p>
            </p:txBody>
          </p:sp>
          <p:sp>
            <p:nvSpPr>
              <p:cNvPr id="58401" name="Line 15"/>
              <p:cNvSpPr>
                <a:spLocks noChangeShapeType="1"/>
              </p:cNvSpPr>
              <p:nvPr/>
            </p:nvSpPr>
            <p:spPr bwMode="auto">
              <a:xfrm>
                <a:off x="3145" y="1995"/>
                <a:ext cx="345"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73" name="Object 16"/>
              <p:cNvGraphicFramePr>
                <a:graphicFrameLocks/>
              </p:cNvGraphicFramePr>
              <p:nvPr/>
            </p:nvGraphicFramePr>
            <p:xfrm>
              <a:off x="3162" y="1295"/>
              <a:ext cx="206" cy="247"/>
            </p:xfrm>
            <a:graphic>
              <a:graphicData uri="http://schemas.openxmlformats.org/presentationml/2006/ole">
                <p:oleObj spid="_x0000_s58373" r:id="rId6" imgW="139943" imgH="228998" progId="">
                  <p:embed/>
                </p:oleObj>
              </a:graphicData>
            </a:graphic>
          </p:graphicFrame>
          <p:graphicFrame>
            <p:nvGraphicFramePr>
              <p:cNvPr id="58374" name="Object 17"/>
              <p:cNvGraphicFramePr>
                <a:graphicFrameLocks/>
              </p:cNvGraphicFramePr>
              <p:nvPr/>
            </p:nvGraphicFramePr>
            <p:xfrm>
              <a:off x="3162" y="1521"/>
              <a:ext cx="205" cy="248"/>
            </p:xfrm>
            <a:graphic>
              <a:graphicData uri="http://schemas.openxmlformats.org/presentationml/2006/ole">
                <p:oleObj spid="_x0000_s58374" r:id="rId7" imgW="139943" imgH="228998" progId="">
                  <p:embed/>
                </p:oleObj>
              </a:graphicData>
            </a:graphic>
          </p:graphicFrame>
          <p:graphicFrame>
            <p:nvGraphicFramePr>
              <p:cNvPr id="58375" name="Object 18"/>
              <p:cNvGraphicFramePr>
                <a:graphicFrameLocks/>
              </p:cNvGraphicFramePr>
              <p:nvPr/>
            </p:nvGraphicFramePr>
            <p:xfrm>
              <a:off x="3154" y="1748"/>
              <a:ext cx="227" cy="247"/>
            </p:xfrm>
            <a:graphic>
              <a:graphicData uri="http://schemas.openxmlformats.org/presentationml/2006/ole">
                <p:oleObj spid="_x0000_s58375" r:id="rId8" imgW="152532" imgH="228799" progId="">
                  <p:embed/>
                </p:oleObj>
              </a:graphicData>
            </a:graphic>
          </p:graphicFrame>
          <p:sp>
            <p:nvSpPr>
              <p:cNvPr id="58402" name="Line 19"/>
              <p:cNvSpPr>
                <a:spLocks noChangeShapeType="1"/>
              </p:cNvSpPr>
              <p:nvPr/>
            </p:nvSpPr>
            <p:spPr bwMode="auto">
              <a:xfrm>
                <a:off x="3902" y="1863"/>
                <a:ext cx="344"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76" name="Object 20"/>
              <p:cNvGraphicFramePr>
                <a:graphicFrameLocks/>
              </p:cNvGraphicFramePr>
              <p:nvPr/>
            </p:nvGraphicFramePr>
            <p:xfrm>
              <a:off x="3957" y="1375"/>
              <a:ext cx="263" cy="248"/>
            </p:xfrm>
            <a:graphic>
              <a:graphicData uri="http://schemas.openxmlformats.org/presentationml/2006/ole">
                <p:oleObj spid="_x0000_s58376" r:id="rId9" imgW="177800" imgH="228600" progId="">
                  <p:embed/>
                </p:oleObj>
              </a:graphicData>
            </a:graphic>
          </p:graphicFrame>
          <p:graphicFrame>
            <p:nvGraphicFramePr>
              <p:cNvPr id="58377" name="Object 21"/>
              <p:cNvGraphicFramePr>
                <a:graphicFrameLocks/>
              </p:cNvGraphicFramePr>
              <p:nvPr/>
            </p:nvGraphicFramePr>
            <p:xfrm>
              <a:off x="3957" y="1629"/>
              <a:ext cx="263" cy="260"/>
            </p:xfrm>
            <a:graphic>
              <a:graphicData uri="http://schemas.openxmlformats.org/presentationml/2006/ole">
                <p:oleObj spid="_x0000_s58377" r:id="rId10" imgW="177723" imgH="241195" progId="">
                  <p:embed/>
                </p:oleObj>
              </a:graphicData>
            </a:graphic>
          </p:graphicFrame>
          <p:sp>
            <p:nvSpPr>
              <p:cNvPr id="58403" name="Line 22"/>
              <p:cNvSpPr>
                <a:spLocks noChangeShapeType="1"/>
              </p:cNvSpPr>
              <p:nvPr/>
            </p:nvSpPr>
            <p:spPr bwMode="auto">
              <a:xfrm>
                <a:off x="4629" y="1632"/>
                <a:ext cx="345" cy="1"/>
              </a:xfrm>
              <a:prstGeom prst="line">
                <a:avLst/>
              </a:prstGeom>
              <a:noFill/>
              <a:ln w="9525">
                <a:solidFill>
                  <a:schemeClr val="tx1"/>
                </a:solidFill>
                <a:miter lim="800000"/>
                <a:headEnd/>
                <a:tailEnd type="triangle" w="med" len="med"/>
              </a:ln>
            </p:spPr>
            <p:txBody>
              <a:bodyPr/>
              <a:lstStyle/>
              <a:p>
                <a:endParaRPr lang="zh-CN" altLang="en-US"/>
              </a:p>
            </p:txBody>
          </p:sp>
          <p:sp>
            <p:nvSpPr>
              <p:cNvPr id="58404" name="Line 23"/>
              <p:cNvSpPr>
                <a:spLocks noChangeShapeType="1"/>
              </p:cNvSpPr>
              <p:nvPr/>
            </p:nvSpPr>
            <p:spPr bwMode="auto">
              <a:xfrm>
                <a:off x="4626" y="1858"/>
                <a:ext cx="329"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78" name="Object 24"/>
              <p:cNvGraphicFramePr>
                <a:graphicFrameLocks/>
              </p:cNvGraphicFramePr>
              <p:nvPr/>
            </p:nvGraphicFramePr>
            <p:xfrm>
              <a:off x="4720" y="1370"/>
              <a:ext cx="262" cy="248"/>
            </p:xfrm>
            <a:graphic>
              <a:graphicData uri="http://schemas.openxmlformats.org/presentationml/2006/ole">
                <p:oleObj spid="_x0000_s58378" r:id="rId11" imgW="177800" imgH="228600" progId="">
                  <p:embed/>
                </p:oleObj>
              </a:graphicData>
            </a:graphic>
          </p:graphicFrame>
          <p:graphicFrame>
            <p:nvGraphicFramePr>
              <p:cNvPr id="58379" name="Object 25"/>
              <p:cNvGraphicFramePr>
                <a:graphicFrameLocks/>
              </p:cNvGraphicFramePr>
              <p:nvPr/>
            </p:nvGraphicFramePr>
            <p:xfrm>
              <a:off x="4720" y="1609"/>
              <a:ext cx="244" cy="260"/>
            </p:xfrm>
            <a:graphic>
              <a:graphicData uri="http://schemas.openxmlformats.org/presentationml/2006/ole">
                <p:oleObj spid="_x0000_s58379" r:id="rId12" imgW="165172" imgH="241405" progId="">
                  <p:embed/>
                </p:oleObj>
              </a:graphicData>
            </a:graphic>
          </p:graphicFrame>
          <p:sp>
            <p:nvSpPr>
              <p:cNvPr id="58405" name="Rectangle 26"/>
              <p:cNvSpPr>
                <a:spLocks noChangeArrowheads="1"/>
              </p:cNvSpPr>
              <p:nvPr/>
            </p:nvSpPr>
            <p:spPr bwMode="auto">
              <a:xfrm>
                <a:off x="4970" y="1298"/>
                <a:ext cx="424" cy="907"/>
              </a:xfrm>
              <a:prstGeom prst="rect">
                <a:avLst/>
              </a:prstGeom>
              <a:noFill/>
              <a:ln w="9525">
                <a:solidFill>
                  <a:schemeClr val="tx1"/>
                </a:solid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等效</a:t>
                </a:r>
              </a:p>
              <a:p>
                <a:pPr algn="ctr" eaLnBrk="1" hangingPunct="1">
                  <a:buFont typeface="Arial" pitchFamily="34" charset="0"/>
                  <a:buNone/>
                </a:pPr>
                <a:r>
                  <a:rPr lang="zh-CN" altLang="en-US" sz="2000">
                    <a:solidFill>
                      <a:schemeClr val="tx1"/>
                    </a:solidFill>
                    <a:latin typeface="Times New Roman" pitchFamily="18" charset="0"/>
                  </a:rPr>
                  <a:t>直流</a:t>
                </a:r>
              </a:p>
              <a:p>
                <a:pPr algn="ctr" eaLnBrk="1" hangingPunct="1">
                  <a:buFont typeface="Arial" pitchFamily="34" charset="0"/>
                  <a:buNone/>
                </a:pPr>
                <a:r>
                  <a:rPr lang="zh-CN" altLang="en-US" sz="2000">
                    <a:solidFill>
                      <a:schemeClr val="tx1"/>
                    </a:solidFill>
                    <a:latin typeface="Times New Roman" pitchFamily="18" charset="0"/>
                  </a:rPr>
                  <a:t>电机</a:t>
                </a:r>
              </a:p>
              <a:p>
                <a:pPr algn="ctr" eaLnBrk="1" hangingPunct="1">
                  <a:buFont typeface="Arial" pitchFamily="34" charset="0"/>
                  <a:buNone/>
                </a:pPr>
                <a:r>
                  <a:rPr lang="zh-CN" altLang="en-US" sz="2000">
                    <a:solidFill>
                      <a:schemeClr val="tx1"/>
                    </a:solidFill>
                    <a:latin typeface="Times New Roman" pitchFamily="18" charset="0"/>
                  </a:rPr>
                  <a:t>模型</a:t>
                </a:r>
              </a:p>
            </p:txBody>
          </p:sp>
          <p:sp>
            <p:nvSpPr>
              <p:cNvPr id="58406" name="Line 27"/>
              <p:cNvSpPr>
                <a:spLocks noChangeShapeType="1"/>
              </p:cNvSpPr>
              <p:nvPr/>
            </p:nvSpPr>
            <p:spPr bwMode="auto">
              <a:xfrm>
                <a:off x="5394" y="1735"/>
                <a:ext cx="344" cy="1"/>
              </a:xfrm>
              <a:prstGeom prst="line">
                <a:avLst/>
              </a:prstGeom>
              <a:noFill/>
              <a:ln w="9525">
                <a:solidFill>
                  <a:schemeClr val="tx1"/>
                </a:solidFill>
                <a:miter lim="800000"/>
                <a:headEnd/>
                <a:tailEnd type="triangle" w="med" len="med"/>
              </a:ln>
            </p:spPr>
            <p:txBody>
              <a:bodyPr/>
              <a:lstStyle/>
              <a:p>
                <a:endParaRPr lang="zh-CN" altLang="en-US"/>
              </a:p>
            </p:txBody>
          </p:sp>
          <p:sp>
            <p:nvSpPr>
              <p:cNvPr id="58407" name="Line 28"/>
              <p:cNvSpPr>
                <a:spLocks noChangeShapeType="1"/>
              </p:cNvSpPr>
              <p:nvPr/>
            </p:nvSpPr>
            <p:spPr bwMode="auto">
              <a:xfrm>
                <a:off x="4437" y="938"/>
                <a:ext cx="1" cy="49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80" name="Object 29"/>
              <p:cNvGraphicFramePr>
                <a:graphicFrameLocks/>
              </p:cNvGraphicFramePr>
              <p:nvPr/>
            </p:nvGraphicFramePr>
            <p:xfrm>
              <a:off x="4480" y="930"/>
              <a:ext cx="189" cy="193"/>
            </p:xfrm>
            <a:graphic>
              <a:graphicData uri="http://schemas.openxmlformats.org/presentationml/2006/ole">
                <p:oleObj spid="_x0000_s58380" r:id="rId13" imgW="127000" imgH="177800" progId="">
                  <p:embed/>
                </p:oleObj>
              </a:graphicData>
            </a:graphic>
          </p:graphicFrame>
          <p:sp>
            <p:nvSpPr>
              <p:cNvPr id="58408" name="Rectangle 30"/>
              <p:cNvSpPr>
                <a:spLocks noChangeArrowheads="1"/>
              </p:cNvSpPr>
              <p:nvPr/>
            </p:nvSpPr>
            <p:spPr bwMode="auto">
              <a:xfrm>
                <a:off x="2595" y="1416"/>
                <a:ext cx="530" cy="707"/>
              </a:xfrm>
              <a:prstGeom prst="rect">
                <a:avLst/>
              </a:prstGeom>
              <a:noFill/>
              <a:ln w="9525">
                <a:solidFill>
                  <a:schemeClr val="tx1"/>
                </a:solid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电流</a:t>
                </a:r>
              </a:p>
              <a:p>
                <a:pPr algn="ctr" eaLnBrk="1" hangingPunct="1">
                  <a:buFont typeface="Arial" pitchFamily="34" charset="0"/>
                  <a:buNone/>
                </a:pPr>
                <a:r>
                  <a:rPr lang="zh-CN" altLang="en-US" sz="2000">
                    <a:solidFill>
                      <a:schemeClr val="tx1"/>
                    </a:solidFill>
                    <a:latin typeface="Times New Roman" pitchFamily="18" charset="0"/>
                  </a:rPr>
                  <a:t>控制</a:t>
                </a:r>
              </a:p>
              <a:p>
                <a:pPr algn="ctr" eaLnBrk="1" hangingPunct="1">
                  <a:buFont typeface="Arial" pitchFamily="34" charset="0"/>
                  <a:buNone/>
                </a:pPr>
                <a:r>
                  <a:rPr lang="zh-CN" altLang="en-US" sz="2000">
                    <a:solidFill>
                      <a:schemeClr val="tx1"/>
                    </a:solidFill>
                    <a:latin typeface="Times New Roman" pitchFamily="18" charset="0"/>
                  </a:rPr>
                  <a:t>变频器</a:t>
                </a:r>
              </a:p>
            </p:txBody>
          </p:sp>
          <p:sp>
            <p:nvSpPr>
              <p:cNvPr id="58409" name="Line 31"/>
              <p:cNvSpPr>
                <a:spLocks noChangeShapeType="1"/>
              </p:cNvSpPr>
              <p:nvPr/>
            </p:nvSpPr>
            <p:spPr bwMode="auto">
              <a:xfrm>
                <a:off x="2877" y="938"/>
                <a:ext cx="1" cy="491"/>
              </a:xfrm>
              <a:prstGeom prst="line">
                <a:avLst/>
              </a:prstGeom>
              <a:noFill/>
              <a:ln w="9525">
                <a:solidFill>
                  <a:schemeClr val="tx1"/>
                </a:solidFill>
                <a:miter lim="800000"/>
                <a:headEnd/>
                <a:tailEnd type="triangle" w="med" len="med"/>
              </a:ln>
            </p:spPr>
            <p:txBody>
              <a:bodyPr/>
              <a:lstStyle/>
              <a:p>
                <a:endParaRPr lang="zh-CN" altLang="en-US"/>
              </a:p>
            </p:txBody>
          </p:sp>
          <p:sp>
            <p:nvSpPr>
              <p:cNvPr id="58410" name="Line 32"/>
              <p:cNvSpPr>
                <a:spLocks noChangeShapeType="1"/>
              </p:cNvSpPr>
              <p:nvPr/>
            </p:nvSpPr>
            <p:spPr bwMode="auto">
              <a:xfrm>
                <a:off x="2251" y="1549"/>
                <a:ext cx="344" cy="1"/>
              </a:xfrm>
              <a:prstGeom prst="line">
                <a:avLst/>
              </a:prstGeom>
              <a:noFill/>
              <a:ln w="9525">
                <a:solidFill>
                  <a:schemeClr val="tx1"/>
                </a:solidFill>
                <a:miter lim="800000"/>
                <a:headEnd/>
                <a:tailEnd type="triangle" w="med" len="med"/>
              </a:ln>
            </p:spPr>
            <p:txBody>
              <a:bodyPr/>
              <a:lstStyle/>
              <a:p>
                <a:endParaRPr lang="zh-CN" altLang="en-US"/>
              </a:p>
            </p:txBody>
          </p:sp>
          <p:sp>
            <p:nvSpPr>
              <p:cNvPr id="58411" name="Line 33"/>
              <p:cNvSpPr>
                <a:spLocks noChangeShapeType="1"/>
              </p:cNvSpPr>
              <p:nvPr/>
            </p:nvSpPr>
            <p:spPr bwMode="auto">
              <a:xfrm>
                <a:off x="2251" y="1776"/>
                <a:ext cx="344" cy="1"/>
              </a:xfrm>
              <a:prstGeom prst="line">
                <a:avLst/>
              </a:prstGeom>
              <a:noFill/>
              <a:ln w="9525">
                <a:solidFill>
                  <a:schemeClr val="tx1"/>
                </a:solidFill>
                <a:miter lim="800000"/>
                <a:headEnd/>
                <a:tailEnd type="triangle" w="med" len="med"/>
              </a:ln>
            </p:spPr>
            <p:txBody>
              <a:bodyPr/>
              <a:lstStyle/>
              <a:p>
                <a:endParaRPr lang="zh-CN" altLang="en-US"/>
              </a:p>
            </p:txBody>
          </p:sp>
          <p:sp>
            <p:nvSpPr>
              <p:cNvPr id="58412" name="Line 34"/>
              <p:cNvSpPr>
                <a:spLocks noChangeShapeType="1"/>
              </p:cNvSpPr>
              <p:nvPr/>
            </p:nvSpPr>
            <p:spPr bwMode="auto">
              <a:xfrm>
                <a:off x="2251" y="2002"/>
                <a:ext cx="344"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81" name="Object 35"/>
              <p:cNvGraphicFramePr>
                <a:graphicFrameLocks/>
              </p:cNvGraphicFramePr>
              <p:nvPr/>
            </p:nvGraphicFramePr>
            <p:xfrm>
              <a:off x="2338" y="1287"/>
              <a:ext cx="206" cy="260"/>
            </p:xfrm>
            <a:graphic>
              <a:graphicData uri="http://schemas.openxmlformats.org/presentationml/2006/ole">
                <p:oleObj spid="_x0000_s58381" r:id="rId14" imgW="139882" imgH="241615" progId="">
                  <p:embed/>
                </p:oleObj>
              </a:graphicData>
            </a:graphic>
          </p:graphicFrame>
          <p:graphicFrame>
            <p:nvGraphicFramePr>
              <p:cNvPr id="58382" name="Object 36"/>
              <p:cNvGraphicFramePr>
                <a:graphicFrameLocks/>
              </p:cNvGraphicFramePr>
              <p:nvPr/>
            </p:nvGraphicFramePr>
            <p:xfrm>
              <a:off x="2338" y="1541"/>
              <a:ext cx="206" cy="260"/>
            </p:xfrm>
            <a:graphic>
              <a:graphicData uri="http://schemas.openxmlformats.org/presentationml/2006/ole">
                <p:oleObj spid="_x0000_s58382" r:id="rId15" imgW="139882" imgH="241615" progId="">
                  <p:embed/>
                </p:oleObj>
              </a:graphicData>
            </a:graphic>
          </p:graphicFrame>
          <p:graphicFrame>
            <p:nvGraphicFramePr>
              <p:cNvPr id="58383" name="Object 37"/>
              <p:cNvGraphicFramePr>
                <a:graphicFrameLocks/>
              </p:cNvGraphicFramePr>
              <p:nvPr/>
            </p:nvGraphicFramePr>
            <p:xfrm>
              <a:off x="2324" y="1774"/>
              <a:ext cx="224" cy="260"/>
            </p:xfrm>
            <a:graphic>
              <a:graphicData uri="http://schemas.openxmlformats.org/presentationml/2006/ole">
                <p:oleObj spid="_x0000_s58383" r:id="rId16" imgW="152532" imgH="241510" progId="">
                  <p:embed/>
                </p:oleObj>
              </a:graphicData>
            </a:graphic>
          </p:graphicFrame>
          <p:sp>
            <p:nvSpPr>
              <p:cNvPr id="58413" name="Rectangle 38"/>
              <p:cNvSpPr>
                <a:spLocks noChangeArrowheads="1"/>
              </p:cNvSpPr>
              <p:nvPr/>
            </p:nvSpPr>
            <p:spPr bwMode="auto">
              <a:xfrm>
                <a:off x="3431" y="2205"/>
                <a:ext cx="800" cy="188"/>
              </a:xfrm>
              <a:prstGeom prst="rect">
                <a:avLst/>
              </a:prstGeom>
              <a:noFill/>
              <a:ln w="9525">
                <a:no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交流电动机</a:t>
                </a:r>
              </a:p>
            </p:txBody>
          </p:sp>
          <p:graphicFrame>
            <p:nvGraphicFramePr>
              <p:cNvPr id="58384" name="Object 39"/>
              <p:cNvGraphicFramePr>
                <a:graphicFrameLocks/>
              </p:cNvGraphicFramePr>
              <p:nvPr/>
            </p:nvGraphicFramePr>
            <p:xfrm>
              <a:off x="1896" y="1620"/>
              <a:ext cx="356" cy="262"/>
            </p:xfrm>
            <a:graphic>
              <a:graphicData uri="http://schemas.openxmlformats.org/presentationml/2006/ole">
                <p:oleObj spid="_x0000_s58384" r:id="rId17" imgW="419464" imgH="419464" progId="">
                  <p:embed/>
                </p:oleObj>
              </a:graphicData>
            </a:graphic>
          </p:graphicFrame>
          <p:sp>
            <p:nvSpPr>
              <p:cNvPr id="58414" name="Rectangle 40"/>
              <p:cNvSpPr>
                <a:spLocks noChangeArrowheads="1"/>
              </p:cNvSpPr>
              <p:nvPr/>
            </p:nvSpPr>
            <p:spPr bwMode="auto">
              <a:xfrm>
                <a:off x="1859" y="1419"/>
                <a:ext cx="392" cy="680"/>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15" name="Line 41"/>
              <p:cNvSpPr>
                <a:spLocks noChangeShapeType="1"/>
              </p:cNvSpPr>
              <p:nvPr/>
            </p:nvSpPr>
            <p:spPr bwMode="auto">
              <a:xfrm>
                <a:off x="1500" y="1630"/>
                <a:ext cx="345" cy="1"/>
              </a:xfrm>
              <a:prstGeom prst="line">
                <a:avLst/>
              </a:prstGeom>
              <a:noFill/>
              <a:ln w="9525">
                <a:solidFill>
                  <a:schemeClr val="tx1"/>
                </a:solidFill>
                <a:miter lim="800000"/>
                <a:headEnd/>
                <a:tailEnd type="triangle" w="med" len="med"/>
              </a:ln>
            </p:spPr>
            <p:txBody>
              <a:bodyPr/>
              <a:lstStyle/>
              <a:p>
                <a:endParaRPr lang="zh-CN" altLang="en-US"/>
              </a:p>
            </p:txBody>
          </p:sp>
          <p:sp>
            <p:nvSpPr>
              <p:cNvPr id="58416" name="Line 42"/>
              <p:cNvSpPr>
                <a:spLocks noChangeShapeType="1"/>
              </p:cNvSpPr>
              <p:nvPr/>
            </p:nvSpPr>
            <p:spPr bwMode="auto">
              <a:xfrm>
                <a:off x="1500" y="1857"/>
                <a:ext cx="345"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85" name="Object 43"/>
              <p:cNvGraphicFramePr>
                <a:graphicFrameLocks/>
              </p:cNvGraphicFramePr>
              <p:nvPr/>
            </p:nvGraphicFramePr>
            <p:xfrm>
              <a:off x="1562" y="1358"/>
              <a:ext cx="261" cy="260"/>
            </p:xfrm>
            <a:graphic>
              <a:graphicData uri="http://schemas.openxmlformats.org/presentationml/2006/ole">
                <p:oleObj spid="_x0000_s58385" r:id="rId18" imgW="177723" imgH="241195" progId="">
                  <p:embed/>
                </p:oleObj>
              </a:graphicData>
            </a:graphic>
          </p:graphicFrame>
          <p:graphicFrame>
            <p:nvGraphicFramePr>
              <p:cNvPr id="58386" name="Object 44"/>
              <p:cNvGraphicFramePr>
                <a:graphicFrameLocks/>
              </p:cNvGraphicFramePr>
              <p:nvPr/>
            </p:nvGraphicFramePr>
            <p:xfrm>
              <a:off x="1559" y="1615"/>
              <a:ext cx="261" cy="273"/>
            </p:xfrm>
            <a:graphic>
              <a:graphicData uri="http://schemas.openxmlformats.org/presentationml/2006/ole">
                <p:oleObj spid="_x0000_s58386" r:id="rId19" imgW="177723" imgH="253890" progId="">
                  <p:embed/>
                </p:oleObj>
              </a:graphicData>
            </a:graphic>
          </p:graphicFrame>
          <p:graphicFrame>
            <p:nvGraphicFramePr>
              <p:cNvPr id="58387" name="Object 45"/>
              <p:cNvGraphicFramePr>
                <a:graphicFrameLocks/>
              </p:cNvGraphicFramePr>
              <p:nvPr/>
            </p:nvGraphicFramePr>
            <p:xfrm>
              <a:off x="1150" y="1619"/>
              <a:ext cx="347" cy="255"/>
            </p:xfrm>
            <a:graphic>
              <a:graphicData uri="http://schemas.openxmlformats.org/presentationml/2006/ole">
                <p:oleObj spid="_x0000_s58387" r:id="rId20" imgW="419464" imgH="419464" progId="">
                  <p:embed/>
                </p:oleObj>
              </a:graphicData>
            </a:graphic>
          </p:graphicFrame>
          <p:sp>
            <p:nvSpPr>
              <p:cNvPr id="58417" name="Rectangle 46"/>
              <p:cNvSpPr>
                <a:spLocks noChangeArrowheads="1"/>
              </p:cNvSpPr>
              <p:nvPr/>
            </p:nvSpPr>
            <p:spPr bwMode="auto">
              <a:xfrm>
                <a:off x="1094" y="1419"/>
                <a:ext cx="403" cy="680"/>
              </a:xfrm>
              <a:prstGeom prst="rect">
                <a:avLst/>
              </a:prstGeom>
              <a:no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18" name="Line 47"/>
              <p:cNvSpPr>
                <a:spLocks noChangeShapeType="1"/>
              </p:cNvSpPr>
              <p:nvPr/>
            </p:nvSpPr>
            <p:spPr bwMode="auto">
              <a:xfrm>
                <a:off x="1427" y="938"/>
                <a:ext cx="1" cy="491"/>
              </a:xfrm>
              <a:prstGeom prst="line">
                <a:avLst/>
              </a:prstGeom>
              <a:noFill/>
              <a:ln w="9525">
                <a:solidFill>
                  <a:schemeClr val="tx1"/>
                </a:solidFill>
                <a:miter lim="800000"/>
                <a:headEnd/>
                <a:tailEnd type="triangle" w="med" len="med"/>
              </a:ln>
            </p:spPr>
            <p:txBody>
              <a:bodyPr/>
              <a:lstStyle/>
              <a:p>
                <a:endParaRPr lang="zh-CN" altLang="en-US"/>
              </a:p>
            </p:txBody>
          </p:sp>
          <p:sp>
            <p:nvSpPr>
              <p:cNvPr id="58419" name="Line 48"/>
              <p:cNvSpPr>
                <a:spLocks noChangeShapeType="1"/>
              </p:cNvSpPr>
              <p:nvPr/>
            </p:nvSpPr>
            <p:spPr bwMode="auto">
              <a:xfrm>
                <a:off x="756" y="1630"/>
                <a:ext cx="344" cy="1"/>
              </a:xfrm>
              <a:prstGeom prst="line">
                <a:avLst/>
              </a:prstGeom>
              <a:noFill/>
              <a:ln w="9525">
                <a:solidFill>
                  <a:schemeClr val="tx1"/>
                </a:solidFill>
                <a:miter lim="800000"/>
                <a:headEnd/>
                <a:tailEnd type="triangle" w="med" len="med"/>
              </a:ln>
            </p:spPr>
            <p:txBody>
              <a:bodyPr/>
              <a:lstStyle/>
              <a:p>
                <a:endParaRPr lang="zh-CN" altLang="en-US"/>
              </a:p>
            </p:txBody>
          </p:sp>
          <p:sp>
            <p:nvSpPr>
              <p:cNvPr id="58420" name="Line 49"/>
              <p:cNvSpPr>
                <a:spLocks noChangeShapeType="1"/>
              </p:cNvSpPr>
              <p:nvPr/>
            </p:nvSpPr>
            <p:spPr bwMode="auto">
              <a:xfrm>
                <a:off x="756" y="1856"/>
                <a:ext cx="344" cy="1"/>
              </a:xfrm>
              <a:prstGeom prst="line">
                <a:avLst/>
              </a:prstGeom>
              <a:noFill/>
              <a:ln w="9525">
                <a:solidFill>
                  <a:schemeClr val="tx1"/>
                </a:solidFill>
                <a:miter lim="800000"/>
                <a:headEnd/>
                <a:tailEnd type="triangle" w="med" len="med"/>
              </a:ln>
            </p:spPr>
            <p:txBody>
              <a:bodyPr/>
              <a:lstStyle/>
              <a:p>
                <a:endParaRPr lang="zh-CN" altLang="en-US"/>
              </a:p>
            </p:txBody>
          </p:sp>
          <p:graphicFrame>
            <p:nvGraphicFramePr>
              <p:cNvPr id="58388" name="Object 50"/>
              <p:cNvGraphicFramePr>
                <a:graphicFrameLocks/>
              </p:cNvGraphicFramePr>
              <p:nvPr/>
            </p:nvGraphicFramePr>
            <p:xfrm>
              <a:off x="827" y="1357"/>
              <a:ext cx="261" cy="261"/>
            </p:xfrm>
            <a:graphic>
              <a:graphicData uri="http://schemas.openxmlformats.org/presentationml/2006/ole">
                <p:oleObj spid="_x0000_s58388" r:id="rId21" imgW="177723" imgH="241195" progId="">
                  <p:embed/>
                </p:oleObj>
              </a:graphicData>
            </a:graphic>
          </p:graphicFrame>
          <p:graphicFrame>
            <p:nvGraphicFramePr>
              <p:cNvPr id="58389" name="Object 51"/>
              <p:cNvGraphicFramePr>
                <a:graphicFrameLocks/>
              </p:cNvGraphicFramePr>
              <p:nvPr/>
            </p:nvGraphicFramePr>
            <p:xfrm>
              <a:off x="802" y="1615"/>
              <a:ext cx="241" cy="273"/>
            </p:xfrm>
            <a:graphic>
              <a:graphicData uri="http://schemas.openxmlformats.org/presentationml/2006/ole">
                <p:oleObj spid="_x0000_s58389" r:id="rId22" imgW="165100" imgH="254000" progId="">
                  <p:embed/>
                </p:oleObj>
              </a:graphicData>
            </a:graphic>
          </p:graphicFrame>
          <p:sp>
            <p:nvSpPr>
              <p:cNvPr id="58421" name="Rectangle 52"/>
              <p:cNvSpPr>
                <a:spLocks noChangeArrowheads="1"/>
              </p:cNvSpPr>
              <p:nvPr/>
            </p:nvSpPr>
            <p:spPr bwMode="auto">
              <a:xfrm>
                <a:off x="461" y="1419"/>
                <a:ext cx="295" cy="707"/>
              </a:xfrm>
              <a:prstGeom prst="rect">
                <a:avLst/>
              </a:prstGeom>
              <a:noFill/>
              <a:ln w="9525">
                <a:solidFill>
                  <a:schemeClr val="tx1"/>
                </a:solid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控</a:t>
                </a:r>
              </a:p>
              <a:p>
                <a:pPr algn="ctr" eaLnBrk="1" hangingPunct="1">
                  <a:buFont typeface="Arial" pitchFamily="34" charset="0"/>
                  <a:buNone/>
                </a:pPr>
                <a:r>
                  <a:rPr lang="zh-CN" altLang="en-US" sz="2000">
                    <a:solidFill>
                      <a:schemeClr val="tx1"/>
                    </a:solidFill>
                    <a:latin typeface="Times New Roman" pitchFamily="18" charset="0"/>
                  </a:rPr>
                  <a:t>制</a:t>
                </a:r>
              </a:p>
              <a:p>
                <a:pPr algn="ctr" eaLnBrk="1" hangingPunct="1">
                  <a:buFont typeface="Arial" pitchFamily="34" charset="0"/>
                  <a:buNone/>
                </a:pPr>
                <a:r>
                  <a:rPr lang="zh-CN" altLang="en-US" sz="2000">
                    <a:solidFill>
                      <a:schemeClr val="tx1"/>
                    </a:solidFill>
                    <a:latin typeface="Times New Roman" pitchFamily="18" charset="0"/>
                  </a:rPr>
                  <a:t>器</a:t>
                </a:r>
              </a:p>
            </p:txBody>
          </p:sp>
          <p:sp>
            <p:nvSpPr>
              <p:cNvPr id="58422" name="AutoShape 53"/>
              <p:cNvSpPr>
                <a:spLocks noChangeArrowheads="1"/>
              </p:cNvSpPr>
              <p:nvPr/>
            </p:nvSpPr>
            <p:spPr bwMode="auto">
              <a:xfrm>
                <a:off x="23" y="1689"/>
                <a:ext cx="424" cy="188"/>
              </a:xfrm>
              <a:prstGeom prst="rightArrow">
                <a:avLst>
                  <a:gd name="adj1" fmla="val 50000"/>
                  <a:gd name="adj2" fmla="val 56373"/>
                </a:avLst>
              </a:prstGeom>
              <a:solidFill>
                <a:schemeClr val="accent1"/>
              </a:solid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23" name="Rectangle 54"/>
              <p:cNvSpPr>
                <a:spLocks noChangeArrowheads="1"/>
              </p:cNvSpPr>
              <p:nvPr/>
            </p:nvSpPr>
            <p:spPr bwMode="auto">
              <a:xfrm>
                <a:off x="241" y="1393"/>
                <a:ext cx="235" cy="187"/>
              </a:xfrm>
              <a:prstGeom prst="rect">
                <a:avLst/>
              </a:prstGeom>
              <a:noFill/>
              <a:ln w="9525">
                <a:noFill/>
                <a:miter lim="800000"/>
                <a:headEnd/>
                <a:tailEnd/>
              </a:ln>
            </p:spPr>
            <p:txBody>
              <a:bodyPr wrap="none" anchor="ctr"/>
              <a:lstStyle/>
              <a:p>
                <a:pPr algn="ctr" eaLnBrk="1" hangingPunct="1">
                  <a:buFont typeface="Arial" pitchFamily="34" charset="0"/>
                  <a:buNone/>
                </a:pPr>
                <a:r>
                  <a:rPr lang="zh-CN" altLang="en-US" sz="2400">
                    <a:solidFill>
                      <a:schemeClr val="tx1"/>
                    </a:solidFill>
                    <a:latin typeface="Times New Roman" pitchFamily="18" charset="0"/>
                    <a:ea typeface="楷体_GB2312" charset="-122"/>
                  </a:rPr>
                  <a:t>＋</a:t>
                </a:r>
              </a:p>
            </p:txBody>
          </p:sp>
          <p:sp>
            <p:nvSpPr>
              <p:cNvPr id="58424" name="Rectangle 55"/>
              <p:cNvSpPr>
                <a:spLocks noChangeArrowheads="1"/>
              </p:cNvSpPr>
              <p:nvPr/>
            </p:nvSpPr>
            <p:spPr bwMode="auto">
              <a:xfrm>
                <a:off x="38" y="888"/>
                <a:ext cx="282" cy="848"/>
              </a:xfrm>
              <a:prstGeom prst="rect">
                <a:avLst/>
              </a:prstGeom>
              <a:noFill/>
              <a:ln w="9525">
                <a:no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给</a:t>
                </a:r>
              </a:p>
              <a:p>
                <a:pPr algn="ctr" eaLnBrk="1" hangingPunct="1">
                  <a:buFont typeface="Arial" pitchFamily="34" charset="0"/>
                  <a:buNone/>
                </a:pPr>
                <a:r>
                  <a:rPr lang="zh-CN" altLang="en-US" sz="2000">
                    <a:solidFill>
                      <a:schemeClr val="tx1"/>
                    </a:solidFill>
                    <a:latin typeface="Times New Roman" pitchFamily="18" charset="0"/>
                  </a:rPr>
                  <a:t>定</a:t>
                </a:r>
              </a:p>
              <a:p>
                <a:pPr algn="ctr" eaLnBrk="1" hangingPunct="1">
                  <a:buFont typeface="Arial" pitchFamily="34" charset="0"/>
                  <a:buNone/>
                </a:pPr>
                <a:r>
                  <a:rPr lang="zh-CN" altLang="en-US" sz="2000">
                    <a:solidFill>
                      <a:schemeClr val="tx1"/>
                    </a:solidFill>
                    <a:latin typeface="Times New Roman" pitchFamily="18" charset="0"/>
                  </a:rPr>
                  <a:t>信</a:t>
                </a:r>
              </a:p>
              <a:p>
                <a:pPr algn="ctr" eaLnBrk="1" hangingPunct="1">
                  <a:buFont typeface="Arial" pitchFamily="34" charset="0"/>
                  <a:buNone/>
                </a:pPr>
                <a:r>
                  <a:rPr lang="zh-CN" altLang="en-US" sz="2000">
                    <a:solidFill>
                      <a:schemeClr val="tx1"/>
                    </a:solidFill>
                    <a:latin typeface="Times New Roman" pitchFamily="18" charset="0"/>
                  </a:rPr>
                  <a:t>号</a:t>
                </a:r>
              </a:p>
            </p:txBody>
          </p:sp>
          <p:sp>
            <p:nvSpPr>
              <p:cNvPr id="58425" name="Line 56"/>
              <p:cNvSpPr>
                <a:spLocks noChangeShapeType="1"/>
              </p:cNvSpPr>
              <p:nvPr/>
            </p:nvSpPr>
            <p:spPr bwMode="auto">
              <a:xfrm>
                <a:off x="5173" y="2205"/>
                <a:ext cx="0" cy="639"/>
              </a:xfrm>
              <a:prstGeom prst="line">
                <a:avLst/>
              </a:prstGeom>
              <a:noFill/>
              <a:ln w="57150" cmpd="dbl">
                <a:solidFill>
                  <a:schemeClr val="tx1"/>
                </a:solidFill>
                <a:miter lim="800000"/>
                <a:headEnd/>
                <a:tailEnd/>
              </a:ln>
            </p:spPr>
            <p:txBody>
              <a:bodyPr/>
              <a:lstStyle/>
              <a:p>
                <a:endParaRPr lang="zh-CN" altLang="en-US"/>
              </a:p>
            </p:txBody>
          </p:sp>
          <p:sp>
            <p:nvSpPr>
              <p:cNvPr id="58426" name="Line 57"/>
              <p:cNvSpPr>
                <a:spLocks noChangeShapeType="1"/>
              </p:cNvSpPr>
              <p:nvPr/>
            </p:nvSpPr>
            <p:spPr bwMode="auto">
              <a:xfrm flipH="1">
                <a:off x="570" y="2830"/>
                <a:ext cx="4615" cy="0"/>
              </a:xfrm>
              <a:prstGeom prst="line">
                <a:avLst/>
              </a:prstGeom>
              <a:noFill/>
              <a:ln w="57150" cmpd="dbl">
                <a:solidFill>
                  <a:schemeClr val="tx1"/>
                </a:solidFill>
                <a:miter lim="800000"/>
                <a:headEnd/>
                <a:tailEnd/>
              </a:ln>
            </p:spPr>
            <p:txBody>
              <a:bodyPr/>
              <a:lstStyle/>
              <a:p>
                <a:endParaRPr lang="zh-CN" altLang="en-US"/>
              </a:p>
            </p:txBody>
          </p:sp>
          <p:sp>
            <p:nvSpPr>
              <p:cNvPr id="58427" name="Line 58"/>
              <p:cNvSpPr>
                <a:spLocks noChangeShapeType="1"/>
              </p:cNvSpPr>
              <p:nvPr/>
            </p:nvSpPr>
            <p:spPr bwMode="auto">
              <a:xfrm flipV="1">
                <a:off x="585" y="2129"/>
                <a:ext cx="0" cy="700"/>
              </a:xfrm>
              <a:prstGeom prst="line">
                <a:avLst/>
              </a:prstGeom>
              <a:noFill/>
              <a:ln w="57150" cmpd="dbl">
                <a:solidFill>
                  <a:schemeClr val="tx1"/>
                </a:solidFill>
                <a:miter lim="800000"/>
                <a:headEnd/>
                <a:tailEnd type="triangle" w="med" len="med"/>
              </a:ln>
            </p:spPr>
            <p:txBody>
              <a:bodyPr/>
              <a:lstStyle/>
              <a:p>
                <a:endParaRPr lang="zh-CN" altLang="en-US"/>
              </a:p>
            </p:txBody>
          </p:sp>
          <p:sp>
            <p:nvSpPr>
              <p:cNvPr id="58428" name="Rectangle 59"/>
              <p:cNvSpPr>
                <a:spLocks noChangeArrowheads="1"/>
              </p:cNvSpPr>
              <p:nvPr/>
            </p:nvSpPr>
            <p:spPr bwMode="auto">
              <a:xfrm>
                <a:off x="1009" y="1126"/>
                <a:ext cx="3722" cy="1466"/>
              </a:xfrm>
              <a:prstGeom prst="rect">
                <a:avLst/>
              </a:prstGeom>
              <a:noFill/>
              <a:ln w="9525">
                <a:solidFill>
                  <a:srgbClr val="800000"/>
                </a:solidFill>
                <a:prstDash val="dash"/>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29" name="Oval 60"/>
              <p:cNvSpPr>
                <a:spLocks noChangeArrowheads="1"/>
              </p:cNvSpPr>
              <p:nvPr/>
            </p:nvSpPr>
            <p:spPr bwMode="auto">
              <a:xfrm>
                <a:off x="2857" y="874"/>
                <a:ext cx="47" cy="47"/>
              </a:xfrm>
              <a:prstGeom prst="ellipse">
                <a:avLst/>
              </a:prstGeom>
              <a:solidFill>
                <a:schemeClr val="accent1"/>
              </a:solid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30" name="Rectangle 61"/>
              <p:cNvSpPr>
                <a:spLocks noChangeArrowheads="1"/>
              </p:cNvSpPr>
              <p:nvPr/>
            </p:nvSpPr>
            <p:spPr bwMode="auto">
              <a:xfrm>
                <a:off x="2904" y="768"/>
                <a:ext cx="308" cy="288"/>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2400">
                    <a:solidFill>
                      <a:schemeClr val="tx1"/>
                    </a:solidFill>
                    <a:latin typeface="Times New Roman" pitchFamily="18" charset="0"/>
                    <a:ea typeface="楷体_GB2312" charset="-122"/>
                  </a:rPr>
                  <a:t>～</a:t>
                </a:r>
              </a:p>
            </p:txBody>
          </p:sp>
          <p:graphicFrame>
            <p:nvGraphicFramePr>
              <p:cNvPr id="58390" name="Object 62"/>
              <p:cNvGraphicFramePr>
                <a:graphicFrameLocks/>
              </p:cNvGraphicFramePr>
              <p:nvPr/>
            </p:nvGraphicFramePr>
            <p:xfrm>
              <a:off x="1466" y="939"/>
              <a:ext cx="188" cy="193"/>
            </p:xfrm>
            <a:graphic>
              <a:graphicData uri="http://schemas.openxmlformats.org/presentationml/2006/ole">
                <p:oleObj spid="_x0000_s58390" r:id="rId23" imgW="127000" imgH="177800" progId="">
                  <p:embed/>
                </p:oleObj>
              </a:graphicData>
            </a:graphic>
          </p:graphicFrame>
          <p:sp>
            <p:nvSpPr>
              <p:cNvPr id="58431" name="Line 63"/>
              <p:cNvSpPr>
                <a:spLocks noChangeShapeType="1"/>
              </p:cNvSpPr>
              <p:nvPr/>
            </p:nvSpPr>
            <p:spPr bwMode="auto">
              <a:xfrm flipV="1">
                <a:off x="2857" y="2112"/>
                <a:ext cx="0" cy="140"/>
              </a:xfrm>
              <a:prstGeom prst="line">
                <a:avLst/>
              </a:prstGeom>
              <a:noFill/>
              <a:ln w="9525">
                <a:solidFill>
                  <a:schemeClr val="tx1"/>
                </a:solidFill>
                <a:miter lim="800000"/>
                <a:headEnd/>
                <a:tailEnd type="triangle" w="med" len="med"/>
              </a:ln>
            </p:spPr>
            <p:txBody>
              <a:bodyPr/>
              <a:lstStyle/>
              <a:p>
                <a:endParaRPr lang="zh-CN" altLang="en-US"/>
              </a:p>
            </p:txBody>
          </p:sp>
          <p:sp>
            <p:nvSpPr>
              <p:cNvPr id="58432" name="Line 64"/>
              <p:cNvSpPr>
                <a:spLocks noChangeShapeType="1"/>
              </p:cNvSpPr>
              <p:nvPr/>
            </p:nvSpPr>
            <p:spPr bwMode="auto">
              <a:xfrm>
                <a:off x="759" y="2018"/>
                <a:ext cx="141" cy="0"/>
              </a:xfrm>
              <a:prstGeom prst="line">
                <a:avLst/>
              </a:prstGeom>
              <a:noFill/>
              <a:ln w="9525">
                <a:solidFill>
                  <a:schemeClr val="tx1"/>
                </a:solidFill>
                <a:miter lim="800000"/>
                <a:headEnd/>
                <a:tailEnd/>
              </a:ln>
            </p:spPr>
            <p:txBody>
              <a:bodyPr/>
              <a:lstStyle/>
              <a:p>
                <a:endParaRPr lang="zh-CN" altLang="en-US"/>
              </a:p>
            </p:txBody>
          </p:sp>
          <p:sp>
            <p:nvSpPr>
              <p:cNvPr id="58433" name="Line 65"/>
              <p:cNvSpPr>
                <a:spLocks noChangeShapeType="1"/>
              </p:cNvSpPr>
              <p:nvPr/>
            </p:nvSpPr>
            <p:spPr bwMode="auto">
              <a:xfrm>
                <a:off x="900" y="2018"/>
                <a:ext cx="0" cy="232"/>
              </a:xfrm>
              <a:prstGeom prst="line">
                <a:avLst/>
              </a:prstGeom>
              <a:noFill/>
              <a:ln w="9525">
                <a:solidFill>
                  <a:schemeClr val="tx1"/>
                </a:solidFill>
                <a:miter lim="800000"/>
                <a:headEnd/>
                <a:tailEnd/>
              </a:ln>
            </p:spPr>
            <p:txBody>
              <a:bodyPr/>
              <a:lstStyle/>
              <a:p>
                <a:endParaRPr lang="zh-CN" altLang="en-US"/>
              </a:p>
            </p:txBody>
          </p:sp>
          <p:sp>
            <p:nvSpPr>
              <p:cNvPr id="58434" name="Line 66"/>
              <p:cNvSpPr>
                <a:spLocks noChangeShapeType="1"/>
              </p:cNvSpPr>
              <p:nvPr/>
            </p:nvSpPr>
            <p:spPr bwMode="auto">
              <a:xfrm>
                <a:off x="900" y="2252"/>
                <a:ext cx="1955" cy="0"/>
              </a:xfrm>
              <a:prstGeom prst="line">
                <a:avLst/>
              </a:prstGeom>
              <a:noFill/>
              <a:ln w="9525">
                <a:solidFill>
                  <a:schemeClr val="tx1"/>
                </a:solidFill>
                <a:miter lim="800000"/>
                <a:headEnd/>
                <a:tailEnd/>
              </a:ln>
            </p:spPr>
            <p:txBody>
              <a:bodyPr/>
              <a:lstStyle/>
              <a:p>
                <a:endParaRPr lang="zh-CN" altLang="en-US"/>
              </a:p>
            </p:txBody>
          </p:sp>
          <p:sp>
            <p:nvSpPr>
              <p:cNvPr id="58435" name="Line 67"/>
              <p:cNvSpPr>
                <a:spLocks noChangeShapeType="1"/>
              </p:cNvSpPr>
              <p:nvPr/>
            </p:nvSpPr>
            <p:spPr bwMode="auto">
              <a:xfrm>
                <a:off x="3902" y="1613"/>
                <a:ext cx="344" cy="1"/>
              </a:xfrm>
              <a:prstGeom prst="line">
                <a:avLst/>
              </a:prstGeom>
              <a:noFill/>
              <a:ln w="9525">
                <a:solidFill>
                  <a:schemeClr val="tx1"/>
                </a:solidFill>
                <a:miter lim="800000"/>
                <a:headEnd/>
                <a:tailEnd type="triangle" w="med" len="med"/>
              </a:ln>
            </p:spPr>
            <p:txBody>
              <a:bodyPr/>
              <a:lstStyle/>
              <a:p>
                <a:endParaRPr lang="zh-CN" altLang="en-US"/>
              </a:p>
            </p:txBody>
          </p:sp>
          <p:sp>
            <p:nvSpPr>
              <p:cNvPr id="58436" name="Rectangle 68"/>
              <p:cNvSpPr>
                <a:spLocks noChangeArrowheads="1"/>
              </p:cNvSpPr>
              <p:nvPr/>
            </p:nvSpPr>
            <p:spPr bwMode="auto">
              <a:xfrm>
                <a:off x="3351" y="1202"/>
                <a:ext cx="2104" cy="1285"/>
              </a:xfrm>
              <a:prstGeom prst="rect">
                <a:avLst/>
              </a:prstGeom>
              <a:noFill/>
              <a:ln w="57150" cmpd="dbl">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58437" name="Rectangle 69"/>
              <p:cNvSpPr>
                <a:spLocks noChangeArrowheads="1"/>
              </p:cNvSpPr>
              <p:nvPr/>
            </p:nvSpPr>
            <p:spPr bwMode="auto">
              <a:xfrm>
                <a:off x="648" y="2160"/>
                <a:ext cx="235" cy="187"/>
              </a:xfrm>
              <a:prstGeom prst="rect">
                <a:avLst/>
              </a:prstGeom>
              <a:noFill/>
              <a:ln w="9525">
                <a:noFill/>
                <a:miter lim="800000"/>
                <a:headEnd/>
                <a:tailEnd/>
              </a:ln>
            </p:spPr>
            <p:txBody>
              <a:bodyPr wrap="none" anchor="ctr"/>
              <a:lstStyle/>
              <a:p>
                <a:pPr algn="ctr" eaLnBrk="1" hangingPunct="1">
                  <a:buFont typeface="Arial" pitchFamily="34" charset="0"/>
                  <a:buNone/>
                </a:pPr>
                <a:r>
                  <a:rPr lang="zh-CN" altLang="en-US" sz="2400">
                    <a:solidFill>
                      <a:schemeClr val="tx1"/>
                    </a:solidFill>
                    <a:latin typeface="Times New Roman" pitchFamily="18" charset="0"/>
                    <a:ea typeface="楷体_GB2312" charset="-122"/>
                  </a:rPr>
                  <a:t>－</a:t>
                </a:r>
              </a:p>
            </p:txBody>
          </p:sp>
          <p:sp>
            <p:nvSpPr>
              <p:cNvPr id="58438" name="Rectangle 70"/>
              <p:cNvSpPr>
                <a:spLocks noChangeArrowheads="1"/>
              </p:cNvSpPr>
              <p:nvPr/>
            </p:nvSpPr>
            <p:spPr bwMode="auto">
              <a:xfrm>
                <a:off x="2088" y="2512"/>
                <a:ext cx="816" cy="368"/>
              </a:xfrm>
              <a:prstGeom prst="rect">
                <a:avLst/>
              </a:prstGeom>
              <a:noFill/>
              <a:ln w="9525">
                <a:noFill/>
                <a:miter lim="800000"/>
                <a:headEnd/>
                <a:tailEnd/>
              </a:ln>
            </p:spPr>
            <p:txBody>
              <a:bodyPr wrap="none" anchor="ctr"/>
              <a:lstStyle/>
              <a:p>
                <a:pPr algn="ctr" eaLnBrk="1" hangingPunct="1">
                  <a:buFont typeface="Arial" pitchFamily="34" charset="0"/>
                  <a:buNone/>
                </a:pPr>
                <a:r>
                  <a:rPr lang="zh-CN" altLang="en-US" sz="2000">
                    <a:solidFill>
                      <a:schemeClr val="tx1"/>
                    </a:solidFill>
                    <a:latin typeface="Times New Roman" pitchFamily="18" charset="0"/>
                  </a:rPr>
                  <a:t>反馈信号</a:t>
                </a:r>
              </a:p>
            </p:txBody>
          </p:sp>
        </p:grpSp>
      </p:grpSp>
      <p:sp>
        <p:nvSpPr>
          <p:cNvPr id="524373" name="Rectangle 85"/>
          <p:cNvSpPr>
            <a:spLocks noChangeArrowheads="1"/>
          </p:cNvSpPr>
          <p:nvPr/>
        </p:nvSpPr>
        <p:spPr bwMode="auto">
          <a:xfrm>
            <a:off x="5334000" y="1558925"/>
            <a:ext cx="3276600" cy="1600200"/>
          </a:xfrm>
          <a:prstGeom prst="rect">
            <a:avLst/>
          </a:prstGeom>
          <a:solidFill>
            <a:srgbClr val="CCFFCC">
              <a:alpha val="50195"/>
            </a:srgbClr>
          </a:solidFill>
          <a:ln w="9525">
            <a:solidFill>
              <a:schemeClr val="tx1"/>
            </a:solidFill>
            <a:miter lim="800000"/>
            <a:headEnd/>
            <a:tailEnd/>
          </a:ln>
        </p:spPr>
        <p:txBody>
          <a:bodyPr wrap="none" anchor="ctr"/>
          <a:lstStyle/>
          <a:p>
            <a:pPr eaLnBrk="1" hangingPunct="1">
              <a:buFont typeface="Arial" pitchFamily="34" charset="0"/>
              <a:buNone/>
            </a:pPr>
            <a:endParaRPr lang="zh-CN" altLang="en-US" sz="1800" b="0">
              <a:solidFill>
                <a:schemeClr val="tx1"/>
              </a:solidFill>
            </a:endParaRPr>
          </a:p>
        </p:txBody>
      </p:sp>
      <p:sp>
        <p:nvSpPr>
          <p:cNvPr id="76" name="矩形 75"/>
          <p:cNvSpPr/>
          <p:nvPr/>
        </p:nvSpPr>
        <p:spPr>
          <a:xfrm>
            <a:off x="1790700" y="3949700"/>
            <a:ext cx="7175500" cy="1458913"/>
          </a:xfrm>
          <a:prstGeom prst="rect">
            <a:avLst/>
          </a:prstGeom>
          <a:solidFill>
            <a:srgbClr val="FFFF00"/>
          </a:solidFill>
        </p:spPr>
        <p:txBody>
          <a:bodyPr>
            <a:spAutoFit/>
          </a:bodyPr>
          <a:lstStyle/>
          <a:p>
            <a:pPr eaLnBrk="1" hangingPunct="1">
              <a:lnSpc>
                <a:spcPct val="90000"/>
              </a:lnSpc>
              <a:spcBef>
                <a:spcPct val="10000"/>
              </a:spcBef>
              <a:defRPr/>
            </a:pPr>
            <a:r>
              <a:rPr kumimoji="1" lang="zh-CN" altLang="en-US" sz="2400" dirty="0">
                <a:solidFill>
                  <a:schemeClr val="tx1"/>
                </a:solidFill>
                <a:effectLst>
                  <a:outerShdw blurRad="38100" dist="38100" dir="2700000" algn="tl">
                    <a:srgbClr val="FFFFFF"/>
                  </a:outerShdw>
                </a:effectLst>
                <a:latin typeface="Times New Roman" pitchFamily="18" charset="0"/>
              </a:rPr>
              <a:t>矢量控制的基本思想：</a:t>
            </a:r>
          </a:p>
          <a:p>
            <a:pPr eaLnBrk="1" hangingPunct="1">
              <a:lnSpc>
                <a:spcPct val="90000"/>
              </a:lnSpc>
              <a:spcBef>
                <a:spcPct val="10000"/>
              </a:spcBef>
              <a:defRPr/>
            </a:pPr>
            <a:r>
              <a:rPr kumimoji="1" lang="zh-CN" altLang="en-US" sz="2400" dirty="0">
                <a:solidFill>
                  <a:schemeClr val="tx1"/>
                </a:solidFill>
                <a:effectLst>
                  <a:outerShdw blurRad="38100" dist="38100" dir="2700000" algn="tl">
                    <a:srgbClr val="FFFFFF"/>
                  </a:outerShdw>
                </a:effectLst>
                <a:latin typeface="Times New Roman" pitchFamily="18" charset="0"/>
              </a:rPr>
              <a:t>把异步电动机经过坐标变换等效成直流电动机，然后仿照直流电动机的控制方法进行控制器设计，再经过相应的反变换，就可以控制交流电动机了。</a:t>
            </a:r>
          </a:p>
        </p:txBody>
      </p:sp>
      <p:sp>
        <p:nvSpPr>
          <p:cNvPr id="72" name="TextBox 71"/>
          <p:cNvSpPr txBox="1"/>
          <p:nvPr/>
        </p:nvSpPr>
        <p:spPr>
          <a:xfrm>
            <a:off x="2409713" y="5733829"/>
            <a:ext cx="5873665" cy="523220"/>
          </a:xfrm>
          <a:prstGeom prst="rect">
            <a:avLst/>
          </a:prstGeom>
          <a:noFill/>
        </p:spPr>
        <p:txBody>
          <a:bodyPr wrap="square" rtlCol="0">
            <a:spAutoFit/>
          </a:bodyPr>
          <a:lstStyle/>
          <a:p>
            <a:r>
              <a:rPr lang="zh-CN" altLang="en-US" sz="2000" dirty="0" smtClean="0">
                <a:effectLst>
                  <a:outerShdw blurRad="38100" dist="38100" dir="2700000" algn="tl">
                    <a:srgbClr val="000000">
                      <a:alpha val="43137"/>
                    </a:srgbClr>
                  </a:outerShdw>
                </a:effectLst>
              </a:rPr>
              <a:t>下面的问题就是怎么样求取  </a:t>
            </a:r>
            <a:r>
              <a:rPr lang="el-GR" altLang="zh-CN" sz="2800" dirty="0" smtClean="0">
                <a:solidFill>
                  <a:schemeClr val="bg2">
                    <a:lumMod val="50000"/>
                  </a:schemeClr>
                </a:solidFill>
                <a:effectLst>
                  <a:outerShdw blurRad="38100" dist="38100" dir="2700000" algn="tl">
                    <a:srgbClr val="000000">
                      <a:alpha val="43137"/>
                    </a:srgbClr>
                  </a:outerShdw>
                </a:effectLst>
              </a:rPr>
              <a:t>θ</a:t>
            </a:r>
            <a:r>
              <a:rPr lang="en-US" altLang="zh-CN" sz="2800" dirty="0" smtClean="0">
                <a:solidFill>
                  <a:schemeClr val="bg2">
                    <a:lumMod val="50000"/>
                  </a:schemeClr>
                </a:solidFill>
                <a:effectLst>
                  <a:outerShdw blurRad="38100" dist="38100" dir="2700000" algn="tl">
                    <a:srgbClr val="000000">
                      <a:alpha val="43137"/>
                    </a:srgbClr>
                  </a:outerShdw>
                </a:effectLst>
              </a:rPr>
              <a:t> </a:t>
            </a:r>
            <a:r>
              <a:rPr lang="zh-CN" altLang="en-US" sz="2000" dirty="0" smtClean="0">
                <a:effectLst>
                  <a:outerShdw blurRad="38100" dist="38100" dir="2700000" algn="tl">
                    <a:srgbClr val="000000">
                      <a:alpha val="43137"/>
                    </a:srgbClr>
                  </a:outerShdw>
                </a:effectLst>
              </a:rPr>
              <a:t>以构成控制系统了</a:t>
            </a:r>
            <a:endParaRPr lang="zh-CN" altLang="en-US" sz="2000" dirty="0">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7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占位符 367618"/>
          <p:cNvSpPr>
            <a:spLocks noGrp="1" noChangeArrowheads="1"/>
          </p:cNvSpPr>
          <p:nvPr>
            <p:ph type="body" sz="half" idx="1"/>
          </p:nvPr>
        </p:nvSpPr>
        <p:spPr>
          <a:xfrm>
            <a:off x="2744788" y="3128963"/>
            <a:ext cx="4986337" cy="431800"/>
          </a:xfrm>
        </p:spPr>
        <p:txBody>
          <a:bodyPr/>
          <a:lstStyle/>
          <a:p>
            <a:pPr algn="ctr" eaLnBrk="1" hangingPunct="1"/>
            <a:r>
              <a:rPr lang="zh-CN" altLang="en-US" smtClean="0"/>
              <a:t>图</a:t>
            </a:r>
            <a:r>
              <a:rPr lang="en-US" altLang="zh-CN" smtClean="0"/>
              <a:t>7-16  </a:t>
            </a:r>
            <a:r>
              <a:rPr lang="zh-CN" altLang="en-US" smtClean="0"/>
              <a:t>矢量控制系统原理结构图</a:t>
            </a:r>
          </a:p>
        </p:txBody>
      </p:sp>
      <p:pic>
        <p:nvPicPr>
          <p:cNvPr id="110595" name="图片 367627" descr="0620"/>
          <p:cNvPicPr>
            <a:picLocks noChangeAspect="1" noChangeArrowheads="1"/>
          </p:cNvPicPr>
          <p:nvPr/>
        </p:nvPicPr>
        <p:blipFill>
          <a:blip r:embed="rId2" cstate="print"/>
          <a:srcRect/>
          <a:stretch>
            <a:fillRect/>
          </a:stretch>
        </p:blipFill>
        <p:spPr bwMode="auto">
          <a:xfrm>
            <a:off x="1676400" y="1087438"/>
            <a:ext cx="7467600" cy="1935162"/>
          </a:xfrm>
          <a:prstGeom prst="rect">
            <a:avLst/>
          </a:prstGeom>
          <a:noFill/>
          <a:ln w="9525">
            <a:noFill/>
            <a:miter lim="800000"/>
            <a:headEnd/>
            <a:tailEnd/>
          </a:ln>
        </p:spPr>
      </p:pic>
      <p:sp>
        <p:nvSpPr>
          <p:cNvPr id="110596" name="矩形 367629"/>
          <p:cNvSpPr>
            <a:spLocks noChangeArrowheads="1"/>
          </p:cNvSpPr>
          <p:nvPr/>
        </p:nvSpPr>
        <p:spPr bwMode="auto">
          <a:xfrm>
            <a:off x="3040063" y="6196013"/>
            <a:ext cx="4957762" cy="431800"/>
          </a:xfrm>
          <a:prstGeom prst="rect">
            <a:avLst/>
          </a:prstGeom>
          <a:noFill/>
          <a:ln w="9525">
            <a:noFill/>
            <a:miter lim="800000"/>
            <a:headEnd/>
            <a:tailEnd/>
          </a:ln>
        </p:spPr>
        <p:txBody>
          <a:bodyPr lIns="0" tIns="0" rIns="90000" bIns="0"/>
          <a:lstStyle/>
          <a:p>
            <a:pPr algn="ctr" eaLnBrk="1" hangingPunct="1">
              <a:buClr>
                <a:srgbClr val="FF9933"/>
              </a:buClr>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-17  </a:t>
            </a:r>
            <a:r>
              <a:rPr lang="zh-CN" altLang="en-US" sz="2000">
                <a:solidFill>
                  <a:schemeClr val="tx1"/>
                </a:solidFill>
                <a:latin typeface="Siemens Sans" pitchFamily="2" charset="0"/>
              </a:rPr>
              <a:t>简化后的等效直流调速系统</a:t>
            </a:r>
          </a:p>
        </p:txBody>
      </p:sp>
      <p:pic>
        <p:nvPicPr>
          <p:cNvPr id="110597" name="图片 367637" descr="0621"/>
          <p:cNvPicPr>
            <a:picLocks noChangeAspect="1" noChangeArrowheads="1"/>
          </p:cNvPicPr>
          <p:nvPr/>
        </p:nvPicPr>
        <p:blipFill>
          <a:blip r:embed="rId3" cstate="print"/>
          <a:srcRect/>
          <a:stretch>
            <a:fillRect/>
          </a:stretch>
        </p:blipFill>
        <p:spPr bwMode="auto">
          <a:xfrm>
            <a:off x="1971675" y="3535363"/>
            <a:ext cx="6624638" cy="2352675"/>
          </a:xfrm>
          <a:prstGeom prst="rect">
            <a:avLst/>
          </a:prstGeom>
          <a:noFill/>
          <a:ln w="9525">
            <a:noFill/>
            <a:miter lim="800000"/>
            <a:headEnd/>
            <a:tailEnd/>
          </a:ln>
        </p:spPr>
      </p:pic>
      <p:sp>
        <p:nvSpPr>
          <p:cNvPr id="14" name="Rectangle 3"/>
          <p:cNvSpPr txBox="1">
            <a:spLocks noChangeArrowheads="1"/>
          </p:cNvSpPr>
          <p:nvPr/>
        </p:nvSpPr>
        <p:spPr bwMode="auto">
          <a:xfrm>
            <a:off x="1687513" y="5908675"/>
            <a:ext cx="7456487" cy="923925"/>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Char char="l"/>
              <a:defRPr/>
            </a:pPr>
            <a:r>
              <a:rPr lang="zh-CN" altLang="en-US" sz="2000" dirty="0">
                <a:solidFill>
                  <a:srgbClr val="C00000"/>
                </a:solidFill>
                <a:effectLst>
                  <a:outerShdw blurRad="38100" dist="38100" dir="2700000" algn="tl">
                    <a:srgbClr val="000000">
                      <a:alpha val="43137"/>
                    </a:srgbClr>
                  </a:outerShdw>
                </a:effectLst>
                <a:latin typeface="+mn-lt"/>
                <a:ea typeface="+mn-ea"/>
              </a:rPr>
              <a:t>矢量控制系统就相当于直流调速系统。</a:t>
            </a:r>
          </a:p>
          <a:p>
            <a:pPr algn="just" eaLnBrk="1" hangingPunct="1">
              <a:buClr>
                <a:srgbClr val="FF9933"/>
              </a:buClr>
              <a:buFont typeface="Wingdings" pitchFamily="2" charset="2"/>
              <a:buChar char="l"/>
              <a:defRPr/>
            </a:pPr>
            <a:r>
              <a:rPr lang="zh-CN" altLang="en-US" sz="2000" dirty="0" smtClean="0">
                <a:solidFill>
                  <a:srgbClr val="0000FF"/>
                </a:solidFill>
                <a:effectLst>
                  <a:outerShdw blurRad="38100" dist="38100" dir="2700000" algn="tl">
                    <a:srgbClr val="000000">
                      <a:alpha val="43137"/>
                    </a:srgbClr>
                  </a:outerShdw>
                </a:effectLst>
                <a:latin typeface="+mn-lt"/>
                <a:ea typeface="+mn-ea"/>
              </a:rPr>
              <a:t>矢量控制交流变压变频调速系统在静、动态性能上可以与直流调速系统媲美。</a:t>
            </a:r>
            <a:endParaRPr lang="zh-CN" altLang="en-US" sz="2000" dirty="0">
              <a:solidFill>
                <a:srgbClr val="0000FF"/>
              </a:solidFill>
              <a:effectLst>
                <a:outerShdw blurRad="38100" dist="38100" dir="2700000" algn="tl">
                  <a:srgbClr val="000000">
                    <a:alpha val="43137"/>
                  </a:srgbClr>
                </a:outerShdw>
              </a:effectLst>
              <a:latin typeface="+mn-lt"/>
              <a:ea typeface="+mn-ea"/>
            </a:endParaRPr>
          </a:p>
        </p:txBody>
      </p:sp>
      <p:sp>
        <p:nvSpPr>
          <p:cNvPr id="11059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10600"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1060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10602"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1060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1060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1060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1060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9" name="矩形 516098"/>
          <p:cNvSpPr>
            <a:spLocks noChangeArrowheads="1"/>
          </p:cNvSpPr>
          <p:nvPr/>
        </p:nvSpPr>
        <p:spPr bwMode="auto">
          <a:xfrm>
            <a:off x="2068513" y="5702300"/>
            <a:ext cx="5688012" cy="1127125"/>
          </a:xfrm>
          <a:prstGeom prst="rect">
            <a:avLst/>
          </a:prstGeom>
          <a:noFill/>
          <a:ln w="19050">
            <a:noFill/>
            <a:miter lim="800000"/>
            <a:headEnd/>
            <a:tailEnd/>
          </a:ln>
        </p:spPr>
        <p:txBody>
          <a:bodyPr>
            <a:spAutoFit/>
          </a:bodyPr>
          <a:lstStyle/>
          <a:p>
            <a:pPr algn="ctr" eaLnBrk="1" hangingPunct="1">
              <a:buFont typeface="Arial" pitchFamily="34" charset="0"/>
              <a:buNone/>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异步电动机的坐标变换结构图</a:t>
            </a:r>
          </a:p>
          <a:p>
            <a:pPr algn="ctr">
              <a:lnSpc>
                <a:spcPct val="120000"/>
              </a:lnSpc>
              <a:buFont typeface="Arial" pitchFamily="34" charset="0"/>
              <a:buNone/>
            </a:pPr>
            <a:r>
              <a:rPr lang="en-US" altLang="zh-CN" sz="2000">
                <a:solidFill>
                  <a:schemeClr val="hlink"/>
                </a:solidFill>
                <a:latin typeface="Times New Roman" pitchFamily="18" charset="0"/>
              </a:rPr>
              <a:t>3/2——</a:t>
            </a:r>
            <a:r>
              <a:rPr lang="zh-CN" altLang="en-US" sz="2000">
                <a:solidFill>
                  <a:schemeClr val="hlink"/>
                </a:solidFill>
                <a:latin typeface="Times New Roman" pitchFamily="18" charset="0"/>
              </a:rPr>
              <a:t>三相</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两相变换</a:t>
            </a:r>
            <a:r>
              <a:rPr lang="en-US" altLang="zh-CN" sz="2000">
                <a:solidFill>
                  <a:schemeClr val="hlink"/>
                </a:solidFill>
                <a:latin typeface="Times New Roman" pitchFamily="18" charset="0"/>
              </a:rPr>
              <a:t>;    VR——</a:t>
            </a:r>
            <a:r>
              <a:rPr lang="zh-CN" altLang="en-US" sz="2000">
                <a:solidFill>
                  <a:schemeClr val="hlink"/>
                </a:solidFill>
                <a:latin typeface="Times New Roman" pitchFamily="18" charset="0"/>
              </a:rPr>
              <a:t>同步旋转变换</a:t>
            </a:r>
            <a:r>
              <a:rPr lang="en-US" altLang="zh-CN" sz="2000">
                <a:solidFill>
                  <a:schemeClr val="hlink"/>
                </a:solidFill>
                <a:latin typeface="Times New Roman" pitchFamily="18" charset="0"/>
              </a:rPr>
              <a:t>;</a:t>
            </a:r>
          </a:p>
          <a:p>
            <a:pPr algn="ctr">
              <a:lnSpc>
                <a:spcPct val="120000"/>
              </a:lnSpc>
              <a:buFont typeface="Arial" pitchFamily="34" charset="0"/>
              <a:buNone/>
            </a:pPr>
            <a:r>
              <a:rPr lang="en-US" altLang="zh-CN" sz="2000" i="1">
                <a:solidFill>
                  <a:schemeClr val="hlink"/>
                </a:solidFill>
                <a:latin typeface="Times New Roman" pitchFamily="18" charset="0"/>
                <a:sym typeface="Symbol" pitchFamily="18" charset="2"/>
              </a:rPr>
              <a:t> </a:t>
            </a:r>
            <a:r>
              <a:rPr lang="en-US" altLang="zh-CN" sz="2000">
                <a:solidFill>
                  <a:schemeClr val="hlink"/>
                </a:solidFill>
                <a:latin typeface="Times New Roman" pitchFamily="18" charset="0"/>
              </a:rPr>
              <a:t>——M</a:t>
            </a:r>
            <a:r>
              <a:rPr lang="zh-CN" altLang="en-US" sz="2000">
                <a:solidFill>
                  <a:schemeClr val="hlink"/>
                </a:solidFill>
                <a:latin typeface="Times New Roman" pitchFamily="18" charset="0"/>
              </a:rPr>
              <a:t>轴与</a:t>
            </a:r>
            <a:r>
              <a:rPr lang="zh-CN" altLang="en-US" sz="2000" i="1">
                <a:solidFill>
                  <a:schemeClr val="hlink"/>
                </a:solidFill>
                <a:latin typeface="Times New Roman" pitchFamily="18" charset="0"/>
                <a:sym typeface="Symbol" pitchFamily="18" charset="2"/>
              </a:rPr>
              <a:t></a:t>
            </a:r>
            <a:r>
              <a:rPr lang="zh-CN" altLang="en-US" sz="2000">
                <a:solidFill>
                  <a:schemeClr val="hlink"/>
                </a:solidFill>
                <a:latin typeface="Times New Roman" pitchFamily="18" charset="0"/>
              </a:rPr>
              <a:t>轴（</a:t>
            </a:r>
            <a:r>
              <a:rPr lang="en-US" altLang="zh-CN" sz="2000">
                <a:solidFill>
                  <a:schemeClr val="hlink"/>
                </a:solidFill>
                <a:latin typeface="Times New Roman" pitchFamily="18" charset="0"/>
              </a:rPr>
              <a:t>A</a:t>
            </a:r>
            <a:r>
              <a:rPr lang="zh-CN" altLang="en-US" sz="2000">
                <a:solidFill>
                  <a:schemeClr val="hlink"/>
                </a:solidFill>
                <a:latin typeface="Times New Roman" pitchFamily="18" charset="0"/>
              </a:rPr>
              <a:t>轴）的夹角</a:t>
            </a:r>
            <a:r>
              <a:rPr lang="zh-CN" altLang="en-US" sz="2000">
                <a:solidFill>
                  <a:schemeClr val="tx1"/>
                </a:solidFill>
                <a:latin typeface="Times New Roman" pitchFamily="18" charset="0"/>
              </a:rPr>
              <a:t> </a:t>
            </a:r>
          </a:p>
        </p:txBody>
      </p:sp>
      <p:grpSp>
        <p:nvGrpSpPr>
          <p:cNvPr id="2" name="组合 516099"/>
          <p:cNvGrpSpPr>
            <a:grpSpLocks/>
          </p:cNvGrpSpPr>
          <p:nvPr/>
        </p:nvGrpSpPr>
        <p:grpSpPr bwMode="auto">
          <a:xfrm>
            <a:off x="1782763" y="2557463"/>
            <a:ext cx="7308850" cy="3094037"/>
            <a:chOff x="287" y="981"/>
            <a:chExt cx="4831" cy="1949"/>
          </a:xfrm>
        </p:grpSpPr>
        <p:sp>
          <p:nvSpPr>
            <p:cNvPr id="59407" name="矩形 516100"/>
            <p:cNvSpPr>
              <a:spLocks noChangeArrowheads="1"/>
            </p:cNvSpPr>
            <p:nvPr/>
          </p:nvSpPr>
          <p:spPr bwMode="auto">
            <a:xfrm>
              <a:off x="817" y="1298"/>
              <a:ext cx="4014" cy="1632"/>
            </a:xfrm>
            <a:prstGeom prst="rect">
              <a:avLst/>
            </a:prstGeom>
            <a:solidFill>
              <a:srgbClr val="FFFF0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9408" name="矩形 516101"/>
            <p:cNvSpPr>
              <a:spLocks noChangeArrowheads="1"/>
            </p:cNvSpPr>
            <p:nvPr/>
          </p:nvSpPr>
          <p:spPr bwMode="auto">
            <a:xfrm>
              <a:off x="912" y="1400"/>
              <a:ext cx="3828" cy="1440"/>
            </a:xfrm>
            <a:prstGeom prst="rect">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9409" name="矩形 516102"/>
            <p:cNvSpPr>
              <a:spLocks noChangeArrowheads="1"/>
            </p:cNvSpPr>
            <p:nvPr/>
          </p:nvSpPr>
          <p:spPr bwMode="auto">
            <a:xfrm>
              <a:off x="1152" y="1776"/>
              <a:ext cx="576" cy="720"/>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9410" name="矩形 516103"/>
            <p:cNvSpPr>
              <a:spLocks noChangeArrowheads="1"/>
            </p:cNvSpPr>
            <p:nvPr/>
          </p:nvSpPr>
          <p:spPr bwMode="auto">
            <a:xfrm>
              <a:off x="2186" y="1776"/>
              <a:ext cx="576" cy="720"/>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9411" name="矩形 516104"/>
            <p:cNvSpPr>
              <a:spLocks noChangeArrowheads="1"/>
            </p:cNvSpPr>
            <p:nvPr/>
          </p:nvSpPr>
          <p:spPr bwMode="auto">
            <a:xfrm>
              <a:off x="3214" y="1776"/>
              <a:ext cx="1104" cy="720"/>
            </a:xfrm>
            <a:prstGeom prst="rect">
              <a:avLst/>
            </a:prstGeom>
            <a:solidFill>
              <a:srgbClr val="FF7C8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nvGrpSpPr>
            <p:cNvPr id="59412" name="组合 516105"/>
            <p:cNvGrpSpPr>
              <a:grpSpLocks/>
            </p:cNvGrpSpPr>
            <p:nvPr/>
          </p:nvGrpSpPr>
          <p:grpSpPr bwMode="auto">
            <a:xfrm>
              <a:off x="528" y="2360"/>
              <a:ext cx="636" cy="48"/>
              <a:chOff x="1476" y="3348"/>
              <a:chExt cx="636" cy="48"/>
            </a:xfrm>
          </p:grpSpPr>
          <p:sp>
            <p:nvSpPr>
              <p:cNvPr id="59441" name="直接连接符 516106"/>
              <p:cNvSpPr>
                <a:spLocks noChangeShapeType="1"/>
              </p:cNvSpPr>
              <p:nvPr/>
            </p:nvSpPr>
            <p:spPr bwMode="auto">
              <a:xfrm>
                <a:off x="1536" y="3360"/>
                <a:ext cx="576" cy="0"/>
              </a:xfrm>
              <a:prstGeom prst="line">
                <a:avLst/>
              </a:prstGeom>
              <a:noFill/>
              <a:ln w="19050">
                <a:solidFill>
                  <a:schemeClr val="tx1"/>
                </a:solidFill>
                <a:miter lim="800000"/>
                <a:headEnd/>
                <a:tailEnd type="triangle" w="med" len="med"/>
              </a:ln>
            </p:spPr>
            <p:txBody>
              <a:bodyPr/>
              <a:lstStyle/>
              <a:p>
                <a:endParaRPr lang="zh-CN" altLang="en-US"/>
              </a:p>
            </p:txBody>
          </p:sp>
          <p:sp>
            <p:nvSpPr>
              <p:cNvPr id="59442" name="椭圆 516107"/>
              <p:cNvSpPr>
                <a:spLocks noChangeArrowheads="1"/>
              </p:cNvSpPr>
              <p:nvPr/>
            </p:nvSpPr>
            <p:spPr bwMode="auto">
              <a:xfrm>
                <a:off x="1476" y="33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59413" name="组合 516108"/>
            <p:cNvGrpSpPr>
              <a:grpSpLocks/>
            </p:cNvGrpSpPr>
            <p:nvPr/>
          </p:nvGrpSpPr>
          <p:grpSpPr bwMode="auto">
            <a:xfrm>
              <a:off x="528" y="2120"/>
              <a:ext cx="636" cy="48"/>
              <a:chOff x="1476" y="3348"/>
              <a:chExt cx="636" cy="48"/>
            </a:xfrm>
          </p:grpSpPr>
          <p:sp>
            <p:nvSpPr>
              <p:cNvPr id="59439" name="直接连接符 516109"/>
              <p:cNvSpPr>
                <a:spLocks noChangeShapeType="1"/>
              </p:cNvSpPr>
              <p:nvPr/>
            </p:nvSpPr>
            <p:spPr bwMode="auto">
              <a:xfrm>
                <a:off x="1536" y="3360"/>
                <a:ext cx="576" cy="0"/>
              </a:xfrm>
              <a:prstGeom prst="line">
                <a:avLst/>
              </a:prstGeom>
              <a:noFill/>
              <a:ln w="19050">
                <a:solidFill>
                  <a:schemeClr val="tx1"/>
                </a:solidFill>
                <a:miter lim="800000"/>
                <a:headEnd/>
                <a:tailEnd type="triangle" w="med" len="med"/>
              </a:ln>
            </p:spPr>
            <p:txBody>
              <a:bodyPr/>
              <a:lstStyle/>
              <a:p>
                <a:endParaRPr lang="zh-CN" altLang="en-US"/>
              </a:p>
            </p:txBody>
          </p:sp>
          <p:sp>
            <p:nvSpPr>
              <p:cNvPr id="59440" name="椭圆 516110"/>
              <p:cNvSpPr>
                <a:spLocks noChangeArrowheads="1"/>
              </p:cNvSpPr>
              <p:nvPr/>
            </p:nvSpPr>
            <p:spPr bwMode="auto">
              <a:xfrm>
                <a:off x="1476" y="33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59414" name="组合 516111"/>
            <p:cNvGrpSpPr>
              <a:grpSpLocks/>
            </p:cNvGrpSpPr>
            <p:nvPr/>
          </p:nvGrpSpPr>
          <p:grpSpPr bwMode="auto">
            <a:xfrm>
              <a:off x="528" y="1874"/>
              <a:ext cx="636" cy="48"/>
              <a:chOff x="1476" y="3348"/>
              <a:chExt cx="636" cy="48"/>
            </a:xfrm>
          </p:grpSpPr>
          <p:sp>
            <p:nvSpPr>
              <p:cNvPr id="59437" name="直接连接符 516112"/>
              <p:cNvSpPr>
                <a:spLocks noChangeShapeType="1"/>
              </p:cNvSpPr>
              <p:nvPr/>
            </p:nvSpPr>
            <p:spPr bwMode="auto">
              <a:xfrm>
                <a:off x="1536" y="3360"/>
                <a:ext cx="576" cy="0"/>
              </a:xfrm>
              <a:prstGeom prst="line">
                <a:avLst/>
              </a:prstGeom>
              <a:noFill/>
              <a:ln w="19050">
                <a:solidFill>
                  <a:schemeClr val="tx1"/>
                </a:solidFill>
                <a:miter lim="800000"/>
                <a:headEnd/>
                <a:tailEnd type="triangle" w="med" len="med"/>
              </a:ln>
            </p:spPr>
            <p:txBody>
              <a:bodyPr/>
              <a:lstStyle/>
              <a:p>
                <a:endParaRPr lang="zh-CN" altLang="en-US"/>
              </a:p>
            </p:txBody>
          </p:sp>
          <p:sp>
            <p:nvSpPr>
              <p:cNvPr id="59438" name="椭圆 516113"/>
              <p:cNvSpPr>
                <a:spLocks noChangeArrowheads="1"/>
              </p:cNvSpPr>
              <p:nvPr/>
            </p:nvSpPr>
            <p:spPr bwMode="auto">
              <a:xfrm>
                <a:off x="1476" y="33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sp>
          <p:nvSpPr>
            <p:cNvPr id="59415" name="直接连接符 516114"/>
            <p:cNvSpPr>
              <a:spLocks noChangeShapeType="1"/>
            </p:cNvSpPr>
            <p:nvPr/>
          </p:nvSpPr>
          <p:spPr bwMode="auto">
            <a:xfrm>
              <a:off x="1730" y="1888"/>
              <a:ext cx="454" cy="0"/>
            </a:xfrm>
            <a:prstGeom prst="line">
              <a:avLst/>
            </a:prstGeom>
            <a:noFill/>
            <a:ln w="19050">
              <a:solidFill>
                <a:schemeClr val="tx1"/>
              </a:solidFill>
              <a:miter lim="800000"/>
              <a:headEnd/>
              <a:tailEnd type="triangle" w="med" len="med"/>
            </a:ln>
          </p:spPr>
          <p:txBody>
            <a:bodyPr/>
            <a:lstStyle/>
            <a:p>
              <a:endParaRPr lang="zh-CN" altLang="en-US"/>
            </a:p>
          </p:txBody>
        </p:sp>
        <p:sp>
          <p:nvSpPr>
            <p:cNvPr id="59416" name="直接连接符 516115"/>
            <p:cNvSpPr>
              <a:spLocks noChangeShapeType="1"/>
            </p:cNvSpPr>
            <p:nvPr/>
          </p:nvSpPr>
          <p:spPr bwMode="auto">
            <a:xfrm flipV="1">
              <a:off x="1733" y="2387"/>
              <a:ext cx="453" cy="0"/>
            </a:xfrm>
            <a:prstGeom prst="line">
              <a:avLst/>
            </a:prstGeom>
            <a:noFill/>
            <a:ln w="19050">
              <a:solidFill>
                <a:schemeClr val="tx1"/>
              </a:solidFill>
              <a:miter lim="800000"/>
              <a:headEnd/>
              <a:tailEnd type="triangle" w="med" len="med"/>
            </a:ln>
          </p:spPr>
          <p:txBody>
            <a:bodyPr/>
            <a:lstStyle/>
            <a:p>
              <a:endParaRPr lang="zh-CN" altLang="en-US"/>
            </a:p>
          </p:txBody>
        </p:sp>
        <p:sp>
          <p:nvSpPr>
            <p:cNvPr id="59417" name="直接连接符 516116"/>
            <p:cNvSpPr>
              <a:spLocks noChangeShapeType="1"/>
            </p:cNvSpPr>
            <p:nvPr/>
          </p:nvSpPr>
          <p:spPr bwMode="auto">
            <a:xfrm>
              <a:off x="4316" y="2120"/>
              <a:ext cx="720" cy="0"/>
            </a:xfrm>
            <a:prstGeom prst="line">
              <a:avLst/>
            </a:prstGeom>
            <a:noFill/>
            <a:ln w="19050">
              <a:solidFill>
                <a:schemeClr val="tx1"/>
              </a:solidFill>
              <a:miter lim="800000"/>
              <a:headEnd/>
              <a:tailEnd type="triangle" w="med" len="med"/>
            </a:ln>
          </p:spPr>
          <p:txBody>
            <a:bodyPr/>
            <a:lstStyle/>
            <a:p>
              <a:endParaRPr lang="zh-CN" altLang="en-US"/>
            </a:p>
          </p:txBody>
        </p:sp>
        <p:sp>
          <p:nvSpPr>
            <p:cNvPr id="59418" name="直接连接符 516117"/>
            <p:cNvSpPr>
              <a:spLocks noChangeShapeType="1"/>
            </p:cNvSpPr>
            <p:nvPr/>
          </p:nvSpPr>
          <p:spPr bwMode="auto">
            <a:xfrm>
              <a:off x="2480" y="1152"/>
              <a:ext cx="0" cy="624"/>
            </a:xfrm>
            <a:prstGeom prst="line">
              <a:avLst/>
            </a:prstGeom>
            <a:noFill/>
            <a:ln w="19050">
              <a:solidFill>
                <a:schemeClr val="tx1"/>
              </a:solidFill>
              <a:miter lim="800000"/>
              <a:headEnd/>
              <a:tailEnd type="triangle" w="med" len="med"/>
            </a:ln>
          </p:spPr>
          <p:txBody>
            <a:bodyPr/>
            <a:lstStyle/>
            <a:p>
              <a:endParaRPr lang="zh-CN" altLang="en-US"/>
            </a:p>
          </p:txBody>
        </p:sp>
        <p:sp>
          <p:nvSpPr>
            <p:cNvPr id="59419" name="文本框 516118"/>
            <p:cNvSpPr txBox="1">
              <a:spLocks noChangeArrowheads="1"/>
            </p:cNvSpPr>
            <p:nvPr/>
          </p:nvSpPr>
          <p:spPr bwMode="auto">
            <a:xfrm>
              <a:off x="1239" y="1980"/>
              <a:ext cx="480"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3/2</a:t>
              </a:r>
            </a:p>
          </p:txBody>
        </p:sp>
        <p:sp>
          <p:nvSpPr>
            <p:cNvPr id="59420" name="文本框 516119"/>
            <p:cNvSpPr txBox="1">
              <a:spLocks noChangeArrowheads="1"/>
            </p:cNvSpPr>
            <p:nvPr/>
          </p:nvSpPr>
          <p:spPr bwMode="auto">
            <a:xfrm>
              <a:off x="2293" y="1984"/>
              <a:ext cx="480"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VR</a:t>
              </a:r>
            </a:p>
          </p:txBody>
        </p:sp>
        <p:sp>
          <p:nvSpPr>
            <p:cNvPr id="59421" name="文本框 516120"/>
            <p:cNvSpPr txBox="1">
              <a:spLocks noChangeArrowheads="1"/>
            </p:cNvSpPr>
            <p:nvPr/>
          </p:nvSpPr>
          <p:spPr bwMode="auto">
            <a:xfrm>
              <a:off x="3296" y="1824"/>
              <a:ext cx="912" cy="442"/>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a:solidFill>
                    <a:schemeClr val="hlink"/>
                  </a:solidFill>
                  <a:latin typeface="Tahoma" pitchFamily="34" charset="0"/>
                </a:rPr>
                <a:t>等效直流电机模型</a:t>
              </a:r>
            </a:p>
          </p:txBody>
        </p:sp>
        <p:sp>
          <p:nvSpPr>
            <p:cNvPr id="59422" name="文本框 516121"/>
            <p:cNvSpPr txBox="1">
              <a:spLocks noChangeArrowheads="1"/>
            </p:cNvSpPr>
            <p:nvPr/>
          </p:nvSpPr>
          <p:spPr bwMode="auto">
            <a:xfrm>
              <a:off x="295" y="1722"/>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A</a:t>
              </a:r>
            </a:p>
          </p:txBody>
        </p:sp>
        <p:sp>
          <p:nvSpPr>
            <p:cNvPr id="59423" name="文本框 516122"/>
            <p:cNvSpPr txBox="1">
              <a:spLocks noChangeArrowheads="1"/>
            </p:cNvSpPr>
            <p:nvPr/>
          </p:nvSpPr>
          <p:spPr bwMode="auto">
            <a:xfrm>
              <a:off x="289" y="1992"/>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B</a:t>
              </a:r>
            </a:p>
          </p:txBody>
        </p:sp>
        <p:sp>
          <p:nvSpPr>
            <p:cNvPr id="59424" name="文本框 516123"/>
            <p:cNvSpPr txBox="1">
              <a:spLocks noChangeArrowheads="1"/>
            </p:cNvSpPr>
            <p:nvPr/>
          </p:nvSpPr>
          <p:spPr bwMode="auto">
            <a:xfrm>
              <a:off x="287" y="2248"/>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C</a:t>
              </a:r>
            </a:p>
          </p:txBody>
        </p:sp>
        <p:sp>
          <p:nvSpPr>
            <p:cNvPr id="59425" name="文本框 516124"/>
            <p:cNvSpPr txBox="1">
              <a:spLocks noChangeArrowheads="1"/>
            </p:cNvSpPr>
            <p:nvPr/>
          </p:nvSpPr>
          <p:spPr bwMode="auto">
            <a:xfrm>
              <a:off x="4830" y="1797"/>
              <a:ext cx="288"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400" b="0" i="1">
                  <a:solidFill>
                    <a:schemeClr val="tx1"/>
                  </a:solidFill>
                  <a:latin typeface="Tahoma" pitchFamily="34" charset="0"/>
                  <a:sym typeface="Symbol" pitchFamily="18" charset="2"/>
                </a:rPr>
                <a:t></a:t>
              </a:r>
            </a:p>
          </p:txBody>
        </p:sp>
        <p:sp>
          <p:nvSpPr>
            <p:cNvPr id="59426" name="文本框 516125"/>
            <p:cNvSpPr txBox="1">
              <a:spLocks noChangeArrowheads="1"/>
            </p:cNvSpPr>
            <p:nvPr/>
          </p:nvSpPr>
          <p:spPr bwMode="auto">
            <a:xfrm>
              <a:off x="2472" y="981"/>
              <a:ext cx="384"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400" b="0" i="1">
                  <a:solidFill>
                    <a:srgbClr val="CC0000"/>
                  </a:solidFill>
                  <a:latin typeface="Tahoma" pitchFamily="34" charset="0"/>
                  <a:sym typeface="Symbol" pitchFamily="18" charset="2"/>
                </a:rPr>
                <a:t></a:t>
              </a:r>
              <a:r>
                <a:rPr lang="zh-CN" altLang="en-US" sz="2400" b="0">
                  <a:solidFill>
                    <a:schemeClr val="tx1"/>
                  </a:solidFill>
                  <a:latin typeface="Tahoma" pitchFamily="34" charset="0"/>
                </a:rPr>
                <a:t> </a:t>
              </a:r>
            </a:p>
          </p:txBody>
        </p:sp>
        <p:sp>
          <p:nvSpPr>
            <p:cNvPr id="59427" name="文本框 516126"/>
            <p:cNvSpPr txBox="1">
              <a:spLocks noChangeArrowheads="1"/>
            </p:cNvSpPr>
            <p:nvPr/>
          </p:nvSpPr>
          <p:spPr bwMode="auto">
            <a:xfrm>
              <a:off x="583" y="1594"/>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rPr>
                <a:t>A</a:t>
              </a:r>
            </a:p>
          </p:txBody>
        </p:sp>
        <p:sp>
          <p:nvSpPr>
            <p:cNvPr id="59428" name="文本框 516127"/>
            <p:cNvSpPr txBox="1">
              <a:spLocks noChangeArrowheads="1"/>
            </p:cNvSpPr>
            <p:nvPr/>
          </p:nvSpPr>
          <p:spPr bwMode="auto">
            <a:xfrm>
              <a:off x="576" y="1834"/>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rPr>
                <a:t>B</a:t>
              </a:r>
            </a:p>
          </p:txBody>
        </p:sp>
        <p:sp>
          <p:nvSpPr>
            <p:cNvPr id="59429" name="文本框 516128"/>
            <p:cNvSpPr txBox="1">
              <a:spLocks noChangeArrowheads="1"/>
            </p:cNvSpPr>
            <p:nvPr/>
          </p:nvSpPr>
          <p:spPr bwMode="auto">
            <a:xfrm>
              <a:off x="576" y="2091"/>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rPr>
                <a:t>C</a:t>
              </a:r>
            </a:p>
          </p:txBody>
        </p:sp>
        <p:sp>
          <p:nvSpPr>
            <p:cNvPr id="59430" name="文本框 516129"/>
            <p:cNvSpPr txBox="1">
              <a:spLocks noChangeArrowheads="1"/>
            </p:cNvSpPr>
            <p:nvPr/>
          </p:nvSpPr>
          <p:spPr bwMode="auto">
            <a:xfrm>
              <a:off x="2835" y="1570"/>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rPr>
                <a:t>t1</a:t>
              </a:r>
            </a:p>
          </p:txBody>
        </p:sp>
        <p:sp>
          <p:nvSpPr>
            <p:cNvPr id="59431" name="文本框 516130"/>
            <p:cNvSpPr txBox="1">
              <a:spLocks noChangeArrowheads="1"/>
            </p:cNvSpPr>
            <p:nvPr/>
          </p:nvSpPr>
          <p:spPr bwMode="auto">
            <a:xfrm>
              <a:off x="2811" y="2091"/>
              <a:ext cx="384"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rPr>
                <a:t>m1</a:t>
              </a:r>
            </a:p>
          </p:txBody>
        </p:sp>
        <p:sp>
          <p:nvSpPr>
            <p:cNvPr id="59432" name="文本框 516131"/>
            <p:cNvSpPr txBox="1">
              <a:spLocks noChangeArrowheads="1"/>
            </p:cNvSpPr>
            <p:nvPr/>
          </p:nvSpPr>
          <p:spPr bwMode="auto">
            <a:xfrm>
              <a:off x="1767" y="1570"/>
              <a:ext cx="37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a:t>
              </a:r>
            </a:p>
          </p:txBody>
        </p:sp>
        <p:sp>
          <p:nvSpPr>
            <p:cNvPr id="59433" name="文本框 516132"/>
            <p:cNvSpPr txBox="1">
              <a:spLocks noChangeArrowheads="1"/>
            </p:cNvSpPr>
            <p:nvPr/>
          </p:nvSpPr>
          <p:spPr bwMode="auto">
            <a:xfrm>
              <a:off x="1767" y="2069"/>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a:t>
              </a:r>
            </a:p>
          </p:txBody>
        </p:sp>
        <p:sp>
          <p:nvSpPr>
            <p:cNvPr id="59434" name="文本框 516133"/>
            <p:cNvSpPr txBox="1">
              <a:spLocks noChangeArrowheads="1"/>
            </p:cNvSpPr>
            <p:nvPr/>
          </p:nvSpPr>
          <p:spPr bwMode="auto">
            <a:xfrm>
              <a:off x="2290" y="2568"/>
              <a:ext cx="1088"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a:solidFill>
                    <a:schemeClr val="tx2"/>
                  </a:solidFill>
                  <a:latin typeface="Tahoma" pitchFamily="34" charset="0"/>
                </a:rPr>
                <a:t>异步电动机</a:t>
              </a:r>
            </a:p>
          </p:txBody>
        </p:sp>
        <p:sp>
          <p:nvSpPr>
            <p:cNvPr id="59435" name="直接连接符 516134"/>
            <p:cNvSpPr>
              <a:spLocks noChangeShapeType="1"/>
            </p:cNvSpPr>
            <p:nvPr/>
          </p:nvSpPr>
          <p:spPr bwMode="auto">
            <a:xfrm flipV="1">
              <a:off x="2761" y="2387"/>
              <a:ext cx="453" cy="0"/>
            </a:xfrm>
            <a:prstGeom prst="line">
              <a:avLst/>
            </a:prstGeom>
            <a:noFill/>
            <a:ln w="19050">
              <a:solidFill>
                <a:schemeClr val="tx1"/>
              </a:solidFill>
              <a:miter lim="800000"/>
              <a:headEnd/>
              <a:tailEnd type="triangle" w="med" len="med"/>
            </a:ln>
          </p:spPr>
          <p:txBody>
            <a:bodyPr/>
            <a:lstStyle/>
            <a:p>
              <a:endParaRPr lang="zh-CN" altLang="en-US"/>
            </a:p>
          </p:txBody>
        </p:sp>
        <p:sp>
          <p:nvSpPr>
            <p:cNvPr id="59436" name="直接连接符 516135"/>
            <p:cNvSpPr>
              <a:spLocks noChangeShapeType="1"/>
            </p:cNvSpPr>
            <p:nvPr/>
          </p:nvSpPr>
          <p:spPr bwMode="auto">
            <a:xfrm flipV="1">
              <a:off x="2765" y="1888"/>
              <a:ext cx="453" cy="0"/>
            </a:xfrm>
            <a:prstGeom prst="line">
              <a:avLst/>
            </a:prstGeom>
            <a:noFill/>
            <a:ln w="19050">
              <a:solidFill>
                <a:schemeClr val="tx1"/>
              </a:solidFill>
              <a:miter lim="800000"/>
              <a:headEnd/>
              <a:tailEnd type="triangle" w="med" len="med"/>
            </a:ln>
          </p:spPr>
          <p:txBody>
            <a:bodyPr/>
            <a:lstStyle/>
            <a:p>
              <a:endParaRPr lang="zh-CN" altLang="en-US"/>
            </a:p>
          </p:txBody>
        </p:sp>
      </p:grpSp>
      <p:sp>
        <p:nvSpPr>
          <p:cNvPr id="59397" name="文本框 516136"/>
          <p:cNvSpPr txBox="1">
            <a:spLocks noChangeArrowheads="1"/>
          </p:cNvSpPr>
          <p:nvPr/>
        </p:nvSpPr>
        <p:spPr bwMode="auto">
          <a:xfrm>
            <a:off x="1711325" y="365125"/>
            <a:ext cx="3859213" cy="365125"/>
          </a:xfrm>
          <a:prstGeom prst="rect">
            <a:avLst/>
          </a:prstGeom>
          <a:noFill/>
          <a:ln w="9525">
            <a:noFill/>
            <a:miter lim="800000"/>
            <a:headEnd/>
            <a:tailEnd/>
          </a:ln>
        </p:spPr>
        <p:txBody>
          <a:bodyPr wrap="none" lIns="0" tIns="0" rIns="0" bIns="0">
            <a:spAutoFit/>
          </a:bodyPr>
          <a:lstStyle/>
          <a:p>
            <a:pPr algn="ctr" eaLnBrk="1" fontAlgn="ctr" hangingPunct="1">
              <a:spcBef>
                <a:spcPct val="50000"/>
              </a:spcBef>
              <a:buFont typeface="Arial" pitchFamily="34" charset="0"/>
              <a:buChar char="•"/>
            </a:pPr>
            <a:r>
              <a:rPr lang="zh-CN" altLang="en-US" sz="2400">
                <a:solidFill>
                  <a:schemeClr val="tx2"/>
                </a:solidFill>
                <a:latin typeface="Times New Roman" pitchFamily="18" charset="0"/>
              </a:rPr>
              <a:t> 异步电机的坐标变换结构图</a:t>
            </a:r>
          </a:p>
        </p:txBody>
      </p:sp>
      <p:sp>
        <p:nvSpPr>
          <p:cNvPr id="59398" name="矩形 516137"/>
          <p:cNvSpPr>
            <a:spLocks noChangeArrowheads="1"/>
          </p:cNvSpPr>
          <p:nvPr/>
        </p:nvSpPr>
        <p:spPr bwMode="auto">
          <a:xfrm>
            <a:off x="1719263" y="1016000"/>
            <a:ext cx="7424737" cy="138499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dirty="0">
                <a:solidFill>
                  <a:schemeClr val="tx1"/>
                </a:solidFill>
                <a:latin typeface="Comic Sans MS" pitchFamily="66" charset="0"/>
              </a:rPr>
              <a:t>从整体上看，</a:t>
            </a:r>
            <a:r>
              <a:rPr lang="zh-CN" altLang="en-US" sz="2000" dirty="0">
                <a:solidFill>
                  <a:srgbClr val="0000FF"/>
                </a:solidFill>
                <a:effectLst>
                  <a:outerShdw blurRad="38100" dist="38100" dir="2700000" algn="tl">
                    <a:srgbClr val="000000">
                      <a:alpha val="43137"/>
                    </a:srgbClr>
                  </a:outerShdw>
                </a:effectLst>
                <a:latin typeface="Comic Sans MS" pitchFamily="66" charset="0"/>
              </a:rPr>
              <a:t>输入为</a:t>
            </a:r>
            <a:r>
              <a:rPr lang="en-US" altLang="zh-CN" sz="2000" dirty="0">
                <a:solidFill>
                  <a:srgbClr val="0000FF"/>
                </a:solidFill>
                <a:effectLst>
                  <a:outerShdw blurRad="38100" dist="38100" dir="2700000" algn="tl">
                    <a:srgbClr val="000000">
                      <a:alpha val="43137"/>
                    </a:srgbClr>
                  </a:outerShdw>
                </a:effectLst>
                <a:latin typeface="Comic Sans MS" pitchFamily="66" charset="0"/>
              </a:rPr>
              <a:t>A</a:t>
            </a:r>
            <a:r>
              <a:rPr lang="zh-CN" altLang="en-US" sz="2000" dirty="0">
                <a:solidFill>
                  <a:srgbClr val="0000FF"/>
                </a:solidFill>
                <a:effectLst>
                  <a:outerShdw blurRad="38100" dist="38100" dir="2700000" algn="tl">
                    <a:srgbClr val="000000">
                      <a:alpha val="43137"/>
                    </a:srgbClr>
                  </a:outerShdw>
                </a:effectLst>
                <a:latin typeface="Comic Sans MS" pitchFamily="66" charset="0"/>
              </a:rPr>
              <a:t>，</a:t>
            </a:r>
            <a:r>
              <a:rPr lang="en-US" altLang="zh-CN" sz="2000" dirty="0">
                <a:solidFill>
                  <a:srgbClr val="0000FF"/>
                </a:solidFill>
                <a:effectLst>
                  <a:outerShdw blurRad="38100" dist="38100" dir="2700000" algn="tl">
                    <a:srgbClr val="000000">
                      <a:alpha val="43137"/>
                    </a:srgbClr>
                  </a:outerShdw>
                </a:effectLst>
                <a:latin typeface="Comic Sans MS" pitchFamily="66" charset="0"/>
              </a:rPr>
              <a:t>B</a:t>
            </a:r>
            <a:r>
              <a:rPr lang="zh-CN" altLang="en-US" sz="2000" dirty="0">
                <a:solidFill>
                  <a:srgbClr val="0000FF"/>
                </a:solidFill>
                <a:effectLst>
                  <a:outerShdw blurRad="38100" dist="38100" dir="2700000" algn="tl">
                    <a:srgbClr val="000000">
                      <a:alpha val="43137"/>
                    </a:srgbClr>
                  </a:outerShdw>
                </a:effectLst>
                <a:latin typeface="Comic Sans MS" pitchFamily="66" charset="0"/>
              </a:rPr>
              <a:t>，</a:t>
            </a:r>
            <a:r>
              <a:rPr lang="en-US" altLang="zh-CN" sz="2000" dirty="0">
                <a:solidFill>
                  <a:srgbClr val="0000FF"/>
                </a:solidFill>
                <a:effectLst>
                  <a:outerShdw blurRad="38100" dist="38100" dir="2700000" algn="tl">
                    <a:srgbClr val="000000">
                      <a:alpha val="43137"/>
                    </a:srgbClr>
                  </a:outerShdw>
                </a:effectLst>
                <a:latin typeface="Comic Sans MS" pitchFamily="66" charset="0"/>
              </a:rPr>
              <a:t>C</a:t>
            </a:r>
            <a:r>
              <a:rPr lang="zh-CN" altLang="en-US" sz="2000" dirty="0">
                <a:solidFill>
                  <a:srgbClr val="0000FF"/>
                </a:solidFill>
                <a:effectLst>
                  <a:outerShdw blurRad="38100" dist="38100" dir="2700000" algn="tl">
                    <a:srgbClr val="000000">
                      <a:alpha val="43137"/>
                    </a:srgbClr>
                  </a:outerShdw>
                </a:effectLst>
                <a:latin typeface="Comic Sans MS" pitchFamily="66" charset="0"/>
              </a:rPr>
              <a:t>三相电压</a:t>
            </a:r>
            <a:r>
              <a:rPr lang="zh-CN" altLang="en-US" sz="2000" dirty="0">
                <a:solidFill>
                  <a:schemeClr val="tx1"/>
                </a:solidFill>
                <a:latin typeface="Comic Sans MS" pitchFamily="66" charset="0"/>
              </a:rPr>
              <a:t>，</a:t>
            </a:r>
            <a:r>
              <a:rPr lang="zh-CN" altLang="en-US" sz="2000" dirty="0">
                <a:solidFill>
                  <a:srgbClr val="0000FF"/>
                </a:solidFill>
                <a:effectLst>
                  <a:outerShdw blurRad="38100" dist="38100" dir="2700000" algn="tl">
                    <a:srgbClr val="000000">
                      <a:alpha val="43137"/>
                    </a:srgbClr>
                  </a:outerShdw>
                </a:effectLst>
                <a:latin typeface="Comic Sans MS" pitchFamily="66" charset="0"/>
              </a:rPr>
              <a:t>输出为转速 </a:t>
            </a:r>
            <a:r>
              <a:rPr lang="zh-CN" altLang="en-US" sz="2000" i="1" dirty="0">
                <a:solidFill>
                  <a:srgbClr val="0000FF"/>
                </a:solidFill>
                <a:effectLst>
                  <a:outerShdw blurRad="38100" dist="38100" dir="2700000" algn="tl">
                    <a:srgbClr val="000000">
                      <a:alpha val="43137"/>
                    </a:srgbClr>
                  </a:outerShdw>
                </a:effectLst>
                <a:latin typeface="Comic Sans MS" pitchFamily="66" charset="0"/>
                <a:sym typeface="Symbol" pitchFamily="18" charset="2"/>
              </a:rPr>
              <a:t> </a:t>
            </a:r>
            <a:r>
              <a:rPr lang="zh-CN" altLang="en-US" sz="2000" dirty="0">
                <a:solidFill>
                  <a:schemeClr val="tx1"/>
                </a:solidFill>
                <a:latin typeface="Comic Sans MS" pitchFamily="66" charset="0"/>
              </a:rPr>
              <a:t>，</a:t>
            </a:r>
            <a:r>
              <a:rPr lang="zh-CN" altLang="en-US" sz="2000" dirty="0">
                <a:solidFill>
                  <a:srgbClr val="0000FF"/>
                </a:solidFill>
                <a:effectLst>
                  <a:outerShdw blurRad="38100" dist="38100" dir="2700000" algn="tl">
                    <a:srgbClr val="000000">
                      <a:alpha val="43137"/>
                    </a:srgbClr>
                  </a:outerShdw>
                </a:effectLst>
                <a:latin typeface="Comic Sans MS" pitchFamily="66" charset="0"/>
              </a:rPr>
              <a:t>是一台异步电机</a:t>
            </a:r>
            <a:r>
              <a:rPr lang="zh-CN" altLang="en-US" sz="2000" dirty="0">
                <a:solidFill>
                  <a:schemeClr val="tx1"/>
                </a:solidFill>
                <a:latin typeface="Comic Sans MS" pitchFamily="66" charset="0"/>
              </a:rPr>
              <a:t>。</a:t>
            </a:r>
          </a:p>
          <a:p>
            <a:pPr eaLnBrk="1" hangingPunct="1">
              <a:buFont typeface="Arial" pitchFamily="34" charset="0"/>
              <a:buNone/>
            </a:pPr>
            <a:r>
              <a:rPr lang="zh-CN" altLang="en-US" sz="2000" dirty="0">
                <a:solidFill>
                  <a:schemeClr val="tx1"/>
                </a:solidFill>
                <a:latin typeface="Comic Sans MS" pitchFamily="66" charset="0"/>
              </a:rPr>
              <a:t>从内部看，经过</a:t>
            </a:r>
            <a:r>
              <a:rPr lang="en-US" altLang="zh-CN" sz="2000" dirty="0">
                <a:solidFill>
                  <a:srgbClr val="C00000"/>
                </a:solidFill>
                <a:effectLst>
                  <a:outerShdw blurRad="38100" dist="38100" dir="2700000" algn="tl">
                    <a:srgbClr val="000000">
                      <a:alpha val="43137"/>
                    </a:srgbClr>
                  </a:outerShdw>
                </a:effectLst>
                <a:latin typeface="Comic Sans MS" pitchFamily="66" charset="0"/>
              </a:rPr>
              <a:t>3/2</a:t>
            </a:r>
            <a:r>
              <a:rPr lang="zh-CN" altLang="en-US" sz="2000" dirty="0">
                <a:solidFill>
                  <a:srgbClr val="C00000"/>
                </a:solidFill>
                <a:effectLst>
                  <a:outerShdw blurRad="38100" dist="38100" dir="2700000" algn="tl">
                    <a:srgbClr val="000000">
                      <a:alpha val="43137"/>
                    </a:srgbClr>
                  </a:outerShdw>
                </a:effectLst>
                <a:latin typeface="Comic Sans MS" pitchFamily="66" charset="0"/>
              </a:rPr>
              <a:t>变换</a:t>
            </a:r>
            <a:r>
              <a:rPr lang="zh-CN" altLang="en-US" sz="2000" dirty="0">
                <a:solidFill>
                  <a:schemeClr val="tx1"/>
                </a:solidFill>
                <a:latin typeface="Comic Sans MS" pitchFamily="66" charset="0"/>
              </a:rPr>
              <a:t>和</a:t>
            </a:r>
            <a:r>
              <a:rPr lang="zh-CN" altLang="en-US" sz="2400" dirty="0">
                <a:solidFill>
                  <a:srgbClr val="FF0000"/>
                </a:solidFill>
                <a:effectLst>
                  <a:outerShdw blurRad="38100" dist="38100" dir="2700000" algn="tl">
                    <a:srgbClr val="000000">
                      <a:alpha val="43137"/>
                    </a:srgbClr>
                  </a:outerShdw>
                </a:effectLst>
                <a:latin typeface="华文行楷" pitchFamily="2" charset="-122"/>
                <a:ea typeface="华文行楷" pitchFamily="2" charset="-122"/>
              </a:rPr>
              <a:t>同步</a:t>
            </a:r>
            <a:r>
              <a:rPr lang="zh-CN" altLang="en-US" sz="2000" dirty="0">
                <a:solidFill>
                  <a:srgbClr val="C00000"/>
                </a:solidFill>
                <a:effectLst>
                  <a:outerShdw blurRad="38100" dist="38100" dir="2700000" algn="tl">
                    <a:srgbClr val="000000">
                      <a:alpha val="43137"/>
                    </a:srgbClr>
                  </a:outerShdw>
                </a:effectLst>
                <a:latin typeface="Comic Sans MS" pitchFamily="66" charset="0"/>
              </a:rPr>
              <a:t>旋转变换</a:t>
            </a:r>
            <a:r>
              <a:rPr lang="zh-CN" altLang="en-US" sz="2000" dirty="0">
                <a:solidFill>
                  <a:schemeClr val="tx1"/>
                </a:solidFill>
                <a:latin typeface="Comic Sans MS" pitchFamily="66" charset="0"/>
              </a:rPr>
              <a:t>，变成一台由 </a:t>
            </a:r>
            <a:r>
              <a:rPr lang="en-US" altLang="zh-CN" sz="2000" i="1" dirty="0" err="1">
                <a:solidFill>
                  <a:srgbClr val="FF0000"/>
                </a:solidFill>
                <a:effectLst>
                  <a:outerShdw blurRad="38100" dist="38100" dir="2700000" algn="tl">
                    <a:srgbClr val="000000">
                      <a:alpha val="43137"/>
                    </a:srgbClr>
                  </a:outerShdw>
                </a:effectLst>
                <a:latin typeface="Comic Sans MS" pitchFamily="66" charset="0"/>
              </a:rPr>
              <a:t>i</a:t>
            </a:r>
            <a:r>
              <a:rPr lang="en-US" altLang="zh-CN" sz="2000" baseline="-25000" dirty="0" err="1">
                <a:solidFill>
                  <a:srgbClr val="FF0000"/>
                </a:solidFill>
                <a:effectLst>
                  <a:outerShdw blurRad="38100" dist="38100" dir="2700000" algn="tl">
                    <a:srgbClr val="000000">
                      <a:alpha val="43137"/>
                    </a:srgbClr>
                  </a:outerShdw>
                </a:effectLst>
                <a:latin typeface="Comic Sans MS" pitchFamily="66" charset="0"/>
              </a:rPr>
              <a:t>m</a:t>
            </a:r>
            <a:r>
              <a:rPr lang="en-US" altLang="zh-CN" sz="2000" dirty="0">
                <a:solidFill>
                  <a:srgbClr val="FF0000"/>
                </a:solidFill>
                <a:effectLst>
                  <a:outerShdw blurRad="38100" dist="38100" dir="2700000" algn="tl">
                    <a:srgbClr val="000000">
                      <a:alpha val="43137"/>
                    </a:srgbClr>
                  </a:outerShdw>
                </a:effectLst>
                <a:latin typeface="Comic Sans MS" pitchFamily="66" charset="0"/>
              </a:rPr>
              <a:t> </a:t>
            </a:r>
            <a:r>
              <a:rPr lang="zh-CN" altLang="en-US" sz="2000" dirty="0">
                <a:solidFill>
                  <a:srgbClr val="FF0000"/>
                </a:solidFill>
                <a:effectLst>
                  <a:outerShdw blurRad="38100" dist="38100" dir="2700000" algn="tl">
                    <a:srgbClr val="000000">
                      <a:alpha val="43137"/>
                    </a:srgbClr>
                  </a:outerShdw>
                </a:effectLst>
                <a:latin typeface="Comic Sans MS" pitchFamily="66" charset="0"/>
              </a:rPr>
              <a:t>和 </a:t>
            </a:r>
            <a:r>
              <a:rPr lang="en-US" altLang="zh-CN" sz="2000" i="1" dirty="0">
                <a:solidFill>
                  <a:srgbClr val="FF0000"/>
                </a:solidFill>
                <a:effectLst>
                  <a:outerShdw blurRad="38100" dist="38100" dir="2700000" algn="tl">
                    <a:srgbClr val="000000">
                      <a:alpha val="43137"/>
                    </a:srgbClr>
                  </a:outerShdw>
                </a:effectLst>
                <a:latin typeface="Comic Sans MS" pitchFamily="66" charset="0"/>
              </a:rPr>
              <a:t>i</a:t>
            </a:r>
            <a:r>
              <a:rPr lang="en-US" altLang="zh-CN" sz="2000" baseline="-25000" dirty="0">
                <a:solidFill>
                  <a:srgbClr val="FF0000"/>
                </a:solidFill>
                <a:effectLst>
                  <a:outerShdw blurRad="38100" dist="38100" dir="2700000" algn="tl">
                    <a:srgbClr val="000000">
                      <a:alpha val="43137"/>
                    </a:srgbClr>
                  </a:outerShdw>
                </a:effectLst>
                <a:latin typeface="Comic Sans MS" pitchFamily="66" charset="0"/>
              </a:rPr>
              <a:t>t </a:t>
            </a:r>
            <a:r>
              <a:rPr lang="zh-CN" altLang="en-US" sz="2000" dirty="0">
                <a:solidFill>
                  <a:srgbClr val="FF0000"/>
                </a:solidFill>
                <a:effectLst>
                  <a:outerShdw blurRad="38100" dist="38100" dir="2700000" algn="tl">
                    <a:srgbClr val="000000">
                      <a:alpha val="43137"/>
                    </a:srgbClr>
                  </a:outerShdw>
                </a:effectLst>
                <a:latin typeface="Comic Sans MS" pitchFamily="66" charset="0"/>
              </a:rPr>
              <a:t>输入</a:t>
            </a:r>
            <a:r>
              <a:rPr lang="zh-CN" altLang="en-US" sz="2000" dirty="0">
                <a:solidFill>
                  <a:schemeClr val="tx1"/>
                </a:solidFill>
                <a:latin typeface="Comic Sans MS" pitchFamily="66" charset="0"/>
              </a:rPr>
              <a:t>，</a:t>
            </a:r>
            <a:r>
              <a:rPr lang="zh-CN" altLang="en-US" sz="2000" dirty="0">
                <a:solidFill>
                  <a:srgbClr val="FF0000"/>
                </a:solidFill>
                <a:effectLst>
                  <a:outerShdw blurRad="38100" dist="38100" dir="2700000" algn="tl">
                    <a:srgbClr val="000000">
                      <a:alpha val="43137"/>
                    </a:srgbClr>
                  </a:outerShdw>
                </a:effectLst>
                <a:latin typeface="Comic Sans MS" pitchFamily="66" charset="0"/>
              </a:rPr>
              <a:t>由 </a:t>
            </a:r>
            <a:r>
              <a:rPr lang="zh-CN" altLang="en-US" sz="2000" i="1" dirty="0">
                <a:solidFill>
                  <a:srgbClr val="FF0000"/>
                </a:solidFill>
                <a:effectLst>
                  <a:outerShdw blurRad="38100" dist="38100" dir="2700000" algn="tl">
                    <a:srgbClr val="000000">
                      <a:alpha val="43137"/>
                    </a:srgbClr>
                  </a:outerShdw>
                </a:effectLst>
                <a:latin typeface="Comic Sans MS" pitchFamily="66" charset="0"/>
                <a:sym typeface="Symbol" pitchFamily="18" charset="2"/>
              </a:rPr>
              <a:t></a:t>
            </a:r>
            <a:r>
              <a:rPr lang="zh-CN" altLang="en-US" sz="2000" dirty="0">
                <a:solidFill>
                  <a:srgbClr val="FF0000"/>
                </a:solidFill>
                <a:effectLst>
                  <a:outerShdw blurRad="38100" dist="38100" dir="2700000" algn="tl">
                    <a:srgbClr val="000000">
                      <a:alpha val="43137"/>
                    </a:srgbClr>
                  </a:outerShdw>
                </a:effectLst>
                <a:latin typeface="Comic Sans MS" pitchFamily="66" charset="0"/>
              </a:rPr>
              <a:t> 输出的直流电机</a:t>
            </a:r>
            <a:r>
              <a:rPr lang="zh-CN" altLang="en-US" sz="2000" dirty="0">
                <a:solidFill>
                  <a:schemeClr val="tx1"/>
                </a:solidFill>
                <a:latin typeface="Comic Sans MS" pitchFamily="66" charset="0"/>
              </a:rPr>
              <a:t>。</a:t>
            </a:r>
          </a:p>
        </p:txBody>
      </p:sp>
      <p:graphicFrame>
        <p:nvGraphicFramePr>
          <p:cNvPr id="59394" name="内容占位符 516138"/>
          <p:cNvGraphicFramePr>
            <a:graphicFrameLocks/>
          </p:cNvGraphicFramePr>
          <p:nvPr>
            <p:ph idx="4294967295"/>
          </p:nvPr>
        </p:nvGraphicFramePr>
        <p:xfrm>
          <a:off x="5472113" y="2212975"/>
          <a:ext cx="1076325" cy="554038"/>
        </p:xfrm>
        <a:graphic>
          <a:graphicData uri="http://schemas.openxmlformats.org/presentationml/2006/ole">
            <p:oleObj spid="_x0000_s59394" r:id="rId3" imgW="482391" imgH="215806" progId="">
              <p:embed/>
            </p:oleObj>
          </a:graphicData>
        </a:graphic>
      </p:graphicFrame>
      <p:sp>
        <p:nvSpPr>
          <p:cNvPr id="5939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59400"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5940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59402"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5940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5940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5940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5940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16099"/>
                                        </p:tgtEl>
                                        <p:attrNameLst>
                                          <p:attrName>style.visibility</p:attrName>
                                        </p:attrNameLst>
                                      </p:cBhvr>
                                      <p:to>
                                        <p:strVal val="visible"/>
                                      </p:to>
                                    </p:set>
                                    <p:anim calcmode="lin" valueType="num">
                                      <p:cBhvr additive="base">
                                        <p:cTn id="11" dur="500" fill="hold"/>
                                        <p:tgtEl>
                                          <p:spTgt spid="516099"/>
                                        </p:tgtEl>
                                        <p:attrNameLst>
                                          <p:attrName>ppt_x</p:attrName>
                                        </p:attrNameLst>
                                      </p:cBhvr>
                                      <p:tavLst>
                                        <p:tav tm="0">
                                          <p:val>
                                            <p:strVal val="#ppt_x"/>
                                          </p:val>
                                        </p:tav>
                                        <p:tav tm="100000">
                                          <p:val>
                                            <p:strVal val="#ppt_x"/>
                                          </p:val>
                                        </p:tav>
                                      </p:tavLst>
                                    </p:anim>
                                    <p:anim calcmode="lin" valueType="num">
                                      <p:cBhvr additive="base">
                                        <p:cTn id="12" dur="500" fill="hold"/>
                                        <p:tgtEl>
                                          <p:spTgt spid="516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文本框 518146"/>
          <p:cNvSpPr txBox="1">
            <a:spLocks noChangeArrowheads="1"/>
          </p:cNvSpPr>
          <p:nvPr/>
        </p:nvSpPr>
        <p:spPr bwMode="auto">
          <a:xfrm>
            <a:off x="1704975" y="277813"/>
            <a:ext cx="5113338" cy="457200"/>
          </a:xfrm>
          <a:prstGeom prst="rect">
            <a:avLst/>
          </a:prstGeom>
          <a:noFill/>
          <a:ln w="19050">
            <a:noFill/>
            <a:miter lim="800000"/>
            <a:headEnd/>
            <a:tailEnd/>
          </a:ln>
        </p:spPr>
        <p:txBody>
          <a:bodyPr>
            <a:spAutoFit/>
          </a:bodyPr>
          <a:lstStyle/>
          <a:p>
            <a:pPr eaLnBrk="1" hangingPunct="1">
              <a:spcBef>
                <a:spcPct val="50000"/>
              </a:spcBef>
              <a:buFont typeface="Arial" pitchFamily="34" charset="0"/>
              <a:buChar char="•"/>
            </a:pPr>
            <a:r>
              <a:rPr lang="zh-CN" altLang="en-US" sz="2400">
                <a:solidFill>
                  <a:schemeClr val="tx2"/>
                </a:solidFill>
                <a:latin typeface="Times New Roman" pitchFamily="18" charset="0"/>
              </a:rPr>
              <a:t> 矢量控制系统原理结构图</a:t>
            </a:r>
            <a:r>
              <a:rPr lang="zh-CN" altLang="en-US" sz="2400">
                <a:solidFill>
                  <a:schemeClr val="hlink"/>
                </a:solidFill>
                <a:latin typeface="Tahoma" pitchFamily="34" charset="0"/>
              </a:rPr>
              <a:t> </a:t>
            </a:r>
          </a:p>
        </p:txBody>
      </p:sp>
      <p:grpSp>
        <p:nvGrpSpPr>
          <p:cNvPr id="111619" name="组合 518147"/>
          <p:cNvGrpSpPr>
            <a:grpSpLocks/>
          </p:cNvGrpSpPr>
          <p:nvPr/>
        </p:nvGrpSpPr>
        <p:grpSpPr bwMode="auto">
          <a:xfrm>
            <a:off x="1708150" y="706438"/>
            <a:ext cx="7435850" cy="2455862"/>
            <a:chOff x="90" y="1416"/>
            <a:chExt cx="5670" cy="1966"/>
          </a:xfrm>
        </p:grpSpPr>
        <p:sp>
          <p:nvSpPr>
            <p:cNvPr id="111711" name="文本框 518148"/>
            <p:cNvSpPr txBox="1">
              <a:spLocks noChangeArrowheads="1"/>
            </p:cNvSpPr>
            <p:nvPr/>
          </p:nvSpPr>
          <p:spPr bwMode="auto">
            <a:xfrm>
              <a:off x="5423" y="1890"/>
              <a:ext cx="337"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endParaRPr lang="zh-CN" altLang="en-US" sz="2000" b="0" i="1" baseline="-25000">
                <a:solidFill>
                  <a:schemeClr val="tx1"/>
                </a:solidFill>
                <a:latin typeface="Tahoma" pitchFamily="34" charset="0"/>
                <a:sym typeface="Symbol" pitchFamily="18" charset="2"/>
              </a:endParaRPr>
            </a:p>
          </p:txBody>
        </p:sp>
        <p:sp>
          <p:nvSpPr>
            <p:cNvPr id="111712" name="矩形 518149"/>
            <p:cNvSpPr>
              <a:spLocks noChangeArrowheads="1"/>
            </p:cNvSpPr>
            <p:nvPr/>
          </p:nvSpPr>
          <p:spPr bwMode="auto">
            <a:xfrm>
              <a:off x="3334" y="1846"/>
              <a:ext cx="2086" cy="864"/>
            </a:xfrm>
            <a:prstGeom prst="rect">
              <a:avLst/>
            </a:prstGeom>
            <a:solidFill>
              <a:srgbClr val="FFFF0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13" name="矩形 518150"/>
            <p:cNvSpPr>
              <a:spLocks noChangeArrowheads="1"/>
            </p:cNvSpPr>
            <p:nvPr/>
          </p:nvSpPr>
          <p:spPr bwMode="auto">
            <a:xfrm>
              <a:off x="413" y="2075"/>
              <a:ext cx="432" cy="467"/>
            </a:xfrm>
            <a:prstGeom prst="rect">
              <a:avLst/>
            </a:prstGeom>
            <a:solidFill>
              <a:srgbClr val="FF7C8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14" name="文本框 518151"/>
            <p:cNvSpPr txBox="1">
              <a:spLocks noChangeArrowheads="1"/>
            </p:cNvSpPr>
            <p:nvPr/>
          </p:nvSpPr>
          <p:spPr bwMode="auto">
            <a:xfrm>
              <a:off x="356" y="2185"/>
              <a:ext cx="585" cy="513"/>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800">
                  <a:solidFill>
                    <a:schemeClr val="hlink"/>
                  </a:solidFill>
                  <a:latin typeface="Tahoma" pitchFamily="34" charset="0"/>
                </a:rPr>
                <a:t>控制器</a:t>
              </a:r>
            </a:p>
          </p:txBody>
        </p:sp>
        <p:sp>
          <p:nvSpPr>
            <p:cNvPr id="111715" name="矩形 518152"/>
            <p:cNvSpPr>
              <a:spLocks noChangeArrowheads="1"/>
            </p:cNvSpPr>
            <p:nvPr/>
          </p:nvSpPr>
          <p:spPr bwMode="auto">
            <a:xfrm>
              <a:off x="1151" y="2051"/>
              <a:ext cx="288" cy="464"/>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16" name="文本框 518153"/>
            <p:cNvSpPr txBox="1">
              <a:spLocks noChangeArrowheads="1"/>
            </p:cNvSpPr>
            <p:nvPr/>
          </p:nvSpPr>
          <p:spPr bwMode="auto">
            <a:xfrm>
              <a:off x="1114" y="2161"/>
              <a:ext cx="528" cy="293"/>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1800" b="0">
                  <a:solidFill>
                    <a:schemeClr val="tx1"/>
                  </a:solidFill>
                  <a:latin typeface="Tahoma" pitchFamily="34" charset="0"/>
                </a:rPr>
                <a:t>VR</a:t>
              </a:r>
              <a:r>
                <a:rPr lang="en-US" altLang="zh-CN" sz="1800" b="0" baseline="30000">
                  <a:solidFill>
                    <a:schemeClr val="tx1"/>
                  </a:solidFill>
                  <a:latin typeface="Tahoma" pitchFamily="34" charset="0"/>
                </a:rPr>
                <a:t>-1</a:t>
              </a:r>
            </a:p>
          </p:txBody>
        </p:sp>
        <p:sp>
          <p:nvSpPr>
            <p:cNvPr id="111717" name="矩形 518154"/>
            <p:cNvSpPr>
              <a:spLocks noChangeArrowheads="1"/>
            </p:cNvSpPr>
            <p:nvPr/>
          </p:nvSpPr>
          <p:spPr bwMode="auto">
            <a:xfrm>
              <a:off x="1713" y="2054"/>
              <a:ext cx="288" cy="464"/>
            </a:xfrm>
            <a:prstGeom prst="rect">
              <a:avLst/>
            </a:prstGeom>
            <a:solidFill>
              <a:srgbClr val="00FFFF"/>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18" name="文本框 518155"/>
            <p:cNvSpPr txBox="1">
              <a:spLocks noChangeArrowheads="1"/>
            </p:cNvSpPr>
            <p:nvPr/>
          </p:nvSpPr>
          <p:spPr bwMode="auto">
            <a:xfrm>
              <a:off x="1701" y="2166"/>
              <a:ext cx="383" cy="293"/>
            </a:xfrm>
            <a:prstGeom prst="rect">
              <a:avLst/>
            </a:prstGeom>
            <a:noFill/>
            <a:ln w="19050">
              <a:noFill/>
              <a:miter lim="800000"/>
              <a:headEnd/>
              <a:tailEnd/>
            </a:ln>
          </p:spPr>
          <p:txBody>
            <a:bodyPr wrap="none">
              <a:spAutoFit/>
            </a:bodyPr>
            <a:lstStyle/>
            <a:p>
              <a:pPr eaLnBrk="1" hangingPunct="1">
                <a:buFont typeface="Arial" pitchFamily="34" charset="0"/>
                <a:buNone/>
              </a:pPr>
              <a:r>
                <a:rPr lang="en-US" altLang="zh-CN" sz="1800">
                  <a:solidFill>
                    <a:schemeClr val="tx1"/>
                  </a:solidFill>
                </a:rPr>
                <a:t>2/3</a:t>
              </a:r>
            </a:p>
          </p:txBody>
        </p:sp>
        <p:sp>
          <p:nvSpPr>
            <p:cNvPr id="111719" name="文本框 518156"/>
            <p:cNvSpPr txBox="1">
              <a:spLocks noChangeArrowheads="1"/>
            </p:cNvSpPr>
            <p:nvPr/>
          </p:nvSpPr>
          <p:spPr bwMode="auto">
            <a:xfrm>
              <a:off x="2342" y="2083"/>
              <a:ext cx="719" cy="676"/>
            </a:xfrm>
            <a:prstGeom prst="rect">
              <a:avLst/>
            </a:prstGeom>
            <a:no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1600">
                  <a:solidFill>
                    <a:schemeClr val="tx1"/>
                  </a:solidFill>
                  <a:latin typeface="Tahoma" pitchFamily="34" charset="0"/>
                </a:rPr>
                <a:t>电流控制变频器</a:t>
              </a:r>
            </a:p>
          </p:txBody>
        </p:sp>
        <p:sp>
          <p:nvSpPr>
            <p:cNvPr id="111720" name="矩形 518157"/>
            <p:cNvSpPr>
              <a:spLocks noChangeArrowheads="1"/>
            </p:cNvSpPr>
            <p:nvPr/>
          </p:nvSpPr>
          <p:spPr bwMode="auto">
            <a:xfrm>
              <a:off x="3469" y="2054"/>
              <a:ext cx="288" cy="464"/>
            </a:xfrm>
            <a:prstGeom prst="rect">
              <a:avLst/>
            </a:prstGeom>
            <a:solidFill>
              <a:srgbClr val="00FFFF"/>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21" name="文本框 518158"/>
            <p:cNvSpPr txBox="1">
              <a:spLocks noChangeArrowheads="1"/>
            </p:cNvSpPr>
            <p:nvPr/>
          </p:nvSpPr>
          <p:spPr bwMode="auto">
            <a:xfrm>
              <a:off x="3456" y="2176"/>
              <a:ext cx="383" cy="294"/>
            </a:xfrm>
            <a:prstGeom prst="rect">
              <a:avLst/>
            </a:prstGeom>
            <a:noFill/>
            <a:ln w="19050">
              <a:noFill/>
              <a:miter lim="800000"/>
              <a:headEnd/>
              <a:tailEnd/>
            </a:ln>
          </p:spPr>
          <p:txBody>
            <a:bodyPr wrap="none">
              <a:spAutoFit/>
            </a:bodyPr>
            <a:lstStyle/>
            <a:p>
              <a:pPr eaLnBrk="1" hangingPunct="1">
                <a:buFont typeface="Arial" pitchFamily="34" charset="0"/>
                <a:buNone/>
              </a:pPr>
              <a:r>
                <a:rPr lang="en-US" altLang="zh-CN" sz="1800">
                  <a:solidFill>
                    <a:schemeClr val="tx1"/>
                  </a:solidFill>
                </a:rPr>
                <a:t>3/2</a:t>
              </a:r>
            </a:p>
          </p:txBody>
        </p:sp>
        <p:sp>
          <p:nvSpPr>
            <p:cNvPr id="111722" name="矩形 518159"/>
            <p:cNvSpPr>
              <a:spLocks noChangeArrowheads="1"/>
            </p:cNvSpPr>
            <p:nvPr/>
          </p:nvSpPr>
          <p:spPr bwMode="auto">
            <a:xfrm>
              <a:off x="4022" y="2054"/>
              <a:ext cx="288" cy="464"/>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23" name="文本框 518160"/>
            <p:cNvSpPr txBox="1">
              <a:spLocks noChangeArrowheads="1"/>
            </p:cNvSpPr>
            <p:nvPr/>
          </p:nvSpPr>
          <p:spPr bwMode="auto">
            <a:xfrm>
              <a:off x="3977" y="2180"/>
              <a:ext cx="399" cy="293"/>
            </a:xfrm>
            <a:prstGeom prst="rect">
              <a:avLst/>
            </a:prstGeom>
            <a:noFill/>
            <a:ln w="19050">
              <a:noFill/>
              <a:miter lim="800000"/>
              <a:headEnd/>
              <a:tailEnd/>
            </a:ln>
          </p:spPr>
          <p:txBody>
            <a:bodyPr>
              <a:spAutoFit/>
            </a:bodyPr>
            <a:lstStyle/>
            <a:p>
              <a:pPr algn="ctr" eaLnBrk="1" hangingPunct="1">
                <a:spcBef>
                  <a:spcPct val="50000"/>
                </a:spcBef>
                <a:buFont typeface="Arial" pitchFamily="34" charset="0"/>
                <a:buNone/>
              </a:pPr>
              <a:r>
                <a:rPr lang="en-US" altLang="zh-CN" sz="1800" b="0">
                  <a:solidFill>
                    <a:schemeClr val="tx1"/>
                  </a:solidFill>
                  <a:latin typeface="Tahoma" pitchFamily="34" charset="0"/>
                </a:rPr>
                <a:t>VR</a:t>
              </a:r>
              <a:endParaRPr lang="en-US" altLang="zh-CN" sz="1800" b="0" baseline="30000">
                <a:solidFill>
                  <a:schemeClr val="tx1"/>
                </a:solidFill>
                <a:latin typeface="Tahoma" pitchFamily="34" charset="0"/>
              </a:endParaRPr>
            </a:p>
          </p:txBody>
        </p:sp>
        <p:sp>
          <p:nvSpPr>
            <p:cNvPr id="111724" name="文本框 518161"/>
            <p:cNvSpPr txBox="1">
              <a:spLocks noChangeArrowheads="1"/>
            </p:cNvSpPr>
            <p:nvPr/>
          </p:nvSpPr>
          <p:spPr bwMode="auto">
            <a:xfrm>
              <a:off x="4577" y="2070"/>
              <a:ext cx="768" cy="677"/>
            </a:xfrm>
            <a:prstGeom prst="rect">
              <a:avLst/>
            </a:prstGeom>
            <a:solidFill>
              <a:srgbClr val="FF7C80"/>
            </a:solid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1600">
                  <a:solidFill>
                    <a:schemeClr val="hlink"/>
                  </a:solidFill>
                  <a:latin typeface="Tahoma" pitchFamily="34" charset="0"/>
                </a:rPr>
                <a:t>等效直流电机模型</a:t>
              </a:r>
            </a:p>
          </p:txBody>
        </p:sp>
        <p:grpSp>
          <p:nvGrpSpPr>
            <p:cNvPr id="111725" name="组合 518162"/>
            <p:cNvGrpSpPr>
              <a:grpSpLocks/>
            </p:cNvGrpSpPr>
            <p:nvPr/>
          </p:nvGrpSpPr>
          <p:grpSpPr bwMode="auto">
            <a:xfrm>
              <a:off x="2536" y="1654"/>
              <a:ext cx="48" cy="432"/>
              <a:chOff x="1941" y="3648"/>
              <a:chExt cx="48" cy="432"/>
            </a:xfrm>
          </p:grpSpPr>
          <p:sp>
            <p:nvSpPr>
              <p:cNvPr id="111785" name="直接连接符 518163"/>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86" name="椭圆 518164"/>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11726" name="组合 518165"/>
            <p:cNvGrpSpPr>
              <a:grpSpLocks/>
            </p:cNvGrpSpPr>
            <p:nvPr/>
          </p:nvGrpSpPr>
          <p:grpSpPr bwMode="auto">
            <a:xfrm>
              <a:off x="2680" y="1654"/>
              <a:ext cx="48" cy="432"/>
              <a:chOff x="1941" y="3648"/>
              <a:chExt cx="48" cy="432"/>
            </a:xfrm>
          </p:grpSpPr>
          <p:sp>
            <p:nvSpPr>
              <p:cNvPr id="111783" name="直接连接符 518166"/>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84" name="椭圆 518167"/>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11727" name="组合 518168"/>
            <p:cNvGrpSpPr>
              <a:grpSpLocks/>
            </p:cNvGrpSpPr>
            <p:nvPr/>
          </p:nvGrpSpPr>
          <p:grpSpPr bwMode="auto">
            <a:xfrm>
              <a:off x="2827" y="1654"/>
              <a:ext cx="48" cy="432"/>
              <a:chOff x="1941" y="3648"/>
              <a:chExt cx="48" cy="432"/>
            </a:xfrm>
          </p:grpSpPr>
          <p:sp>
            <p:nvSpPr>
              <p:cNvPr id="111781" name="直接连接符 518169"/>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82" name="椭圆 518170"/>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sp>
          <p:nvSpPr>
            <p:cNvPr id="111728" name="直接连接符 518171"/>
            <p:cNvSpPr>
              <a:spLocks noChangeShapeType="1"/>
            </p:cNvSpPr>
            <p:nvPr/>
          </p:nvSpPr>
          <p:spPr bwMode="auto">
            <a:xfrm flipH="1">
              <a:off x="1284" y="1643"/>
              <a:ext cx="0" cy="408"/>
            </a:xfrm>
            <a:prstGeom prst="line">
              <a:avLst/>
            </a:prstGeom>
            <a:noFill/>
            <a:ln w="19050">
              <a:solidFill>
                <a:schemeClr val="tx1"/>
              </a:solidFill>
              <a:miter lim="800000"/>
              <a:headEnd/>
              <a:tailEnd type="triangle" w="med" len="med"/>
            </a:ln>
          </p:spPr>
          <p:txBody>
            <a:bodyPr/>
            <a:lstStyle/>
            <a:p>
              <a:endParaRPr lang="zh-CN" altLang="en-US"/>
            </a:p>
          </p:txBody>
        </p:sp>
        <p:sp>
          <p:nvSpPr>
            <p:cNvPr id="111729" name="直接连接符 518172"/>
            <p:cNvSpPr>
              <a:spLocks noChangeShapeType="1"/>
            </p:cNvSpPr>
            <p:nvPr/>
          </p:nvSpPr>
          <p:spPr bwMode="auto">
            <a:xfrm>
              <a:off x="4150" y="1643"/>
              <a:ext cx="0" cy="408"/>
            </a:xfrm>
            <a:prstGeom prst="line">
              <a:avLst/>
            </a:prstGeom>
            <a:noFill/>
            <a:ln w="19050">
              <a:solidFill>
                <a:schemeClr val="tx1"/>
              </a:solidFill>
              <a:miter lim="800000"/>
              <a:headEnd/>
              <a:tailEnd type="triangle" w="med" len="med"/>
            </a:ln>
          </p:spPr>
          <p:txBody>
            <a:bodyPr/>
            <a:lstStyle/>
            <a:p>
              <a:endParaRPr lang="zh-CN" altLang="en-US"/>
            </a:p>
          </p:txBody>
        </p:sp>
        <p:sp>
          <p:nvSpPr>
            <p:cNvPr id="111730" name="直接连接符 518173"/>
            <p:cNvSpPr>
              <a:spLocks noChangeShapeType="1"/>
            </p:cNvSpPr>
            <p:nvPr/>
          </p:nvSpPr>
          <p:spPr bwMode="auto">
            <a:xfrm>
              <a:off x="839" y="2142"/>
              <a:ext cx="317" cy="0"/>
            </a:xfrm>
            <a:prstGeom prst="line">
              <a:avLst/>
            </a:prstGeom>
            <a:noFill/>
            <a:ln w="19050">
              <a:solidFill>
                <a:schemeClr val="tx1"/>
              </a:solidFill>
              <a:miter lim="800000"/>
              <a:headEnd/>
              <a:tailEnd type="triangle" w="med" len="med"/>
            </a:ln>
          </p:spPr>
          <p:txBody>
            <a:bodyPr/>
            <a:lstStyle/>
            <a:p>
              <a:endParaRPr lang="zh-CN" altLang="en-US"/>
            </a:p>
          </p:txBody>
        </p:sp>
        <p:sp>
          <p:nvSpPr>
            <p:cNvPr id="111731" name="直接连接符 518174"/>
            <p:cNvSpPr>
              <a:spLocks noChangeShapeType="1"/>
            </p:cNvSpPr>
            <p:nvPr/>
          </p:nvSpPr>
          <p:spPr bwMode="auto">
            <a:xfrm flipV="1">
              <a:off x="831" y="2369"/>
              <a:ext cx="317" cy="0"/>
            </a:xfrm>
            <a:prstGeom prst="line">
              <a:avLst/>
            </a:prstGeom>
            <a:noFill/>
            <a:ln w="19050">
              <a:solidFill>
                <a:schemeClr val="tx1"/>
              </a:solidFill>
              <a:miter lim="800000"/>
              <a:headEnd/>
              <a:tailEnd type="triangle" w="med" len="med"/>
            </a:ln>
          </p:spPr>
          <p:txBody>
            <a:bodyPr/>
            <a:lstStyle/>
            <a:p>
              <a:endParaRPr lang="zh-CN" altLang="en-US"/>
            </a:p>
          </p:txBody>
        </p:sp>
        <p:sp>
          <p:nvSpPr>
            <p:cNvPr id="111732" name="直接连接符 518175"/>
            <p:cNvSpPr>
              <a:spLocks noChangeShapeType="1"/>
            </p:cNvSpPr>
            <p:nvPr/>
          </p:nvSpPr>
          <p:spPr bwMode="auto">
            <a:xfrm>
              <a:off x="1437" y="2142"/>
              <a:ext cx="288" cy="0"/>
            </a:xfrm>
            <a:prstGeom prst="line">
              <a:avLst/>
            </a:prstGeom>
            <a:noFill/>
            <a:ln w="19050">
              <a:solidFill>
                <a:schemeClr val="tx1"/>
              </a:solidFill>
              <a:miter lim="800000"/>
              <a:headEnd/>
              <a:tailEnd type="triangle" w="med" len="med"/>
            </a:ln>
          </p:spPr>
          <p:txBody>
            <a:bodyPr/>
            <a:lstStyle/>
            <a:p>
              <a:endParaRPr lang="zh-CN" altLang="en-US"/>
            </a:p>
          </p:txBody>
        </p:sp>
        <p:sp>
          <p:nvSpPr>
            <p:cNvPr id="111733" name="直接连接符 518176"/>
            <p:cNvSpPr>
              <a:spLocks noChangeShapeType="1"/>
            </p:cNvSpPr>
            <p:nvPr/>
          </p:nvSpPr>
          <p:spPr bwMode="auto">
            <a:xfrm>
              <a:off x="1437" y="2459"/>
              <a:ext cx="280" cy="0"/>
            </a:xfrm>
            <a:prstGeom prst="line">
              <a:avLst/>
            </a:prstGeom>
            <a:noFill/>
            <a:ln w="19050">
              <a:solidFill>
                <a:schemeClr val="tx1"/>
              </a:solidFill>
              <a:miter lim="800000"/>
              <a:headEnd/>
              <a:tailEnd type="triangle" w="med" len="med"/>
            </a:ln>
          </p:spPr>
          <p:txBody>
            <a:bodyPr/>
            <a:lstStyle/>
            <a:p>
              <a:endParaRPr lang="zh-CN" altLang="en-US"/>
            </a:p>
          </p:txBody>
        </p:sp>
        <p:sp>
          <p:nvSpPr>
            <p:cNvPr id="111734" name="直接连接符 518177"/>
            <p:cNvSpPr>
              <a:spLocks noChangeShapeType="1"/>
            </p:cNvSpPr>
            <p:nvPr/>
          </p:nvSpPr>
          <p:spPr bwMode="auto">
            <a:xfrm>
              <a:off x="2000" y="2112"/>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735" name="直接连接符 518178"/>
            <p:cNvSpPr>
              <a:spLocks noChangeShapeType="1"/>
            </p:cNvSpPr>
            <p:nvPr/>
          </p:nvSpPr>
          <p:spPr bwMode="auto">
            <a:xfrm>
              <a:off x="2000" y="2294"/>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736" name="直接连接符 518179"/>
            <p:cNvSpPr>
              <a:spLocks noChangeShapeType="1"/>
            </p:cNvSpPr>
            <p:nvPr/>
          </p:nvSpPr>
          <p:spPr bwMode="auto">
            <a:xfrm>
              <a:off x="2000" y="2467"/>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737" name="直接连接符 518180"/>
            <p:cNvSpPr>
              <a:spLocks noChangeShapeType="1"/>
            </p:cNvSpPr>
            <p:nvPr/>
          </p:nvSpPr>
          <p:spPr bwMode="auto">
            <a:xfrm flipV="1">
              <a:off x="3061" y="2102"/>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738" name="直接连接符 518181"/>
            <p:cNvSpPr>
              <a:spLocks noChangeShapeType="1"/>
            </p:cNvSpPr>
            <p:nvPr/>
          </p:nvSpPr>
          <p:spPr bwMode="auto">
            <a:xfrm>
              <a:off x="3061" y="2294"/>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739" name="直接连接符 518182"/>
            <p:cNvSpPr>
              <a:spLocks noChangeShapeType="1"/>
            </p:cNvSpPr>
            <p:nvPr/>
          </p:nvSpPr>
          <p:spPr bwMode="auto">
            <a:xfrm>
              <a:off x="3061" y="2467"/>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740" name="直接连接符 518183"/>
            <p:cNvSpPr>
              <a:spLocks noChangeShapeType="1"/>
            </p:cNvSpPr>
            <p:nvPr/>
          </p:nvSpPr>
          <p:spPr bwMode="auto">
            <a:xfrm>
              <a:off x="3753" y="2142"/>
              <a:ext cx="261" cy="5"/>
            </a:xfrm>
            <a:prstGeom prst="line">
              <a:avLst/>
            </a:prstGeom>
            <a:noFill/>
            <a:ln w="19050">
              <a:solidFill>
                <a:schemeClr val="tx1"/>
              </a:solidFill>
              <a:miter lim="800000"/>
              <a:headEnd/>
              <a:tailEnd type="triangle" w="med" len="med"/>
            </a:ln>
          </p:spPr>
          <p:txBody>
            <a:bodyPr/>
            <a:lstStyle/>
            <a:p>
              <a:endParaRPr lang="zh-CN" altLang="en-US"/>
            </a:p>
          </p:txBody>
        </p:sp>
        <p:sp>
          <p:nvSpPr>
            <p:cNvPr id="111741" name="直接连接符 518184"/>
            <p:cNvSpPr>
              <a:spLocks noChangeShapeType="1"/>
            </p:cNvSpPr>
            <p:nvPr/>
          </p:nvSpPr>
          <p:spPr bwMode="auto">
            <a:xfrm>
              <a:off x="3750" y="2438"/>
              <a:ext cx="272" cy="0"/>
            </a:xfrm>
            <a:prstGeom prst="line">
              <a:avLst/>
            </a:prstGeom>
            <a:noFill/>
            <a:ln w="19050">
              <a:solidFill>
                <a:schemeClr val="tx1"/>
              </a:solidFill>
              <a:miter lim="800000"/>
              <a:headEnd/>
              <a:tailEnd type="triangle" w="med" len="med"/>
            </a:ln>
          </p:spPr>
          <p:txBody>
            <a:bodyPr/>
            <a:lstStyle/>
            <a:p>
              <a:endParaRPr lang="zh-CN" altLang="en-US"/>
            </a:p>
          </p:txBody>
        </p:sp>
        <p:sp>
          <p:nvSpPr>
            <p:cNvPr id="111742" name="直接连接符 518185"/>
            <p:cNvSpPr>
              <a:spLocks noChangeShapeType="1"/>
            </p:cNvSpPr>
            <p:nvPr/>
          </p:nvSpPr>
          <p:spPr bwMode="auto">
            <a:xfrm flipV="1">
              <a:off x="4302" y="2150"/>
              <a:ext cx="274" cy="5"/>
            </a:xfrm>
            <a:prstGeom prst="line">
              <a:avLst/>
            </a:prstGeom>
            <a:noFill/>
            <a:ln w="19050">
              <a:solidFill>
                <a:schemeClr val="tx1"/>
              </a:solidFill>
              <a:miter lim="800000"/>
              <a:headEnd/>
              <a:tailEnd type="triangle" w="med" len="med"/>
            </a:ln>
          </p:spPr>
          <p:txBody>
            <a:bodyPr/>
            <a:lstStyle/>
            <a:p>
              <a:endParaRPr lang="zh-CN" altLang="en-US"/>
            </a:p>
          </p:txBody>
        </p:sp>
        <p:sp>
          <p:nvSpPr>
            <p:cNvPr id="111743" name="直接连接符 518186"/>
            <p:cNvSpPr>
              <a:spLocks noChangeShapeType="1"/>
            </p:cNvSpPr>
            <p:nvPr/>
          </p:nvSpPr>
          <p:spPr bwMode="auto">
            <a:xfrm flipV="1">
              <a:off x="4302" y="2434"/>
              <a:ext cx="274" cy="4"/>
            </a:xfrm>
            <a:prstGeom prst="line">
              <a:avLst/>
            </a:prstGeom>
            <a:noFill/>
            <a:ln w="19050">
              <a:solidFill>
                <a:schemeClr val="tx1"/>
              </a:solidFill>
              <a:miter lim="800000"/>
              <a:headEnd/>
              <a:tailEnd type="triangle" w="med" len="med"/>
            </a:ln>
          </p:spPr>
          <p:txBody>
            <a:bodyPr/>
            <a:lstStyle/>
            <a:p>
              <a:endParaRPr lang="zh-CN" altLang="en-US"/>
            </a:p>
          </p:txBody>
        </p:sp>
        <p:sp>
          <p:nvSpPr>
            <p:cNvPr id="111744" name="直接连接符 518187"/>
            <p:cNvSpPr>
              <a:spLocks noChangeShapeType="1"/>
            </p:cNvSpPr>
            <p:nvPr/>
          </p:nvSpPr>
          <p:spPr bwMode="auto">
            <a:xfrm>
              <a:off x="5346" y="2278"/>
              <a:ext cx="256" cy="0"/>
            </a:xfrm>
            <a:prstGeom prst="line">
              <a:avLst/>
            </a:prstGeom>
            <a:noFill/>
            <a:ln w="19050">
              <a:solidFill>
                <a:schemeClr val="tx1"/>
              </a:solidFill>
              <a:miter lim="800000"/>
              <a:headEnd/>
              <a:tailEnd type="triangle" w="med" len="med"/>
            </a:ln>
          </p:spPr>
          <p:txBody>
            <a:bodyPr/>
            <a:lstStyle/>
            <a:p>
              <a:endParaRPr lang="zh-CN" altLang="en-US"/>
            </a:p>
          </p:txBody>
        </p:sp>
        <p:sp>
          <p:nvSpPr>
            <p:cNvPr id="111745" name="直接连接符 518188"/>
            <p:cNvSpPr>
              <a:spLocks noChangeShapeType="1"/>
            </p:cNvSpPr>
            <p:nvPr/>
          </p:nvSpPr>
          <p:spPr bwMode="auto">
            <a:xfrm>
              <a:off x="4848" y="2518"/>
              <a:ext cx="0" cy="768"/>
            </a:xfrm>
            <a:prstGeom prst="line">
              <a:avLst/>
            </a:prstGeom>
            <a:noFill/>
            <a:ln w="19050">
              <a:solidFill>
                <a:schemeClr val="tx1"/>
              </a:solidFill>
              <a:miter lim="800000"/>
              <a:headEnd/>
              <a:tailEnd/>
            </a:ln>
          </p:spPr>
          <p:txBody>
            <a:bodyPr/>
            <a:lstStyle/>
            <a:p>
              <a:endParaRPr lang="zh-CN" altLang="en-US"/>
            </a:p>
          </p:txBody>
        </p:sp>
        <p:sp>
          <p:nvSpPr>
            <p:cNvPr id="111746" name="直接连接符 518189"/>
            <p:cNvSpPr>
              <a:spLocks noChangeShapeType="1"/>
            </p:cNvSpPr>
            <p:nvPr/>
          </p:nvSpPr>
          <p:spPr bwMode="auto">
            <a:xfrm flipH="1" flipV="1">
              <a:off x="673" y="3292"/>
              <a:ext cx="4173" cy="0"/>
            </a:xfrm>
            <a:prstGeom prst="line">
              <a:avLst/>
            </a:prstGeom>
            <a:noFill/>
            <a:ln w="19050">
              <a:solidFill>
                <a:schemeClr val="tx1"/>
              </a:solidFill>
              <a:miter lim="800000"/>
              <a:headEnd/>
              <a:tailEnd/>
            </a:ln>
          </p:spPr>
          <p:txBody>
            <a:bodyPr/>
            <a:lstStyle/>
            <a:p>
              <a:endParaRPr lang="zh-CN" altLang="en-US"/>
            </a:p>
          </p:txBody>
        </p:sp>
        <p:sp>
          <p:nvSpPr>
            <p:cNvPr id="111747" name="直接连接符 518190"/>
            <p:cNvSpPr>
              <a:spLocks noChangeShapeType="1"/>
            </p:cNvSpPr>
            <p:nvPr/>
          </p:nvSpPr>
          <p:spPr bwMode="auto">
            <a:xfrm>
              <a:off x="4944" y="2518"/>
              <a:ext cx="0" cy="864"/>
            </a:xfrm>
            <a:prstGeom prst="line">
              <a:avLst/>
            </a:prstGeom>
            <a:noFill/>
            <a:ln w="19050">
              <a:solidFill>
                <a:schemeClr val="tx1"/>
              </a:solidFill>
              <a:miter lim="800000"/>
              <a:headEnd/>
              <a:tailEnd/>
            </a:ln>
          </p:spPr>
          <p:txBody>
            <a:bodyPr/>
            <a:lstStyle/>
            <a:p>
              <a:endParaRPr lang="zh-CN" altLang="en-US"/>
            </a:p>
          </p:txBody>
        </p:sp>
        <p:sp>
          <p:nvSpPr>
            <p:cNvPr id="111748" name="直接连接符 518191"/>
            <p:cNvSpPr>
              <a:spLocks noChangeShapeType="1"/>
            </p:cNvSpPr>
            <p:nvPr/>
          </p:nvSpPr>
          <p:spPr bwMode="auto">
            <a:xfrm flipH="1">
              <a:off x="576" y="3382"/>
              <a:ext cx="4368" cy="0"/>
            </a:xfrm>
            <a:prstGeom prst="line">
              <a:avLst/>
            </a:prstGeom>
            <a:noFill/>
            <a:ln w="19050">
              <a:solidFill>
                <a:schemeClr val="tx1"/>
              </a:solidFill>
              <a:miter lim="800000"/>
              <a:headEnd/>
              <a:tailEnd/>
            </a:ln>
          </p:spPr>
          <p:txBody>
            <a:bodyPr/>
            <a:lstStyle/>
            <a:p>
              <a:endParaRPr lang="zh-CN" altLang="en-US"/>
            </a:p>
          </p:txBody>
        </p:sp>
        <p:sp>
          <p:nvSpPr>
            <p:cNvPr id="111749" name="上箭头 518192"/>
            <p:cNvSpPr>
              <a:spLocks noChangeArrowheads="1"/>
            </p:cNvSpPr>
            <p:nvPr/>
          </p:nvSpPr>
          <p:spPr bwMode="auto">
            <a:xfrm>
              <a:off x="521" y="2550"/>
              <a:ext cx="214" cy="832"/>
            </a:xfrm>
            <a:prstGeom prst="upArrow">
              <a:avLst>
                <a:gd name="adj1" fmla="val 50000"/>
                <a:gd name="adj2" fmla="val 97178"/>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50" name="矩形 518193"/>
            <p:cNvSpPr>
              <a:spLocks noChangeArrowheads="1"/>
            </p:cNvSpPr>
            <p:nvPr/>
          </p:nvSpPr>
          <p:spPr bwMode="auto">
            <a:xfrm>
              <a:off x="612" y="3281"/>
              <a:ext cx="144" cy="96"/>
            </a:xfrm>
            <a:prstGeom prst="rect">
              <a:avLst/>
            </a:prstGeom>
            <a:solidFill>
              <a:schemeClr val="accent1"/>
            </a:solidFill>
            <a:ln w="19050">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51" name="直接连接符 518194"/>
            <p:cNvSpPr>
              <a:spLocks noChangeShapeType="1"/>
            </p:cNvSpPr>
            <p:nvPr/>
          </p:nvSpPr>
          <p:spPr bwMode="auto">
            <a:xfrm flipH="1" flipV="1">
              <a:off x="679" y="3292"/>
              <a:ext cx="227" cy="0"/>
            </a:xfrm>
            <a:prstGeom prst="line">
              <a:avLst/>
            </a:prstGeom>
            <a:noFill/>
            <a:ln w="19050">
              <a:solidFill>
                <a:schemeClr val="tx1"/>
              </a:solidFill>
              <a:miter lim="800000"/>
              <a:headEnd/>
              <a:tailEnd/>
            </a:ln>
          </p:spPr>
          <p:txBody>
            <a:bodyPr/>
            <a:lstStyle/>
            <a:p>
              <a:endParaRPr lang="zh-CN" altLang="en-US"/>
            </a:p>
          </p:txBody>
        </p:sp>
        <p:sp>
          <p:nvSpPr>
            <p:cNvPr id="111752" name="直接连接符 518195"/>
            <p:cNvSpPr>
              <a:spLocks noChangeShapeType="1"/>
            </p:cNvSpPr>
            <p:nvPr/>
          </p:nvSpPr>
          <p:spPr bwMode="auto">
            <a:xfrm>
              <a:off x="834" y="2470"/>
              <a:ext cx="96" cy="0"/>
            </a:xfrm>
            <a:prstGeom prst="line">
              <a:avLst/>
            </a:prstGeom>
            <a:noFill/>
            <a:ln w="19050">
              <a:solidFill>
                <a:schemeClr val="tx1"/>
              </a:solidFill>
              <a:miter lim="800000"/>
              <a:headEnd/>
              <a:tailEnd/>
            </a:ln>
          </p:spPr>
          <p:txBody>
            <a:bodyPr/>
            <a:lstStyle/>
            <a:p>
              <a:endParaRPr lang="zh-CN" altLang="en-US"/>
            </a:p>
          </p:txBody>
        </p:sp>
        <p:sp>
          <p:nvSpPr>
            <p:cNvPr id="111753" name="直接连接符 518196"/>
            <p:cNvSpPr>
              <a:spLocks noChangeShapeType="1"/>
            </p:cNvSpPr>
            <p:nvPr/>
          </p:nvSpPr>
          <p:spPr bwMode="auto">
            <a:xfrm>
              <a:off x="929" y="2470"/>
              <a:ext cx="0" cy="288"/>
            </a:xfrm>
            <a:prstGeom prst="line">
              <a:avLst/>
            </a:prstGeom>
            <a:noFill/>
            <a:ln w="19050">
              <a:solidFill>
                <a:schemeClr val="tx1"/>
              </a:solidFill>
              <a:miter lim="800000"/>
              <a:headEnd/>
              <a:tailEnd/>
            </a:ln>
          </p:spPr>
          <p:txBody>
            <a:bodyPr/>
            <a:lstStyle/>
            <a:p>
              <a:endParaRPr lang="zh-CN" altLang="en-US"/>
            </a:p>
          </p:txBody>
        </p:sp>
        <p:sp>
          <p:nvSpPr>
            <p:cNvPr id="111754" name="直接连接符 518197"/>
            <p:cNvSpPr>
              <a:spLocks noChangeShapeType="1"/>
            </p:cNvSpPr>
            <p:nvPr/>
          </p:nvSpPr>
          <p:spPr bwMode="auto">
            <a:xfrm>
              <a:off x="930" y="2761"/>
              <a:ext cx="1769" cy="0"/>
            </a:xfrm>
            <a:prstGeom prst="line">
              <a:avLst/>
            </a:prstGeom>
            <a:noFill/>
            <a:ln w="19050">
              <a:solidFill>
                <a:schemeClr val="tx1"/>
              </a:solidFill>
              <a:miter lim="800000"/>
              <a:headEnd/>
              <a:tailEnd/>
            </a:ln>
          </p:spPr>
          <p:txBody>
            <a:bodyPr/>
            <a:lstStyle/>
            <a:p>
              <a:endParaRPr lang="zh-CN" altLang="en-US"/>
            </a:p>
          </p:txBody>
        </p:sp>
        <p:sp>
          <p:nvSpPr>
            <p:cNvPr id="111755" name="直接连接符 518198"/>
            <p:cNvSpPr>
              <a:spLocks noChangeShapeType="1"/>
            </p:cNvSpPr>
            <p:nvPr/>
          </p:nvSpPr>
          <p:spPr bwMode="auto">
            <a:xfrm flipV="1">
              <a:off x="2699" y="2518"/>
              <a:ext cx="0" cy="240"/>
            </a:xfrm>
            <a:prstGeom prst="line">
              <a:avLst/>
            </a:prstGeom>
            <a:noFill/>
            <a:ln w="19050">
              <a:solidFill>
                <a:schemeClr val="tx1"/>
              </a:solidFill>
              <a:miter lim="800000"/>
              <a:headEnd/>
              <a:tailEnd type="triangle" w="med" len="med"/>
            </a:ln>
          </p:spPr>
          <p:txBody>
            <a:bodyPr/>
            <a:lstStyle/>
            <a:p>
              <a:endParaRPr lang="zh-CN" altLang="en-US"/>
            </a:p>
          </p:txBody>
        </p:sp>
        <p:sp>
          <p:nvSpPr>
            <p:cNvPr id="111756" name="文本框 518199"/>
            <p:cNvSpPr txBox="1">
              <a:spLocks noChangeArrowheads="1"/>
            </p:cNvSpPr>
            <p:nvPr/>
          </p:nvSpPr>
          <p:spPr bwMode="auto">
            <a:xfrm>
              <a:off x="144" y="2326"/>
              <a:ext cx="289"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a:solidFill>
                    <a:schemeClr val="tx1"/>
                  </a:solidFill>
                  <a:latin typeface="Times New Roman" pitchFamily="18" charset="0"/>
                </a:rPr>
                <a:t>+</a:t>
              </a:r>
            </a:p>
          </p:txBody>
        </p:sp>
        <p:sp>
          <p:nvSpPr>
            <p:cNvPr id="111757" name="直接连接符 518200"/>
            <p:cNvSpPr>
              <a:spLocks noChangeShapeType="1"/>
            </p:cNvSpPr>
            <p:nvPr/>
          </p:nvSpPr>
          <p:spPr bwMode="auto">
            <a:xfrm>
              <a:off x="384" y="2710"/>
              <a:ext cx="96" cy="0"/>
            </a:xfrm>
            <a:prstGeom prst="line">
              <a:avLst/>
            </a:prstGeom>
            <a:noFill/>
            <a:ln w="19050">
              <a:solidFill>
                <a:schemeClr val="tx1"/>
              </a:solidFill>
              <a:miter lim="800000"/>
              <a:headEnd/>
              <a:tailEnd/>
            </a:ln>
          </p:spPr>
          <p:txBody>
            <a:bodyPr/>
            <a:lstStyle/>
            <a:p>
              <a:endParaRPr lang="zh-CN" altLang="en-US"/>
            </a:p>
          </p:txBody>
        </p:sp>
        <p:sp>
          <p:nvSpPr>
            <p:cNvPr id="111758" name="文本框 518201"/>
            <p:cNvSpPr txBox="1">
              <a:spLocks noChangeArrowheads="1"/>
            </p:cNvSpPr>
            <p:nvPr/>
          </p:nvSpPr>
          <p:spPr bwMode="auto">
            <a:xfrm>
              <a:off x="753" y="1872"/>
              <a:ext cx="384" cy="47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m1</a:t>
              </a:r>
            </a:p>
          </p:txBody>
        </p:sp>
        <p:sp>
          <p:nvSpPr>
            <p:cNvPr id="111759" name="文本框 518202"/>
            <p:cNvSpPr txBox="1">
              <a:spLocks noChangeArrowheads="1"/>
            </p:cNvSpPr>
            <p:nvPr/>
          </p:nvSpPr>
          <p:spPr bwMode="auto">
            <a:xfrm>
              <a:off x="799" y="2126"/>
              <a:ext cx="384"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t1</a:t>
              </a:r>
            </a:p>
          </p:txBody>
        </p:sp>
        <p:sp>
          <p:nvSpPr>
            <p:cNvPr id="111760" name="文本框 518203"/>
            <p:cNvSpPr txBox="1">
              <a:spLocks noChangeArrowheads="1"/>
            </p:cNvSpPr>
            <p:nvPr/>
          </p:nvSpPr>
          <p:spPr bwMode="auto">
            <a:xfrm>
              <a:off x="1247" y="1416"/>
              <a:ext cx="363" cy="366"/>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zh-CN" altLang="en-US" sz="2400" b="0">
                  <a:solidFill>
                    <a:schemeClr val="tx1"/>
                  </a:solidFill>
                  <a:latin typeface="Tahoma" pitchFamily="34" charset="0"/>
                </a:rPr>
                <a:t> </a:t>
              </a:r>
            </a:p>
          </p:txBody>
        </p:sp>
        <p:sp>
          <p:nvSpPr>
            <p:cNvPr id="111761" name="文本框 518204"/>
            <p:cNvSpPr txBox="1">
              <a:spLocks noChangeArrowheads="1"/>
            </p:cNvSpPr>
            <p:nvPr/>
          </p:nvSpPr>
          <p:spPr bwMode="auto">
            <a:xfrm>
              <a:off x="2699" y="2482"/>
              <a:ext cx="480"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en-US" altLang="zh-CN" sz="2000" b="0" baseline="-25000">
                  <a:solidFill>
                    <a:schemeClr val="tx1"/>
                  </a:solidFill>
                  <a:latin typeface="Tahoma" pitchFamily="34" charset="0"/>
                </a:rPr>
                <a:t>1</a:t>
              </a:r>
            </a:p>
          </p:txBody>
        </p:sp>
        <p:sp>
          <p:nvSpPr>
            <p:cNvPr id="111762" name="文本框 518205"/>
            <p:cNvSpPr txBox="1">
              <a:spLocks noChangeArrowheads="1"/>
            </p:cNvSpPr>
            <p:nvPr/>
          </p:nvSpPr>
          <p:spPr bwMode="auto">
            <a:xfrm>
              <a:off x="1399" y="1870"/>
              <a:ext cx="480"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763" name="文本框 518206"/>
            <p:cNvSpPr txBox="1">
              <a:spLocks noChangeArrowheads="1"/>
            </p:cNvSpPr>
            <p:nvPr/>
          </p:nvSpPr>
          <p:spPr bwMode="auto">
            <a:xfrm>
              <a:off x="1399" y="2203"/>
              <a:ext cx="529"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764" name="文本框 518207"/>
            <p:cNvSpPr txBox="1">
              <a:spLocks noChangeArrowheads="1"/>
            </p:cNvSpPr>
            <p:nvPr/>
          </p:nvSpPr>
          <p:spPr bwMode="auto">
            <a:xfrm>
              <a:off x="1994" y="1856"/>
              <a:ext cx="479"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A</a:t>
              </a:r>
            </a:p>
          </p:txBody>
        </p:sp>
        <p:sp>
          <p:nvSpPr>
            <p:cNvPr id="111765" name="文本框 518208"/>
            <p:cNvSpPr txBox="1">
              <a:spLocks noChangeArrowheads="1"/>
            </p:cNvSpPr>
            <p:nvPr/>
          </p:nvSpPr>
          <p:spPr bwMode="auto">
            <a:xfrm>
              <a:off x="1992" y="2059"/>
              <a:ext cx="480"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B</a:t>
              </a:r>
            </a:p>
          </p:txBody>
        </p:sp>
        <p:sp>
          <p:nvSpPr>
            <p:cNvPr id="111766" name="文本框 518209"/>
            <p:cNvSpPr txBox="1">
              <a:spLocks noChangeArrowheads="1"/>
            </p:cNvSpPr>
            <p:nvPr/>
          </p:nvSpPr>
          <p:spPr bwMode="auto">
            <a:xfrm>
              <a:off x="1997" y="2233"/>
              <a:ext cx="480"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C</a:t>
              </a:r>
            </a:p>
          </p:txBody>
        </p:sp>
        <p:sp>
          <p:nvSpPr>
            <p:cNvPr id="111767" name="文本框 518210"/>
            <p:cNvSpPr txBox="1">
              <a:spLocks noChangeArrowheads="1"/>
            </p:cNvSpPr>
            <p:nvPr/>
          </p:nvSpPr>
          <p:spPr bwMode="auto">
            <a:xfrm>
              <a:off x="3075" y="1854"/>
              <a:ext cx="479"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A</a:t>
              </a:r>
            </a:p>
          </p:txBody>
        </p:sp>
        <p:sp>
          <p:nvSpPr>
            <p:cNvPr id="111768" name="文本框 518211"/>
            <p:cNvSpPr txBox="1">
              <a:spLocks noChangeArrowheads="1"/>
            </p:cNvSpPr>
            <p:nvPr/>
          </p:nvSpPr>
          <p:spPr bwMode="auto">
            <a:xfrm>
              <a:off x="3067" y="2051"/>
              <a:ext cx="480"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B</a:t>
              </a:r>
            </a:p>
          </p:txBody>
        </p:sp>
        <p:sp>
          <p:nvSpPr>
            <p:cNvPr id="111769" name="文本框 518212"/>
            <p:cNvSpPr txBox="1">
              <a:spLocks noChangeArrowheads="1"/>
            </p:cNvSpPr>
            <p:nvPr/>
          </p:nvSpPr>
          <p:spPr bwMode="auto">
            <a:xfrm>
              <a:off x="3048" y="2231"/>
              <a:ext cx="480"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C</a:t>
              </a:r>
            </a:p>
          </p:txBody>
        </p:sp>
        <p:sp>
          <p:nvSpPr>
            <p:cNvPr id="111770" name="文本框 518213"/>
            <p:cNvSpPr txBox="1">
              <a:spLocks noChangeArrowheads="1"/>
            </p:cNvSpPr>
            <p:nvPr/>
          </p:nvSpPr>
          <p:spPr bwMode="auto">
            <a:xfrm>
              <a:off x="3742" y="1880"/>
              <a:ext cx="479"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771" name="文本框 518214"/>
            <p:cNvSpPr txBox="1">
              <a:spLocks noChangeArrowheads="1"/>
            </p:cNvSpPr>
            <p:nvPr/>
          </p:nvSpPr>
          <p:spPr bwMode="auto">
            <a:xfrm>
              <a:off x="3738" y="2187"/>
              <a:ext cx="529" cy="31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β1</a:t>
              </a:r>
            </a:p>
          </p:txBody>
        </p:sp>
        <p:sp>
          <p:nvSpPr>
            <p:cNvPr id="111772" name="文本框 518215"/>
            <p:cNvSpPr txBox="1">
              <a:spLocks noChangeArrowheads="1"/>
            </p:cNvSpPr>
            <p:nvPr/>
          </p:nvSpPr>
          <p:spPr bwMode="auto">
            <a:xfrm>
              <a:off x="4349" y="1870"/>
              <a:ext cx="383"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m1</a:t>
              </a:r>
            </a:p>
          </p:txBody>
        </p:sp>
        <p:sp>
          <p:nvSpPr>
            <p:cNvPr id="111773" name="文本框 518216"/>
            <p:cNvSpPr txBox="1">
              <a:spLocks noChangeArrowheads="1"/>
            </p:cNvSpPr>
            <p:nvPr/>
          </p:nvSpPr>
          <p:spPr bwMode="auto">
            <a:xfrm>
              <a:off x="4381" y="2391"/>
              <a:ext cx="384"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t1</a:t>
              </a:r>
            </a:p>
          </p:txBody>
        </p:sp>
        <p:sp>
          <p:nvSpPr>
            <p:cNvPr id="111774" name="文本框 518217"/>
            <p:cNvSpPr txBox="1">
              <a:spLocks noChangeArrowheads="1"/>
            </p:cNvSpPr>
            <p:nvPr/>
          </p:nvSpPr>
          <p:spPr bwMode="auto">
            <a:xfrm>
              <a:off x="2562" y="1416"/>
              <a:ext cx="336" cy="366"/>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a:t>
              </a:r>
            </a:p>
          </p:txBody>
        </p:sp>
        <p:sp>
          <p:nvSpPr>
            <p:cNvPr id="111775" name="文本框 518218"/>
            <p:cNvSpPr txBox="1">
              <a:spLocks noChangeArrowheads="1"/>
            </p:cNvSpPr>
            <p:nvPr/>
          </p:nvSpPr>
          <p:spPr bwMode="auto">
            <a:xfrm>
              <a:off x="2381" y="3094"/>
              <a:ext cx="1200" cy="269"/>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600" b="0">
                  <a:solidFill>
                    <a:schemeClr val="tx1"/>
                  </a:solidFill>
                  <a:latin typeface="Tahoma" pitchFamily="34" charset="0"/>
                </a:rPr>
                <a:t>反馈信号</a:t>
              </a:r>
            </a:p>
          </p:txBody>
        </p:sp>
        <p:sp>
          <p:nvSpPr>
            <p:cNvPr id="111776" name="文本框 518219"/>
            <p:cNvSpPr txBox="1">
              <a:spLocks noChangeArrowheads="1"/>
            </p:cNvSpPr>
            <p:nvPr/>
          </p:nvSpPr>
          <p:spPr bwMode="auto">
            <a:xfrm>
              <a:off x="3607" y="2505"/>
              <a:ext cx="815" cy="233"/>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300" b="0">
                  <a:solidFill>
                    <a:schemeClr val="tx1"/>
                  </a:solidFill>
                  <a:latin typeface="Tahoma" pitchFamily="34" charset="0"/>
                </a:rPr>
                <a:t>异步电动机</a:t>
              </a:r>
            </a:p>
          </p:txBody>
        </p:sp>
        <p:sp>
          <p:nvSpPr>
            <p:cNvPr id="111777" name="文本框 518220"/>
            <p:cNvSpPr txBox="1">
              <a:spLocks noChangeArrowheads="1"/>
            </p:cNvSpPr>
            <p:nvPr/>
          </p:nvSpPr>
          <p:spPr bwMode="auto">
            <a:xfrm>
              <a:off x="90" y="1894"/>
              <a:ext cx="432" cy="856"/>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600" b="0">
                  <a:solidFill>
                    <a:schemeClr val="tx1"/>
                  </a:solidFill>
                  <a:latin typeface="Tahoma" pitchFamily="34" charset="0"/>
                </a:rPr>
                <a:t>给定信号</a:t>
              </a:r>
            </a:p>
          </p:txBody>
        </p:sp>
        <p:sp>
          <p:nvSpPr>
            <p:cNvPr id="111778" name="文本框 518221"/>
            <p:cNvSpPr txBox="1">
              <a:spLocks noChangeArrowheads="1"/>
            </p:cNvSpPr>
            <p:nvPr/>
          </p:nvSpPr>
          <p:spPr bwMode="auto">
            <a:xfrm>
              <a:off x="4121" y="1462"/>
              <a:ext cx="363" cy="31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zh-CN" altLang="en-US" sz="2000" b="0">
                  <a:solidFill>
                    <a:schemeClr val="tx1"/>
                  </a:solidFill>
                  <a:latin typeface="Tahoma" pitchFamily="34" charset="0"/>
                </a:rPr>
                <a:t> </a:t>
              </a:r>
            </a:p>
          </p:txBody>
        </p:sp>
        <p:sp>
          <p:nvSpPr>
            <p:cNvPr id="111779" name="右箭头 518222"/>
            <p:cNvSpPr>
              <a:spLocks noChangeArrowheads="1"/>
            </p:cNvSpPr>
            <p:nvPr/>
          </p:nvSpPr>
          <p:spPr bwMode="auto">
            <a:xfrm>
              <a:off x="158" y="2233"/>
              <a:ext cx="244" cy="157"/>
            </a:xfrm>
            <a:prstGeom prst="rightArrow">
              <a:avLst>
                <a:gd name="adj1" fmla="val 50000"/>
                <a:gd name="adj2" fmla="val 38846"/>
              </a:avLst>
            </a:prstGeom>
            <a:solidFill>
              <a:srgbClr val="FFFFFF"/>
            </a:solidFill>
            <a:ln w="19050">
              <a:solidFill>
                <a:srgbClr val="000000"/>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780" name="矩形 518223"/>
            <p:cNvSpPr>
              <a:spLocks noChangeArrowheads="1"/>
            </p:cNvSpPr>
            <p:nvPr/>
          </p:nvSpPr>
          <p:spPr bwMode="auto">
            <a:xfrm>
              <a:off x="1066" y="1756"/>
              <a:ext cx="3311" cy="1248"/>
            </a:xfrm>
            <a:prstGeom prst="rect">
              <a:avLst/>
            </a:prstGeom>
            <a:noFill/>
            <a:ln w="19050">
              <a:solidFill>
                <a:srgbClr val="0066FF"/>
              </a:solidFill>
              <a:prstDash val="dashDot"/>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11620" name="组合 518225"/>
          <p:cNvGrpSpPr>
            <a:grpSpLocks/>
          </p:cNvGrpSpPr>
          <p:nvPr/>
        </p:nvGrpSpPr>
        <p:grpSpPr bwMode="auto">
          <a:xfrm>
            <a:off x="1608138" y="3586163"/>
            <a:ext cx="7348537" cy="3125787"/>
            <a:chOff x="90" y="1416"/>
            <a:chExt cx="5512" cy="1969"/>
          </a:xfrm>
        </p:grpSpPr>
        <p:sp>
          <p:nvSpPr>
            <p:cNvPr id="111637" name="矩形 518226"/>
            <p:cNvSpPr>
              <a:spLocks noChangeArrowheads="1"/>
            </p:cNvSpPr>
            <p:nvPr/>
          </p:nvSpPr>
          <p:spPr bwMode="auto">
            <a:xfrm>
              <a:off x="3334" y="1846"/>
              <a:ext cx="2086" cy="864"/>
            </a:xfrm>
            <a:prstGeom prst="rect">
              <a:avLst/>
            </a:prstGeom>
            <a:solidFill>
              <a:srgbClr val="FFFF0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38" name="矩形 518227"/>
            <p:cNvSpPr>
              <a:spLocks noChangeArrowheads="1"/>
            </p:cNvSpPr>
            <p:nvPr/>
          </p:nvSpPr>
          <p:spPr bwMode="auto">
            <a:xfrm>
              <a:off x="413" y="2075"/>
              <a:ext cx="432" cy="467"/>
            </a:xfrm>
            <a:prstGeom prst="rect">
              <a:avLst/>
            </a:prstGeom>
            <a:solidFill>
              <a:srgbClr val="FF7C80"/>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39" name="文本框 518228"/>
            <p:cNvSpPr txBox="1">
              <a:spLocks noChangeArrowheads="1"/>
            </p:cNvSpPr>
            <p:nvPr/>
          </p:nvSpPr>
          <p:spPr bwMode="auto">
            <a:xfrm>
              <a:off x="356" y="2185"/>
              <a:ext cx="585" cy="404"/>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800">
                  <a:solidFill>
                    <a:schemeClr val="hlink"/>
                  </a:solidFill>
                  <a:latin typeface="Tahoma" pitchFamily="34" charset="0"/>
                </a:rPr>
                <a:t>控制器</a:t>
              </a:r>
            </a:p>
          </p:txBody>
        </p:sp>
        <p:sp>
          <p:nvSpPr>
            <p:cNvPr id="111640" name="矩形 518229"/>
            <p:cNvSpPr>
              <a:spLocks noChangeArrowheads="1"/>
            </p:cNvSpPr>
            <p:nvPr/>
          </p:nvSpPr>
          <p:spPr bwMode="auto">
            <a:xfrm>
              <a:off x="1151" y="2051"/>
              <a:ext cx="288" cy="464"/>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41" name="文本框 518230"/>
            <p:cNvSpPr txBox="1">
              <a:spLocks noChangeArrowheads="1"/>
            </p:cNvSpPr>
            <p:nvPr/>
          </p:nvSpPr>
          <p:spPr bwMode="auto">
            <a:xfrm>
              <a:off x="1114" y="2161"/>
              <a:ext cx="528" cy="231"/>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1800" b="0">
                  <a:solidFill>
                    <a:schemeClr val="tx1"/>
                  </a:solidFill>
                  <a:latin typeface="Tahoma" pitchFamily="34" charset="0"/>
                </a:rPr>
                <a:t>VR</a:t>
              </a:r>
              <a:r>
                <a:rPr lang="en-US" altLang="zh-CN" sz="1800" b="0" baseline="30000">
                  <a:solidFill>
                    <a:schemeClr val="tx1"/>
                  </a:solidFill>
                  <a:latin typeface="Tahoma" pitchFamily="34" charset="0"/>
                </a:rPr>
                <a:t>-1</a:t>
              </a:r>
            </a:p>
          </p:txBody>
        </p:sp>
        <p:sp>
          <p:nvSpPr>
            <p:cNvPr id="111642" name="矩形 518231"/>
            <p:cNvSpPr>
              <a:spLocks noChangeArrowheads="1"/>
            </p:cNvSpPr>
            <p:nvPr/>
          </p:nvSpPr>
          <p:spPr bwMode="auto">
            <a:xfrm>
              <a:off x="1713" y="2054"/>
              <a:ext cx="288" cy="464"/>
            </a:xfrm>
            <a:prstGeom prst="rect">
              <a:avLst/>
            </a:prstGeom>
            <a:solidFill>
              <a:srgbClr val="33CC33"/>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43" name="文本框 518232"/>
            <p:cNvSpPr txBox="1">
              <a:spLocks noChangeArrowheads="1"/>
            </p:cNvSpPr>
            <p:nvPr/>
          </p:nvSpPr>
          <p:spPr bwMode="auto">
            <a:xfrm>
              <a:off x="1701" y="2166"/>
              <a:ext cx="376" cy="231"/>
            </a:xfrm>
            <a:prstGeom prst="rect">
              <a:avLst/>
            </a:prstGeom>
            <a:noFill/>
            <a:ln w="19050">
              <a:noFill/>
              <a:miter lim="800000"/>
              <a:headEnd/>
              <a:tailEnd/>
            </a:ln>
          </p:spPr>
          <p:txBody>
            <a:bodyPr wrap="none">
              <a:spAutoFit/>
            </a:bodyPr>
            <a:lstStyle/>
            <a:p>
              <a:pPr eaLnBrk="1" hangingPunct="1">
                <a:buFont typeface="Arial" pitchFamily="34" charset="0"/>
                <a:buNone/>
              </a:pPr>
              <a:r>
                <a:rPr lang="en-US" altLang="zh-CN" sz="1800">
                  <a:solidFill>
                    <a:schemeClr val="tx1"/>
                  </a:solidFill>
                </a:rPr>
                <a:t>2/3</a:t>
              </a:r>
            </a:p>
          </p:txBody>
        </p:sp>
        <p:sp>
          <p:nvSpPr>
            <p:cNvPr id="111644" name="文本框 518233"/>
            <p:cNvSpPr txBox="1">
              <a:spLocks noChangeArrowheads="1"/>
            </p:cNvSpPr>
            <p:nvPr/>
          </p:nvSpPr>
          <p:spPr bwMode="auto">
            <a:xfrm>
              <a:off x="2341" y="2083"/>
              <a:ext cx="720" cy="589"/>
            </a:xfrm>
            <a:prstGeom prst="rect">
              <a:avLst/>
            </a:prstGeom>
            <a:solidFill>
              <a:schemeClr val="accent2"/>
            </a:solid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1800">
                  <a:solidFill>
                    <a:schemeClr val="tx1"/>
                  </a:solidFill>
                  <a:latin typeface="Tahoma" pitchFamily="34" charset="0"/>
                </a:rPr>
                <a:t>电流控制变频器</a:t>
              </a:r>
            </a:p>
          </p:txBody>
        </p:sp>
        <p:sp>
          <p:nvSpPr>
            <p:cNvPr id="111645" name="矩形 518234"/>
            <p:cNvSpPr>
              <a:spLocks noChangeArrowheads="1"/>
            </p:cNvSpPr>
            <p:nvPr/>
          </p:nvSpPr>
          <p:spPr bwMode="auto">
            <a:xfrm>
              <a:off x="3469" y="2054"/>
              <a:ext cx="288" cy="464"/>
            </a:xfrm>
            <a:prstGeom prst="rect">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46" name="文本框 518235"/>
            <p:cNvSpPr txBox="1">
              <a:spLocks noChangeArrowheads="1"/>
            </p:cNvSpPr>
            <p:nvPr/>
          </p:nvSpPr>
          <p:spPr bwMode="auto">
            <a:xfrm>
              <a:off x="3457" y="2176"/>
              <a:ext cx="377" cy="231"/>
            </a:xfrm>
            <a:prstGeom prst="rect">
              <a:avLst/>
            </a:prstGeom>
            <a:noFill/>
            <a:ln w="19050">
              <a:noFill/>
              <a:miter lim="800000"/>
              <a:headEnd/>
              <a:tailEnd/>
            </a:ln>
          </p:spPr>
          <p:txBody>
            <a:bodyPr wrap="none">
              <a:spAutoFit/>
            </a:bodyPr>
            <a:lstStyle/>
            <a:p>
              <a:pPr eaLnBrk="1" hangingPunct="1">
                <a:buFont typeface="Arial" pitchFamily="34" charset="0"/>
                <a:buNone/>
              </a:pPr>
              <a:r>
                <a:rPr lang="en-US" altLang="zh-CN" sz="1800">
                  <a:solidFill>
                    <a:schemeClr val="tx1"/>
                  </a:solidFill>
                </a:rPr>
                <a:t>3/2</a:t>
              </a:r>
            </a:p>
          </p:txBody>
        </p:sp>
        <p:sp>
          <p:nvSpPr>
            <p:cNvPr id="111647" name="矩形 518236"/>
            <p:cNvSpPr>
              <a:spLocks noChangeArrowheads="1"/>
            </p:cNvSpPr>
            <p:nvPr/>
          </p:nvSpPr>
          <p:spPr bwMode="auto">
            <a:xfrm>
              <a:off x="4022" y="2054"/>
              <a:ext cx="288" cy="464"/>
            </a:xfrm>
            <a:prstGeom prst="rect">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48" name="文本框 518237"/>
            <p:cNvSpPr txBox="1">
              <a:spLocks noChangeArrowheads="1"/>
            </p:cNvSpPr>
            <p:nvPr/>
          </p:nvSpPr>
          <p:spPr bwMode="auto">
            <a:xfrm>
              <a:off x="3977" y="2180"/>
              <a:ext cx="399" cy="231"/>
            </a:xfrm>
            <a:prstGeom prst="rect">
              <a:avLst/>
            </a:prstGeom>
            <a:noFill/>
            <a:ln w="19050">
              <a:noFill/>
              <a:miter lim="800000"/>
              <a:headEnd/>
              <a:tailEnd/>
            </a:ln>
          </p:spPr>
          <p:txBody>
            <a:bodyPr>
              <a:spAutoFit/>
            </a:bodyPr>
            <a:lstStyle/>
            <a:p>
              <a:pPr algn="ctr" eaLnBrk="1" hangingPunct="1">
                <a:spcBef>
                  <a:spcPct val="50000"/>
                </a:spcBef>
                <a:buFont typeface="Arial" pitchFamily="34" charset="0"/>
                <a:buNone/>
              </a:pPr>
              <a:r>
                <a:rPr lang="en-US" altLang="zh-CN" sz="1800" b="0">
                  <a:solidFill>
                    <a:schemeClr val="tx1"/>
                  </a:solidFill>
                  <a:latin typeface="Tahoma" pitchFamily="34" charset="0"/>
                </a:rPr>
                <a:t>VR</a:t>
              </a:r>
              <a:endParaRPr lang="en-US" altLang="zh-CN" sz="1800" b="0" baseline="30000">
                <a:solidFill>
                  <a:schemeClr val="tx1"/>
                </a:solidFill>
                <a:latin typeface="Tahoma" pitchFamily="34" charset="0"/>
              </a:endParaRPr>
            </a:p>
          </p:txBody>
        </p:sp>
        <p:sp>
          <p:nvSpPr>
            <p:cNvPr id="111649" name="文本框 518238"/>
            <p:cNvSpPr txBox="1">
              <a:spLocks noChangeArrowheads="1"/>
            </p:cNvSpPr>
            <p:nvPr/>
          </p:nvSpPr>
          <p:spPr bwMode="auto">
            <a:xfrm>
              <a:off x="4577" y="2070"/>
              <a:ext cx="768" cy="589"/>
            </a:xfrm>
            <a:prstGeom prst="rect">
              <a:avLst/>
            </a:prstGeom>
            <a:solidFill>
              <a:srgbClr val="FF7C80"/>
            </a:solid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1800">
                  <a:solidFill>
                    <a:schemeClr val="hlink"/>
                  </a:solidFill>
                  <a:latin typeface="Tahoma" pitchFamily="34" charset="0"/>
                </a:rPr>
                <a:t>等效直流电机模型</a:t>
              </a:r>
            </a:p>
          </p:txBody>
        </p:sp>
        <p:grpSp>
          <p:nvGrpSpPr>
            <p:cNvPr id="111650" name="组合 518239"/>
            <p:cNvGrpSpPr>
              <a:grpSpLocks/>
            </p:cNvGrpSpPr>
            <p:nvPr/>
          </p:nvGrpSpPr>
          <p:grpSpPr bwMode="auto">
            <a:xfrm>
              <a:off x="2536" y="1654"/>
              <a:ext cx="48" cy="432"/>
              <a:chOff x="1941" y="3648"/>
              <a:chExt cx="48" cy="432"/>
            </a:xfrm>
          </p:grpSpPr>
          <p:sp>
            <p:nvSpPr>
              <p:cNvPr id="111709" name="直接连接符 518240"/>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10" name="椭圆 518241"/>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11651" name="组合 518242"/>
            <p:cNvGrpSpPr>
              <a:grpSpLocks/>
            </p:cNvGrpSpPr>
            <p:nvPr/>
          </p:nvGrpSpPr>
          <p:grpSpPr bwMode="auto">
            <a:xfrm>
              <a:off x="2680" y="1654"/>
              <a:ext cx="48" cy="432"/>
              <a:chOff x="1941" y="3648"/>
              <a:chExt cx="48" cy="432"/>
            </a:xfrm>
          </p:grpSpPr>
          <p:sp>
            <p:nvSpPr>
              <p:cNvPr id="111707" name="直接连接符 518243"/>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08" name="椭圆 518244"/>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11652" name="组合 518245"/>
            <p:cNvGrpSpPr>
              <a:grpSpLocks/>
            </p:cNvGrpSpPr>
            <p:nvPr/>
          </p:nvGrpSpPr>
          <p:grpSpPr bwMode="auto">
            <a:xfrm>
              <a:off x="2827" y="1654"/>
              <a:ext cx="48" cy="432"/>
              <a:chOff x="1941" y="3648"/>
              <a:chExt cx="48" cy="432"/>
            </a:xfrm>
          </p:grpSpPr>
          <p:sp>
            <p:nvSpPr>
              <p:cNvPr id="111705" name="直接连接符 518246"/>
              <p:cNvSpPr>
                <a:spLocks noChangeShapeType="1"/>
              </p:cNvSpPr>
              <p:nvPr/>
            </p:nvSpPr>
            <p:spPr bwMode="auto">
              <a:xfrm>
                <a:off x="1968" y="3696"/>
                <a:ext cx="0" cy="384"/>
              </a:xfrm>
              <a:prstGeom prst="line">
                <a:avLst/>
              </a:prstGeom>
              <a:noFill/>
              <a:ln w="19050">
                <a:solidFill>
                  <a:schemeClr val="tx1"/>
                </a:solidFill>
                <a:miter lim="800000"/>
                <a:headEnd/>
                <a:tailEnd type="triangle" w="med" len="med"/>
              </a:ln>
            </p:spPr>
            <p:txBody>
              <a:bodyPr/>
              <a:lstStyle/>
              <a:p>
                <a:endParaRPr lang="zh-CN" altLang="en-US"/>
              </a:p>
            </p:txBody>
          </p:sp>
          <p:sp>
            <p:nvSpPr>
              <p:cNvPr id="111706" name="椭圆 518247"/>
              <p:cNvSpPr>
                <a:spLocks noChangeArrowheads="1"/>
              </p:cNvSpPr>
              <p:nvPr/>
            </p:nvSpPr>
            <p:spPr bwMode="auto">
              <a:xfrm>
                <a:off x="1941" y="3648"/>
                <a:ext cx="48" cy="48"/>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sp>
          <p:nvSpPr>
            <p:cNvPr id="111653" name="直接连接符 518248"/>
            <p:cNvSpPr>
              <a:spLocks noChangeShapeType="1"/>
            </p:cNvSpPr>
            <p:nvPr/>
          </p:nvSpPr>
          <p:spPr bwMode="auto">
            <a:xfrm flipH="1">
              <a:off x="1284" y="1643"/>
              <a:ext cx="0" cy="408"/>
            </a:xfrm>
            <a:prstGeom prst="line">
              <a:avLst/>
            </a:prstGeom>
            <a:noFill/>
            <a:ln w="19050">
              <a:solidFill>
                <a:schemeClr val="tx1"/>
              </a:solidFill>
              <a:miter lim="800000"/>
              <a:headEnd/>
              <a:tailEnd type="triangle" w="med" len="med"/>
            </a:ln>
          </p:spPr>
          <p:txBody>
            <a:bodyPr/>
            <a:lstStyle/>
            <a:p>
              <a:endParaRPr lang="zh-CN" altLang="en-US"/>
            </a:p>
          </p:txBody>
        </p:sp>
        <p:sp>
          <p:nvSpPr>
            <p:cNvPr id="111654" name="直接连接符 518249"/>
            <p:cNvSpPr>
              <a:spLocks noChangeShapeType="1"/>
            </p:cNvSpPr>
            <p:nvPr/>
          </p:nvSpPr>
          <p:spPr bwMode="auto">
            <a:xfrm>
              <a:off x="4150" y="1643"/>
              <a:ext cx="0" cy="408"/>
            </a:xfrm>
            <a:prstGeom prst="line">
              <a:avLst/>
            </a:prstGeom>
            <a:noFill/>
            <a:ln w="19050">
              <a:solidFill>
                <a:schemeClr val="tx1"/>
              </a:solidFill>
              <a:miter lim="800000"/>
              <a:headEnd/>
              <a:tailEnd type="triangle" w="med" len="med"/>
            </a:ln>
          </p:spPr>
          <p:txBody>
            <a:bodyPr/>
            <a:lstStyle/>
            <a:p>
              <a:endParaRPr lang="zh-CN" altLang="en-US"/>
            </a:p>
          </p:txBody>
        </p:sp>
        <p:sp>
          <p:nvSpPr>
            <p:cNvPr id="111655" name="直接连接符 518250"/>
            <p:cNvSpPr>
              <a:spLocks noChangeShapeType="1"/>
            </p:cNvSpPr>
            <p:nvPr/>
          </p:nvSpPr>
          <p:spPr bwMode="auto">
            <a:xfrm>
              <a:off x="839" y="2142"/>
              <a:ext cx="317" cy="0"/>
            </a:xfrm>
            <a:prstGeom prst="line">
              <a:avLst/>
            </a:prstGeom>
            <a:noFill/>
            <a:ln w="19050">
              <a:solidFill>
                <a:schemeClr val="tx1"/>
              </a:solidFill>
              <a:miter lim="800000"/>
              <a:headEnd/>
              <a:tailEnd type="triangle" w="med" len="med"/>
            </a:ln>
          </p:spPr>
          <p:txBody>
            <a:bodyPr/>
            <a:lstStyle/>
            <a:p>
              <a:endParaRPr lang="zh-CN" altLang="en-US"/>
            </a:p>
          </p:txBody>
        </p:sp>
        <p:sp>
          <p:nvSpPr>
            <p:cNvPr id="111656" name="直接连接符 518251"/>
            <p:cNvSpPr>
              <a:spLocks noChangeShapeType="1"/>
            </p:cNvSpPr>
            <p:nvPr/>
          </p:nvSpPr>
          <p:spPr bwMode="auto">
            <a:xfrm flipV="1">
              <a:off x="831" y="2369"/>
              <a:ext cx="317" cy="0"/>
            </a:xfrm>
            <a:prstGeom prst="line">
              <a:avLst/>
            </a:prstGeom>
            <a:noFill/>
            <a:ln w="19050">
              <a:solidFill>
                <a:schemeClr val="tx1"/>
              </a:solidFill>
              <a:miter lim="800000"/>
              <a:headEnd/>
              <a:tailEnd type="triangle" w="med" len="med"/>
            </a:ln>
          </p:spPr>
          <p:txBody>
            <a:bodyPr/>
            <a:lstStyle/>
            <a:p>
              <a:endParaRPr lang="zh-CN" altLang="en-US"/>
            </a:p>
          </p:txBody>
        </p:sp>
        <p:sp>
          <p:nvSpPr>
            <p:cNvPr id="111657" name="直接连接符 518252"/>
            <p:cNvSpPr>
              <a:spLocks noChangeShapeType="1"/>
            </p:cNvSpPr>
            <p:nvPr/>
          </p:nvSpPr>
          <p:spPr bwMode="auto">
            <a:xfrm>
              <a:off x="1437" y="2142"/>
              <a:ext cx="288" cy="0"/>
            </a:xfrm>
            <a:prstGeom prst="line">
              <a:avLst/>
            </a:prstGeom>
            <a:noFill/>
            <a:ln w="19050">
              <a:solidFill>
                <a:schemeClr val="tx1"/>
              </a:solidFill>
              <a:miter lim="800000"/>
              <a:headEnd/>
              <a:tailEnd type="triangle" w="med" len="med"/>
            </a:ln>
          </p:spPr>
          <p:txBody>
            <a:bodyPr/>
            <a:lstStyle/>
            <a:p>
              <a:endParaRPr lang="zh-CN" altLang="en-US"/>
            </a:p>
          </p:txBody>
        </p:sp>
        <p:sp>
          <p:nvSpPr>
            <p:cNvPr id="111658" name="直接连接符 518253"/>
            <p:cNvSpPr>
              <a:spLocks noChangeShapeType="1"/>
            </p:cNvSpPr>
            <p:nvPr/>
          </p:nvSpPr>
          <p:spPr bwMode="auto">
            <a:xfrm>
              <a:off x="1437" y="2459"/>
              <a:ext cx="280" cy="0"/>
            </a:xfrm>
            <a:prstGeom prst="line">
              <a:avLst/>
            </a:prstGeom>
            <a:noFill/>
            <a:ln w="19050">
              <a:solidFill>
                <a:schemeClr val="tx1"/>
              </a:solidFill>
              <a:miter lim="800000"/>
              <a:headEnd/>
              <a:tailEnd type="triangle" w="med" len="med"/>
            </a:ln>
          </p:spPr>
          <p:txBody>
            <a:bodyPr/>
            <a:lstStyle/>
            <a:p>
              <a:endParaRPr lang="zh-CN" altLang="en-US"/>
            </a:p>
          </p:txBody>
        </p:sp>
        <p:sp>
          <p:nvSpPr>
            <p:cNvPr id="111659" name="直接连接符 518254"/>
            <p:cNvSpPr>
              <a:spLocks noChangeShapeType="1"/>
            </p:cNvSpPr>
            <p:nvPr/>
          </p:nvSpPr>
          <p:spPr bwMode="auto">
            <a:xfrm>
              <a:off x="2000" y="2112"/>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660" name="直接连接符 518255"/>
            <p:cNvSpPr>
              <a:spLocks noChangeShapeType="1"/>
            </p:cNvSpPr>
            <p:nvPr/>
          </p:nvSpPr>
          <p:spPr bwMode="auto">
            <a:xfrm>
              <a:off x="2000" y="2294"/>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661" name="直接连接符 518256"/>
            <p:cNvSpPr>
              <a:spLocks noChangeShapeType="1"/>
            </p:cNvSpPr>
            <p:nvPr/>
          </p:nvSpPr>
          <p:spPr bwMode="auto">
            <a:xfrm>
              <a:off x="2000" y="2467"/>
              <a:ext cx="336" cy="0"/>
            </a:xfrm>
            <a:prstGeom prst="line">
              <a:avLst/>
            </a:prstGeom>
            <a:noFill/>
            <a:ln w="19050">
              <a:solidFill>
                <a:schemeClr val="tx1"/>
              </a:solidFill>
              <a:miter lim="800000"/>
              <a:headEnd/>
              <a:tailEnd type="triangle" w="med" len="med"/>
            </a:ln>
          </p:spPr>
          <p:txBody>
            <a:bodyPr/>
            <a:lstStyle/>
            <a:p>
              <a:endParaRPr lang="zh-CN" altLang="en-US"/>
            </a:p>
          </p:txBody>
        </p:sp>
        <p:sp>
          <p:nvSpPr>
            <p:cNvPr id="111662" name="直接连接符 518257"/>
            <p:cNvSpPr>
              <a:spLocks noChangeShapeType="1"/>
            </p:cNvSpPr>
            <p:nvPr/>
          </p:nvSpPr>
          <p:spPr bwMode="auto">
            <a:xfrm flipV="1">
              <a:off x="3061" y="2102"/>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663" name="直接连接符 518258"/>
            <p:cNvSpPr>
              <a:spLocks noChangeShapeType="1"/>
            </p:cNvSpPr>
            <p:nvPr/>
          </p:nvSpPr>
          <p:spPr bwMode="auto">
            <a:xfrm>
              <a:off x="3061" y="2294"/>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664" name="直接连接符 518259"/>
            <p:cNvSpPr>
              <a:spLocks noChangeShapeType="1"/>
            </p:cNvSpPr>
            <p:nvPr/>
          </p:nvSpPr>
          <p:spPr bwMode="auto">
            <a:xfrm>
              <a:off x="3061" y="2467"/>
              <a:ext cx="409" cy="0"/>
            </a:xfrm>
            <a:prstGeom prst="line">
              <a:avLst/>
            </a:prstGeom>
            <a:noFill/>
            <a:ln w="19050">
              <a:solidFill>
                <a:schemeClr val="tx1"/>
              </a:solidFill>
              <a:miter lim="800000"/>
              <a:headEnd/>
              <a:tailEnd type="triangle" w="med" len="med"/>
            </a:ln>
          </p:spPr>
          <p:txBody>
            <a:bodyPr/>
            <a:lstStyle/>
            <a:p>
              <a:endParaRPr lang="zh-CN" altLang="en-US"/>
            </a:p>
          </p:txBody>
        </p:sp>
        <p:sp>
          <p:nvSpPr>
            <p:cNvPr id="111665" name="直接连接符 518260"/>
            <p:cNvSpPr>
              <a:spLocks noChangeShapeType="1"/>
            </p:cNvSpPr>
            <p:nvPr/>
          </p:nvSpPr>
          <p:spPr bwMode="auto">
            <a:xfrm>
              <a:off x="3753" y="2142"/>
              <a:ext cx="261" cy="5"/>
            </a:xfrm>
            <a:prstGeom prst="line">
              <a:avLst/>
            </a:prstGeom>
            <a:noFill/>
            <a:ln w="19050">
              <a:solidFill>
                <a:schemeClr val="tx1"/>
              </a:solidFill>
              <a:miter lim="800000"/>
              <a:headEnd/>
              <a:tailEnd type="triangle" w="med" len="med"/>
            </a:ln>
          </p:spPr>
          <p:txBody>
            <a:bodyPr/>
            <a:lstStyle/>
            <a:p>
              <a:endParaRPr lang="zh-CN" altLang="en-US"/>
            </a:p>
          </p:txBody>
        </p:sp>
        <p:sp>
          <p:nvSpPr>
            <p:cNvPr id="111666" name="直接连接符 518261"/>
            <p:cNvSpPr>
              <a:spLocks noChangeShapeType="1"/>
            </p:cNvSpPr>
            <p:nvPr/>
          </p:nvSpPr>
          <p:spPr bwMode="auto">
            <a:xfrm>
              <a:off x="3750" y="2438"/>
              <a:ext cx="272" cy="0"/>
            </a:xfrm>
            <a:prstGeom prst="line">
              <a:avLst/>
            </a:prstGeom>
            <a:noFill/>
            <a:ln w="19050">
              <a:solidFill>
                <a:schemeClr val="tx1"/>
              </a:solidFill>
              <a:miter lim="800000"/>
              <a:headEnd/>
              <a:tailEnd type="triangle" w="med" len="med"/>
            </a:ln>
          </p:spPr>
          <p:txBody>
            <a:bodyPr/>
            <a:lstStyle/>
            <a:p>
              <a:endParaRPr lang="zh-CN" altLang="en-US"/>
            </a:p>
          </p:txBody>
        </p:sp>
        <p:sp>
          <p:nvSpPr>
            <p:cNvPr id="111667" name="直接连接符 518262"/>
            <p:cNvSpPr>
              <a:spLocks noChangeShapeType="1"/>
            </p:cNvSpPr>
            <p:nvPr/>
          </p:nvSpPr>
          <p:spPr bwMode="auto">
            <a:xfrm flipV="1">
              <a:off x="4302" y="2150"/>
              <a:ext cx="274" cy="5"/>
            </a:xfrm>
            <a:prstGeom prst="line">
              <a:avLst/>
            </a:prstGeom>
            <a:noFill/>
            <a:ln w="19050">
              <a:solidFill>
                <a:schemeClr val="tx1"/>
              </a:solidFill>
              <a:miter lim="800000"/>
              <a:headEnd/>
              <a:tailEnd type="triangle" w="med" len="med"/>
            </a:ln>
          </p:spPr>
          <p:txBody>
            <a:bodyPr/>
            <a:lstStyle/>
            <a:p>
              <a:endParaRPr lang="zh-CN" altLang="en-US"/>
            </a:p>
          </p:txBody>
        </p:sp>
        <p:sp>
          <p:nvSpPr>
            <p:cNvPr id="111668" name="直接连接符 518263"/>
            <p:cNvSpPr>
              <a:spLocks noChangeShapeType="1"/>
            </p:cNvSpPr>
            <p:nvPr/>
          </p:nvSpPr>
          <p:spPr bwMode="auto">
            <a:xfrm flipV="1">
              <a:off x="4302" y="2434"/>
              <a:ext cx="274" cy="4"/>
            </a:xfrm>
            <a:prstGeom prst="line">
              <a:avLst/>
            </a:prstGeom>
            <a:noFill/>
            <a:ln w="19050">
              <a:solidFill>
                <a:schemeClr val="tx1"/>
              </a:solidFill>
              <a:miter lim="800000"/>
              <a:headEnd/>
              <a:tailEnd type="triangle" w="med" len="med"/>
            </a:ln>
          </p:spPr>
          <p:txBody>
            <a:bodyPr/>
            <a:lstStyle/>
            <a:p>
              <a:endParaRPr lang="zh-CN" altLang="en-US"/>
            </a:p>
          </p:txBody>
        </p:sp>
        <p:sp>
          <p:nvSpPr>
            <p:cNvPr id="111669" name="直接连接符 518264"/>
            <p:cNvSpPr>
              <a:spLocks noChangeShapeType="1"/>
            </p:cNvSpPr>
            <p:nvPr/>
          </p:nvSpPr>
          <p:spPr bwMode="auto">
            <a:xfrm>
              <a:off x="5346" y="2278"/>
              <a:ext cx="256" cy="0"/>
            </a:xfrm>
            <a:prstGeom prst="line">
              <a:avLst/>
            </a:prstGeom>
            <a:noFill/>
            <a:ln w="19050">
              <a:solidFill>
                <a:schemeClr val="tx1"/>
              </a:solidFill>
              <a:miter lim="800000"/>
              <a:headEnd/>
              <a:tailEnd type="triangle" w="med" len="med"/>
            </a:ln>
          </p:spPr>
          <p:txBody>
            <a:bodyPr/>
            <a:lstStyle/>
            <a:p>
              <a:endParaRPr lang="zh-CN" altLang="en-US"/>
            </a:p>
          </p:txBody>
        </p:sp>
        <p:sp>
          <p:nvSpPr>
            <p:cNvPr id="111670" name="直接连接符 518265"/>
            <p:cNvSpPr>
              <a:spLocks noChangeShapeType="1"/>
            </p:cNvSpPr>
            <p:nvPr/>
          </p:nvSpPr>
          <p:spPr bwMode="auto">
            <a:xfrm>
              <a:off x="4848" y="2518"/>
              <a:ext cx="0" cy="768"/>
            </a:xfrm>
            <a:prstGeom prst="line">
              <a:avLst/>
            </a:prstGeom>
            <a:noFill/>
            <a:ln w="19050">
              <a:solidFill>
                <a:schemeClr val="tx1"/>
              </a:solidFill>
              <a:miter lim="800000"/>
              <a:headEnd/>
              <a:tailEnd/>
            </a:ln>
          </p:spPr>
          <p:txBody>
            <a:bodyPr/>
            <a:lstStyle/>
            <a:p>
              <a:endParaRPr lang="zh-CN" altLang="en-US"/>
            </a:p>
          </p:txBody>
        </p:sp>
        <p:sp>
          <p:nvSpPr>
            <p:cNvPr id="111671" name="直接连接符 518266"/>
            <p:cNvSpPr>
              <a:spLocks noChangeShapeType="1"/>
            </p:cNvSpPr>
            <p:nvPr/>
          </p:nvSpPr>
          <p:spPr bwMode="auto">
            <a:xfrm flipH="1" flipV="1">
              <a:off x="673" y="3292"/>
              <a:ext cx="4173" cy="0"/>
            </a:xfrm>
            <a:prstGeom prst="line">
              <a:avLst/>
            </a:prstGeom>
            <a:noFill/>
            <a:ln w="19050">
              <a:solidFill>
                <a:schemeClr val="tx1"/>
              </a:solidFill>
              <a:miter lim="800000"/>
              <a:headEnd/>
              <a:tailEnd/>
            </a:ln>
          </p:spPr>
          <p:txBody>
            <a:bodyPr/>
            <a:lstStyle/>
            <a:p>
              <a:endParaRPr lang="zh-CN" altLang="en-US"/>
            </a:p>
          </p:txBody>
        </p:sp>
        <p:sp>
          <p:nvSpPr>
            <p:cNvPr id="111672" name="直接连接符 518267"/>
            <p:cNvSpPr>
              <a:spLocks noChangeShapeType="1"/>
            </p:cNvSpPr>
            <p:nvPr/>
          </p:nvSpPr>
          <p:spPr bwMode="auto">
            <a:xfrm>
              <a:off x="4944" y="2518"/>
              <a:ext cx="0" cy="864"/>
            </a:xfrm>
            <a:prstGeom prst="line">
              <a:avLst/>
            </a:prstGeom>
            <a:noFill/>
            <a:ln w="19050">
              <a:solidFill>
                <a:schemeClr val="tx1"/>
              </a:solidFill>
              <a:miter lim="800000"/>
              <a:headEnd/>
              <a:tailEnd/>
            </a:ln>
          </p:spPr>
          <p:txBody>
            <a:bodyPr/>
            <a:lstStyle/>
            <a:p>
              <a:endParaRPr lang="zh-CN" altLang="en-US"/>
            </a:p>
          </p:txBody>
        </p:sp>
        <p:sp>
          <p:nvSpPr>
            <p:cNvPr id="111673" name="直接连接符 518268"/>
            <p:cNvSpPr>
              <a:spLocks noChangeShapeType="1"/>
            </p:cNvSpPr>
            <p:nvPr/>
          </p:nvSpPr>
          <p:spPr bwMode="auto">
            <a:xfrm flipH="1">
              <a:off x="576" y="3382"/>
              <a:ext cx="4368" cy="0"/>
            </a:xfrm>
            <a:prstGeom prst="line">
              <a:avLst/>
            </a:prstGeom>
            <a:noFill/>
            <a:ln w="19050">
              <a:solidFill>
                <a:schemeClr val="tx1"/>
              </a:solidFill>
              <a:miter lim="800000"/>
              <a:headEnd/>
              <a:tailEnd/>
            </a:ln>
          </p:spPr>
          <p:txBody>
            <a:bodyPr/>
            <a:lstStyle/>
            <a:p>
              <a:endParaRPr lang="zh-CN" altLang="en-US"/>
            </a:p>
          </p:txBody>
        </p:sp>
        <p:sp>
          <p:nvSpPr>
            <p:cNvPr id="111674" name="上箭头 518269"/>
            <p:cNvSpPr>
              <a:spLocks noChangeArrowheads="1"/>
            </p:cNvSpPr>
            <p:nvPr/>
          </p:nvSpPr>
          <p:spPr bwMode="auto">
            <a:xfrm>
              <a:off x="521" y="2550"/>
              <a:ext cx="214" cy="832"/>
            </a:xfrm>
            <a:prstGeom prst="upArrow">
              <a:avLst>
                <a:gd name="adj1" fmla="val 50000"/>
                <a:gd name="adj2" fmla="val 97178"/>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75" name="矩形 518270"/>
            <p:cNvSpPr>
              <a:spLocks noChangeArrowheads="1"/>
            </p:cNvSpPr>
            <p:nvPr/>
          </p:nvSpPr>
          <p:spPr bwMode="auto">
            <a:xfrm>
              <a:off x="612" y="3289"/>
              <a:ext cx="144" cy="96"/>
            </a:xfrm>
            <a:prstGeom prst="rect">
              <a:avLst/>
            </a:prstGeom>
            <a:solidFill>
              <a:schemeClr val="accent1"/>
            </a:solidFill>
            <a:ln w="19050">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76" name="直接连接符 518271"/>
            <p:cNvSpPr>
              <a:spLocks noChangeShapeType="1"/>
            </p:cNvSpPr>
            <p:nvPr/>
          </p:nvSpPr>
          <p:spPr bwMode="auto">
            <a:xfrm flipH="1" flipV="1">
              <a:off x="679" y="3292"/>
              <a:ext cx="227" cy="0"/>
            </a:xfrm>
            <a:prstGeom prst="line">
              <a:avLst/>
            </a:prstGeom>
            <a:noFill/>
            <a:ln w="19050">
              <a:solidFill>
                <a:schemeClr val="tx1"/>
              </a:solidFill>
              <a:miter lim="800000"/>
              <a:headEnd/>
              <a:tailEnd/>
            </a:ln>
          </p:spPr>
          <p:txBody>
            <a:bodyPr/>
            <a:lstStyle/>
            <a:p>
              <a:endParaRPr lang="zh-CN" altLang="en-US"/>
            </a:p>
          </p:txBody>
        </p:sp>
        <p:sp>
          <p:nvSpPr>
            <p:cNvPr id="111677" name="直接连接符 518272"/>
            <p:cNvSpPr>
              <a:spLocks noChangeShapeType="1"/>
            </p:cNvSpPr>
            <p:nvPr/>
          </p:nvSpPr>
          <p:spPr bwMode="auto">
            <a:xfrm>
              <a:off x="834" y="2470"/>
              <a:ext cx="96" cy="0"/>
            </a:xfrm>
            <a:prstGeom prst="line">
              <a:avLst/>
            </a:prstGeom>
            <a:noFill/>
            <a:ln w="19050">
              <a:solidFill>
                <a:schemeClr val="tx1"/>
              </a:solidFill>
              <a:miter lim="800000"/>
              <a:headEnd/>
              <a:tailEnd/>
            </a:ln>
          </p:spPr>
          <p:txBody>
            <a:bodyPr/>
            <a:lstStyle/>
            <a:p>
              <a:endParaRPr lang="zh-CN" altLang="en-US"/>
            </a:p>
          </p:txBody>
        </p:sp>
        <p:sp>
          <p:nvSpPr>
            <p:cNvPr id="111678" name="直接连接符 518273"/>
            <p:cNvSpPr>
              <a:spLocks noChangeShapeType="1"/>
            </p:cNvSpPr>
            <p:nvPr/>
          </p:nvSpPr>
          <p:spPr bwMode="auto">
            <a:xfrm>
              <a:off x="929" y="2470"/>
              <a:ext cx="0" cy="288"/>
            </a:xfrm>
            <a:prstGeom prst="line">
              <a:avLst/>
            </a:prstGeom>
            <a:noFill/>
            <a:ln w="19050">
              <a:solidFill>
                <a:schemeClr val="tx1"/>
              </a:solidFill>
              <a:miter lim="800000"/>
              <a:headEnd/>
              <a:tailEnd/>
            </a:ln>
          </p:spPr>
          <p:txBody>
            <a:bodyPr/>
            <a:lstStyle/>
            <a:p>
              <a:endParaRPr lang="zh-CN" altLang="en-US"/>
            </a:p>
          </p:txBody>
        </p:sp>
        <p:sp>
          <p:nvSpPr>
            <p:cNvPr id="111679" name="直接连接符 518274"/>
            <p:cNvSpPr>
              <a:spLocks noChangeShapeType="1"/>
            </p:cNvSpPr>
            <p:nvPr/>
          </p:nvSpPr>
          <p:spPr bwMode="auto">
            <a:xfrm>
              <a:off x="930" y="2761"/>
              <a:ext cx="1769" cy="0"/>
            </a:xfrm>
            <a:prstGeom prst="line">
              <a:avLst/>
            </a:prstGeom>
            <a:noFill/>
            <a:ln w="19050">
              <a:solidFill>
                <a:schemeClr val="tx1"/>
              </a:solidFill>
              <a:miter lim="800000"/>
              <a:headEnd/>
              <a:tailEnd/>
            </a:ln>
          </p:spPr>
          <p:txBody>
            <a:bodyPr/>
            <a:lstStyle/>
            <a:p>
              <a:endParaRPr lang="zh-CN" altLang="en-US"/>
            </a:p>
          </p:txBody>
        </p:sp>
        <p:sp>
          <p:nvSpPr>
            <p:cNvPr id="111680" name="直接连接符 518275"/>
            <p:cNvSpPr>
              <a:spLocks noChangeShapeType="1"/>
            </p:cNvSpPr>
            <p:nvPr/>
          </p:nvSpPr>
          <p:spPr bwMode="auto">
            <a:xfrm flipV="1">
              <a:off x="2699" y="2518"/>
              <a:ext cx="0" cy="240"/>
            </a:xfrm>
            <a:prstGeom prst="line">
              <a:avLst/>
            </a:prstGeom>
            <a:noFill/>
            <a:ln w="19050">
              <a:solidFill>
                <a:schemeClr val="tx1"/>
              </a:solidFill>
              <a:miter lim="800000"/>
              <a:headEnd/>
              <a:tailEnd type="triangle" w="med" len="med"/>
            </a:ln>
          </p:spPr>
          <p:txBody>
            <a:bodyPr/>
            <a:lstStyle/>
            <a:p>
              <a:endParaRPr lang="zh-CN" altLang="en-US"/>
            </a:p>
          </p:txBody>
        </p:sp>
        <p:sp>
          <p:nvSpPr>
            <p:cNvPr id="111681" name="文本框 518276"/>
            <p:cNvSpPr txBox="1">
              <a:spLocks noChangeArrowheads="1"/>
            </p:cNvSpPr>
            <p:nvPr/>
          </p:nvSpPr>
          <p:spPr bwMode="auto">
            <a:xfrm>
              <a:off x="144" y="2326"/>
              <a:ext cx="288"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a:solidFill>
                    <a:schemeClr val="tx1"/>
                  </a:solidFill>
                  <a:latin typeface="Times New Roman" pitchFamily="18" charset="0"/>
                </a:rPr>
                <a:t>+</a:t>
              </a:r>
            </a:p>
          </p:txBody>
        </p:sp>
        <p:sp>
          <p:nvSpPr>
            <p:cNvPr id="111682" name="直接连接符 518277"/>
            <p:cNvSpPr>
              <a:spLocks noChangeShapeType="1"/>
            </p:cNvSpPr>
            <p:nvPr/>
          </p:nvSpPr>
          <p:spPr bwMode="auto">
            <a:xfrm>
              <a:off x="384" y="2710"/>
              <a:ext cx="96" cy="0"/>
            </a:xfrm>
            <a:prstGeom prst="line">
              <a:avLst/>
            </a:prstGeom>
            <a:noFill/>
            <a:ln w="19050">
              <a:solidFill>
                <a:schemeClr val="tx1"/>
              </a:solidFill>
              <a:miter lim="800000"/>
              <a:headEnd/>
              <a:tailEnd/>
            </a:ln>
          </p:spPr>
          <p:txBody>
            <a:bodyPr/>
            <a:lstStyle/>
            <a:p>
              <a:endParaRPr lang="zh-CN" altLang="en-US"/>
            </a:p>
          </p:txBody>
        </p:sp>
        <p:sp>
          <p:nvSpPr>
            <p:cNvPr id="111683" name="文本框 518278"/>
            <p:cNvSpPr txBox="1">
              <a:spLocks noChangeArrowheads="1"/>
            </p:cNvSpPr>
            <p:nvPr/>
          </p:nvSpPr>
          <p:spPr bwMode="auto">
            <a:xfrm>
              <a:off x="753" y="1872"/>
              <a:ext cx="384" cy="375"/>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m1</a:t>
              </a:r>
            </a:p>
          </p:txBody>
        </p:sp>
        <p:sp>
          <p:nvSpPr>
            <p:cNvPr id="111684" name="文本框 518279"/>
            <p:cNvSpPr txBox="1">
              <a:spLocks noChangeArrowheads="1"/>
            </p:cNvSpPr>
            <p:nvPr/>
          </p:nvSpPr>
          <p:spPr bwMode="auto">
            <a:xfrm>
              <a:off x="799" y="2126"/>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t1</a:t>
              </a:r>
            </a:p>
          </p:txBody>
        </p:sp>
        <p:sp>
          <p:nvSpPr>
            <p:cNvPr id="111685" name="文本框 518280"/>
            <p:cNvSpPr txBox="1">
              <a:spLocks noChangeArrowheads="1"/>
            </p:cNvSpPr>
            <p:nvPr/>
          </p:nvSpPr>
          <p:spPr bwMode="auto">
            <a:xfrm>
              <a:off x="1247" y="1416"/>
              <a:ext cx="363"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zh-CN" altLang="en-US" sz="2400" b="0">
                  <a:solidFill>
                    <a:schemeClr val="tx1"/>
                  </a:solidFill>
                  <a:latin typeface="Tahoma" pitchFamily="34" charset="0"/>
                </a:rPr>
                <a:t> </a:t>
              </a:r>
            </a:p>
          </p:txBody>
        </p:sp>
        <p:sp>
          <p:nvSpPr>
            <p:cNvPr id="111686" name="文本框 518281"/>
            <p:cNvSpPr txBox="1">
              <a:spLocks noChangeArrowheads="1"/>
            </p:cNvSpPr>
            <p:nvPr/>
          </p:nvSpPr>
          <p:spPr bwMode="auto">
            <a:xfrm>
              <a:off x="2699" y="2482"/>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en-US" altLang="zh-CN" sz="2000" b="0" baseline="-25000">
                  <a:solidFill>
                    <a:schemeClr val="tx1"/>
                  </a:solidFill>
                  <a:latin typeface="Tahoma" pitchFamily="34" charset="0"/>
                </a:rPr>
                <a:t>1</a:t>
              </a:r>
            </a:p>
          </p:txBody>
        </p:sp>
        <p:sp>
          <p:nvSpPr>
            <p:cNvPr id="111687" name="文本框 518282"/>
            <p:cNvSpPr txBox="1">
              <a:spLocks noChangeArrowheads="1"/>
            </p:cNvSpPr>
            <p:nvPr/>
          </p:nvSpPr>
          <p:spPr bwMode="auto">
            <a:xfrm>
              <a:off x="1399" y="1870"/>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688" name="文本框 518283"/>
            <p:cNvSpPr txBox="1">
              <a:spLocks noChangeArrowheads="1"/>
            </p:cNvSpPr>
            <p:nvPr/>
          </p:nvSpPr>
          <p:spPr bwMode="auto">
            <a:xfrm>
              <a:off x="1399" y="2203"/>
              <a:ext cx="528"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689" name="文本框 518284"/>
            <p:cNvSpPr txBox="1">
              <a:spLocks noChangeArrowheads="1"/>
            </p:cNvSpPr>
            <p:nvPr/>
          </p:nvSpPr>
          <p:spPr bwMode="auto">
            <a:xfrm>
              <a:off x="1994" y="1856"/>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A</a:t>
              </a:r>
            </a:p>
          </p:txBody>
        </p:sp>
        <p:sp>
          <p:nvSpPr>
            <p:cNvPr id="111690" name="文本框 518285"/>
            <p:cNvSpPr txBox="1">
              <a:spLocks noChangeArrowheads="1"/>
            </p:cNvSpPr>
            <p:nvPr/>
          </p:nvSpPr>
          <p:spPr bwMode="auto">
            <a:xfrm>
              <a:off x="1992" y="2059"/>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B</a:t>
              </a:r>
            </a:p>
          </p:txBody>
        </p:sp>
        <p:sp>
          <p:nvSpPr>
            <p:cNvPr id="111691" name="文本框 518286"/>
            <p:cNvSpPr txBox="1">
              <a:spLocks noChangeArrowheads="1"/>
            </p:cNvSpPr>
            <p:nvPr/>
          </p:nvSpPr>
          <p:spPr bwMode="auto">
            <a:xfrm>
              <a:off x="1997" y="2233"/>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i="1" baseline="30000">
                  <a:solidFill>
                    <a:schemeClr val="tx1"/>
                  </a:solidFill>
                  <a:latin typeface="Times New Roman" pitchFamily="18" charset="0"/>
                </a:rPr>
                <a:t>*</a:t>
              </a:r>
              <a:r>
                <a:rPr lang="en-US" altLang="zh-CN" sz="2000" b="0" baseline="-25000">
                  <a:solidFill>
                    <a:schemeClr val="tx1"/>
                  </a:solidFill>
                  <a:latin typeface="Times New Roman" pitchFamily="18" charset="0"/>
                </a:rPr>
                <a:t>C</a:t>
              </a:r>
            </a:p>
          </p:txBody>
        </p:sp>
        <p:sp>
          <p:nvSpPr>
            <p:cNvPr id="111692" name="文本框 518287"/>
            <p:cNvSpPr txBox="1">
              <a:spLocks noChangeArrowheads="1"/>
            </p:cNvSpPr>
            <p:nvPr/>
          </p:nvSpPr>
          <p:spPr bwMode="auto">
            <a:xfrm>
              <a:off x="3075" y="1854"/>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A</a:t>
              </a:r>
            </a:p>
          </p:txBody>
        </p:sp>
        <p:sp>
          <p:nvSpPr>
            <p:cNvPr id="111693" name="文本框 518288"/>
            <p:cNvSpPr txBox="1">
              <a:spLocks noChangeArrowheads="1"/>
            </p:cNvSpPr>
            <p:nvPr/>
          </p:nvSpPr>
          <p:spPr bwMode="auto">
            <a:xfrm>
              <a:off x="3067" y="2051"/>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B</a:t>
              </a:r>
            </a:p>
          </p:txBody>
        </p:sp>
        <p:sp>
          <p:nvSpPr>
            <p:cNvPr id="111694" name="文本框 518289"/>
            <p:cNvSpPr txBox="1">
              <a:spLocks noChangeArrowheads="1"/>
            </p:cNvSpPr>
            <p:nvPr/>
          </p:nvSpPr>
          <p:spPr bwMode="auto">
            <a:xfrm>
              <a:off x="3048" y="2230"/>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C</a:t>
              </a:r>
            </a:p>
          </p:txBody>
        </p:sp>
        <p:sp>
          <p:nvSpPr>
            <p:cNvPr id="111695" name="文本框 518290"/>
            <p:cNvSpPr txBox="1">
              <a:spLocks noChangeArrowheads="1"/>
            </p:cNvSpPr>
            <p:nvPr/>
          </p:nvSpPr>
          <p:spPr bwMode="auto">
            <a:xfrm>
              <a:off x="3742" y="1880"/>
              <a:ext cx="480"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sym typeface="Symbol" pitchFamily="18" charset="2"/>
                </a:rPr>
                <a:t></a:t>
              </a:r>
              <a:r>
                <a:rPr lang="en-US" altLang="zh-CN" sz="2000" b="0" baseline="-25000">
                  <a:solidFill>
                    <a:schemeClr val="tx1"/>
                  </a:solidFill>
                  <a:latin typeface="Times New Roman" pitchFamily="18" charset="0"/>
                </a:rPr>
                <a:t>1</a:t>
              </a:r>
            </a:p>
          </p:txBody>
        </p:sp>
        <p:sp>
          <p:nvSpPr>
            <p:cNvPr id="111696" name="文本框 518291"/>
            <p:cNvSpPr txBox="1">
              <a:spLocks noChangeArrowheads="1"/>
            </p:cNvSpPr>
            <p:nvPr/>
          </p:nvSpPr>
          <p:spPr bwMode="auto">
            <a:xfrm>
              <a:off x="3739" y="2187"/>
              <a:ext cx="528"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β1</a:t>
              </a:r>
            </a:p>
          </p:txBody>
        </p:sp>
        <p:sp>
          <p:nvSpPr>
            <p:cNvPr id="111697" name="文本框 518292"/>
            <p:cNvSpPr txBox="1">
              <a:spLocks noChangeArrowheads="1"/>
            </p:cNvSpPr>
            <p:nvPr/>
          </p:nvSpPr>
          <p:spPr bwMode="auto">
            <a:xfrm>
              <a:off x="4348" y="1870"/>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m1</a:t>
              </a:r>
            </a:p>
          </p:txBody>
        </p:sp>
        <p:sp>
          <p:nvSpPr>
            <p:cNvPr id="111698" name="文本框 518293"/>
            <p:cNvSpPr txBox="1">
              <a:spLocks noChangeArrowheads="1"/>
            </p:cNvSpPr>
            <p:nvPr/>
          </p:nvSpPr>
          <p:spPr bwMode="auto">
            <a:xfrm>
              <a:off x="4381" y="2391"/>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b="0" i="1">
                  <a:solidFill>
                    <a:schemeClr val="tx1"/>
                  </a:solidFill>
                  <a:latin typeface="Times New Roman" pitchFamily="18" charset="0"/>
                </a:rPr>
                <a:t>i</a:t>
              </a:r>
              <a:r>
                <a:rPr lang="en-US" altLang="zh-CN" sz="2000" b="0" baseline="-25000">
                  <a:solidFill>
                    <a:schemeClr val="tx1"/>
                  </a:solidFill>
                  <a:latin typeface="Times New Roman" pitchFamily="18" charset="0"/>
                </a:rPr>
                <a:t>t1</a:t>
              </a:r>
            </a:p>
          </p:txBody>
        </p:sp>
        <p:sp>
          <p:nvSpPr>
            <p:cNvPr id="111699" name="文本框 518294"/>
            <p:cNvSpPr txBox="1">
              <a:spLocks noChangeArrowheads="1"/>
            </p:cNvSpPr>
            <p:nvPr/>
          </p:nvSpPr>
          <p:spPr bwMode="auto">
            <a:xfrm>
              <a:off x="2562" y="1416"/>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b="0">
                  <a:solidFill>
                    <a:schemeClr val="tx1"/>
                  </a:solidFill>
                  <a:latin typeface="Tahoma" pitchFamily="34" charset="0"/>
                </a:rPr>
                <a:t>~</a:t>
              </a:r>
            </a:p>
          </p:txBody>
        </p:sp>
        <p:sp>
          <p:nvSpPr>
            <p:cNvPr id="111700" name="文本框 518295"/>
            <p:cNvSpPr txBox="1">
              <a:spLocks noChangeArrowheads="1"/>
            </p:cNvSpPr>
            <p:nvPr/>
          </p:nvSpPr>
          <p:spPr bwMode="auto">
            <a:xfrm>
              <a:off x="2381" y="3094"/>
              <a:ext cx="1200" cy="212"/>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600">
                  <a:solidFill>
                    <a:srgbClr val="FF0000"/>
                  </a:solidFill>
                  <a:latin typeface="Tahoma" pitchFamily="34" charset="0"/>
                </a:rPr>
                <a:t>反馈信号</a:t>
              </a:r>
            </a:p>
          </p:txBody>
        </p:sp>
        <p:sp>
          <p:nvSpPr>
            <p:cNvPr id="111701" name="文本框 518296"/>
            <p:cNvSpPr txBox="1">
              <a:spLocks noChangeArrowheads="1"/>
            </p:cNvSpPr>
            <p:nvPr/>
          </p:nvSpPr>
          <p:spPr bwMode="auto">
            <a:xfrm>
              <a:off x="3606" y="2505"/>
              <a:ext cx="816" cy="366"/>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600" b="0">
                  <a:solidFill>
                    <a:schemeClr val="tx1"/>
                  </a:solidFill>
                  <a:latin typeface="Tahoma" pitchFamily="34" charset="0"/>
                </a:rPr>
                <a:t>异步电动机</a:t>
              </a:r>
            </a:p>
          </p:txBody>
        </p:sp>
        <p:sp>
          <p:nvSpPr>
            <p:cNvPr id="111702" name="文本框 518297"/>
            <p:cNvSpPr txBox="1">
              <a:spLocks noChangeArrowheads="1"/>
            </p:cNvSpPr>
            <p:nvPr/>
          </p:nvSpPr>
          <p:spPr bwMode="auto">
            <a:xfrm>
              <a:off x="90" y="1894"/>
              <a:ext cx="432" cy="674"/>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1600">
                  <a:solidFill>
                    <a:srgbClr val="FF0000"/>
                  </a:solidFill>
                  <a:latin typeface="Tahoma" pitchFamily="34" charset="0"/>
                </a:rPr>
                <a:t>给定信号</a:t>
              </a:r>
            </a:p>
          </p:txBody>
        </p:sp>
        <p:sp>
          <p:nvSpPr>
            <p:cNvPr id="111703" name="文本框 518298"/>
            <p:cNvSpPr txBox="1">
              <a:spLocks noChangeArrowheads="1"/>
            </p:cNvSpPr>
            <p:nvPr/>
          </p:nvSpPr>
          <p:spPr bwMode="auto">
            <a:xfrm>
              <a:off x="4121" y="1462"/>
              <a:ext cx="363"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b="0" i="1">
                  <a:solidFill>
                    <a:schemeClr val="tx1"/>
                  </a:solidFill>
                  <a:latin typeface="Tahoma" pitchFamily="34" charset="0"/>
                  <a:sym typeface="Symbol" pitchFamily="18" charset="2"/>
                </a:rPr>
                <a:t></a:t>
              </a:r>
              <a:r>
                <a:rPr lang="zh-CN" altLang="en-US" sz="2000" b="0">
                  <a:solidFill>
                    <a:schemeClr val="tx1"/>
                  </a:solidFill>
                  <a:latin typeface="Tahoma" pitchFamily="34" charset="0"/>
                </a:rPr>
                <a:t> </a:t>
              </a:r>
            </a:p>
          </p:txBody>
        </p:sp>
        <p:sp>
          <p:nvSpPr>
            <p:cNvPr id="111704" name="右箭头 518299"/>
            <p:cNvSpPr>
              <a:spLocks noChangeArrowheads="1"/>
            </p:cNvSpPr>
            <p:nvPr/>
          </p:nvSpPr>
          <p:spPr bwMode="auto">
            <a:xfrm>
              <a:off x="158" y="2233"/>
              <a:ext cx="244" cy="157"/>
            </a:xfrm>
            <a:prstGeom prst="rightArrow">
              <a:avLst>
                <a:gd name="adj1" fmla="val 50000"/>
                <a:gd name="adj2" fmla="val 38846"/>
              </a:avLst>
            </a:prstGeom>
            <a:solidFill>
              <a:srgbClr val="FFFFFF"/>
            </a:solidFill>
            <a:ln w="19050">
              <a:solidFill>
                <a:srgbClr val="000000"/>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grpSp>
        <p:nvGrpSpPr>
          <p:cNvPr id="10" name="组合 518300"/>
          <p:cNvGrpSpPr>
            <a:grpSpLocks/>
          </p:cNvGrpSpPr>
          <p:nvPr/>
        </p:nvGrpSpPr>
        <p:grpSpPr bwMode="auto">
          <a:xfrm>
            <a:off x="2405063" y="3614738"/>
            <a:ext cx="4867275" cy="2419350"/>
            <a:chOff x="715" y="1480"/>
            <a:chExt cx="3672" cy="1524"/>
          </a:xfrm>
        </p:grpSpPr>
        <p:grpSp>
          <p:nvGrpSpPr>
            <p:cNvPr id="111631" name="组合 518301"/>
            <p:cNvGrpSpPr>
              <a:grpSpLocks/>
            </p:cNvGrpSpPr>
            <p:nvPr/>
          </p:nvGrpSpPr>
          <p:grpSpPr bwMode="auto">
            <a:xfrm>
              <a:off x="841" y="1480"/>
              <a:ext cx="3546" cy="1524"/>
              <a:chOff x="841" y="1480"/>
              <a:chExt cx="3546" cy="1524"/>
            </a:xfrm>
          </p:grpSpPr>
          <p:sp>
            <p:nvSpPr>
              <p:cNvPr id="111633" name="矩形 518302"/>
              <p:cNvSpPr>
                <a:spLocks noChangeArrowheads="1"/>
              </p:cNvSpPr>
              <p:nvPr/>
            </p:nvSpPr>
            <p:spPr bwMode="auto">
              <a:xfrm>
                <a:off x="854" y="1480"/>
                <a:ext cx="3523" cy="1524"/>
              </a:xfrm>
              <a:prstGeom prst="rect">
                <a:avLst/>
              </a:prstGeom>
              <a:solidFill>
                <a:schemeClr val="accent1"/>
              </a:solidFill>
              <a:ln w="19050">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1634" name="直接连接符 518303"/>
              <p:cNvSpPr>
                <a:spLocks noChangeShapeType="1"/>
              </p:cNvSpPr>
              <p:nvPr/>
            </p:nvSpPr>
            <p:spPr bwMode="auto">
              <a:xfrm>
                <a:off x="841" y="2151"/>
                <a:ext cx="3538" cy="0"/>
              </a:xfrm>
              <a:prstGeom prst="line">
                <a:avLst/>
              </a:prstGeom>
              <a:noFill/>
              <a:ln w="19050">
                <a:solidFill>
                  <a:schemeClr val="tx1"/>
                </a:solidFill>
                <a:round/>
                <a:headEnd/>
                <a:tailEnd/>
              </a:ln>
            </p:spPr>
            <p:txBody>
              <a:bodyPr/>
              <a:lstStyle/>
              <a:p>
                <a:endParaRPr lang="zh-CN" altLang="en-US"/>
              </a:p>
            </p:txBody>
          </p:sp>
          <p:sp>
            <p:nvSpPr>
              <p:cNvPr id="111635" name="直接连接符 518304"/>
              <p:cNvSpPr>
                <a:spLocks noChangeShapeType="1"/>
              </p:cNvSpPr>
              <p:nvPr/>
            </p:nvSpPr>
            <p:spPr bwMode="auto">
              <a:xfrm>
                <a:off x="849" y="2437"/>
                <a:ext cx="3538" cy="0"/>
              </a:xfrm>
              <a:prstGeom prst="line">
                <a:avLst/>
              </a:prstGeom>
              <a:noFill/>
              <a:ln w="19050">
                <a:solidFill>
                  <a:schemeClr val="tx1"/>
                </a:solidFill>
                <a:round/>
                <a:headEnd/>
                <a:tailEnd/>
              </a:ln>
            </p:spPr>
            <p:txBody>
              <a:bodyPr/>
              <a:lstStyle/>
              <a:p>
                <a:endParaRPr lang="zh-CN" altLang="en-US"/>
              </a:p>
            </p:txBody>
          </p:sp>
          <p:sp>
            <p:nvSpPr>
              <p:cNvPr id="111636" name="直接连接符 518305"/>
              <p:cNvSpPr>
                <a:spLocks noChangeShapeType="1"/>
              </p:cNvSpPr>
              <p:nvPr/>
            </p:nvSpPr>
            <p:spPr bwMode="auto">
              <a:xfrm>
                <a:off x="4377" y="1842"/>
                <a:ext cx="0" cy="871"/>
              </a:xfrm>
              <a:prstGeom prst="line">
                <a:avLst/>
              </a:prstGeom>
              <a:noFill/>
              <a:ln w="19050">
                <a:solidFill>
                  <a:schemeClr val="tx1"/>
                </a:solidFill>
                <a:round/>
                <a:headEnd/>
                <a:tailEnd/>
              </a:ln>
            </p:spPr>
            <p:txBody>
              <a:bodyPr/>
              <a:lstStyle/>
              <a:p>
                <a:endParaRPr lang="zh-CN" altLang="en-US"/>
              </a:p>
            </p:txBody>
          </p:sp>
        </p:grpSp>
        <p:sp>
          <p:nvSpPr>
            <p:cNvPr id="111632" name="矩形 518306"/>
            <p:cNvSpPr>
              <a:spLocks noChangeArrowheads="1"/>
            </p:cNvSpPr>
            <p:nvPr/>
          </p:nvSpPr>
          <p:spPr bwMode="auto">
            <a:xfrm>
              <a:off x="715" y="1878"/>
              <a:ext cx="408" cy="182"/>
            </a:xfrm>
            <a:prstGeom prst="rect">
              <a:avLst/>
            </a:prstGeom>
            <a:solidFill>
              <a:schemeClr val="accent1"/>
            </a:solidFill>
            <a:ln w="19050">
              <a:solidFill>
                <a:schemeClr val="accent1"/>
              </a:solidFill>
              <a:prstDash val="dashDot"/>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sp>
        <p:nvSpPr>
          <p:cNvPr id="518308" name="矩形 518307"/>
          <p:cNvSpPr>
            <a:spLocks noChangeArrowheads="1"/>
          </p:cNvSpPr>
          <p:nvPr/>
        </p:nvSpPr>
        <p:spPr bwMode="auto">
          <a:xfrm>
            <a:off x="1671638" y="930275"/>
            <a:ext cx="7472362" cy="2282825"/>
          </a:xfrm>
          <a:prstGeom prst="rect">
            <a:avLst/>
          </a:prstGeom>
          <a:solidFill>
            <a:schemeClr val="bg1"/>
          </a:solidFill>
          <a:ln w="9525">
            <a:noFill/>
            <a:miter lim="800000"/>
            <a:headEnd/>
            <a:tailEnd/>
          </a:ln>
        </p:spPr>
        <p:txBody>
          <a:bodyPr>
            <a:spAutoFit/>
          </a:bodyPr>
          <a:lstStyle/>
          <a:p>
            <a:pPr eaLnBrk="1" hangingPunct="1">
              <a:buFont typeface="Arial" pitchFamily="34" charset="0"/>
              <a:buNone/>
            </a:pPr>
            <a:r>
              <a:rPr lang="zh-CN" altLang="en-US" sz="2400">
                <a:solidFill>
                  <a:schemeClr val="tx1"/>
                </a:solidFill>
                <a:latin typeface="Comic Sans MS" pitchFamily="66" charset="0"/>
              </a:rPr>
              <a:t>在设计矢量控制系统时，可以认为，在控制器后面引入的反旋转变换器</a:t>
            </a:r>
            <a:r>
              <a:rPr lang="en-US" altLang="zh-CN" sz="2400">
                <a:solidFill>
                  <a:schemeClr val="tx1"/>
                </a:solidFill>
                <a:latin typeface="Comic Sans MS" pitchFamily="66" charset="0"/>
              </a:rPr>
              <a:t>VR-1</a:t>
            </a:r>
            <a:r>
              <a:rPr lang="zh-CN" altLang="en-US" sz="2400">
                <a:solidFill>
                  <a:schemeClr val="tx1"/>
                </a:solidFill>
                <a:latin typeface="Comic Sans MS" pitchFamily="66" charset="0"/>
              </a:rPr>
              <a:t>与电机内部的旋转变换环节</a:t>
            </a:r>
            <a:r>
              <a:rPr lang="en-US" altLang="zh-CN" sz="2400">
                <a:solidFill>
                  <a:schemeClr val="tx1"/>
                </a:solidFill>
                <a:latin typeface="Comic Sans MS" pitchFamily="66" charset="0"/>
              </a:rPr>
              <a:t>VR</a:t>
            </a:r>
            <a:r>
              <a:rPr lang="zh-CN" altLang="en-US" sz="2400">
                <a:solidFill>
                  <a:schemeClr val="tx1"/>
                </a:solidFill>
                <a:latin typeface="Comic Sans MS" pitchFamily="66" charset="0"/>
              </a:rPr>
              <a:t>抵消，</a:t>
            </a:r>
            <a:r>
              <a:rPr lang="en-US" altLang="zh-CN" sz="2400">
                <a:solidFill>
                  <a:schemeClr val="tx1"/>
                </a:solidFill>
                <a:latin typeface="Comic Sans MS" pitchFamily="66" charset="0"/>
              </a:rPr>
              <a:t>2/3</a:t>
            </a:r>
            <a:r>
              <a:rPr lang="zh-CN" altLang="en-US" sz="2400">
                <a:solidFill>
                  <a:schemeClr val="tx1"/>
                </a:solidFill>
                <a:latin typeface="Comic Sans MS" pitchFamily="66" charset="0"/>
              </a:rPr>
              <a:t>变换器与电机内部的</a:t>
            </a:r>
            <a:r>
              <a:rPr lang="en-US" altLang="zh-CN" sz="2400">
                <a:solidFill>
                  <a:schemeClr val="tx1"/>
                </a:solidFill>
                <a:latin typeface="Comic Sans MS" pitchFamily="66" charset="0"/>
              </a:rPr>
              <a:t>3/2</a:t>
            </a:r>
            <a:r>
              <a:rPr lang="zh-CN" altLang="en-US" sz="2400">
                <a:solidFill>
                  <a:schemeClr val="tx1"/>
                </a:solidFill>
                <a:latin typeface="Comic Sans MS" pitchFamily="66" charset="0"/>
              </a:rPr>
              <a:t>变换环节抵消，如果再忽略变频器中可能产生的滞后，</a:t>
            </a:r>
            <a:r>
              <a:rPr lang="zh-CN" altLang="en-US" sz="2400">
                <a:solidFill>
                  <a:srgbClr val="CC0000"/>
                </a:solidFill>
                <a:latin typeface="Comic Sans MS" pitchFamily="66" charset="0"/>
              </a:rPr>
              <a:t>剩下的就是直流调速系统了</a:t>
            </a:r>
            <a:r>
              <a:rPr lang="zh-CN" altLang="en-US" sz="2400">
                <a:solidFill>
                  <a:schemeClr val="tx1"/>
                </a:solidFill>
                <a:latin typeface="Comic Sans MS" pitchFamily="66" charset="0"/>
              </a:rPr>
              <a:t>。这样的矢量控制交流变压变频调速系统在静、动态性能上</a:t>
            </a:r>
            <a:r>
              <a:rPr lang="zh-CN" altLang="en-US" sz="2400">
                <a:solidFill>
                  <a:srgbClr val="CC0000"/>
                </a:solidFill>
                <a:latin typeface="Comic Sans MS" pitchFamily="66" charset="0"/>
              </a:rPr>
              <a:t>完全能够与直流调速系统相媲美</a:t>
            </a:r>
            <a:r>
              <a:rPr lang="zh-CN" altLang="en-US" sz="2400">
                <a:solidFill>
                  <a:schemeClr val="tx1"/>
                </a:solidFill>
                <a:latin typeface="Comic Sans MS" pitchFamily="66" charset="0"/>
              </a:rPr>
              <a:t>。</a:t>
            </a:r>
            <a:r>
              <a:rPr lang="zh-CN" altLang="en-US" sz="2400" b="0">
                <a:solidFill>
                  <a:schemeClr val="tx1"/>
                </a:solidFill>
                <a:latin typeface="Comic Sans MS" pitchFamily="66" charset="0"/>
              </a:rPr>
              <a:t> </a:t>
            </a:r>
          </a:p>
        </p:txBody>
      </p:sp>
      <p:sp>
        <p:nvSpPr>
          <p:cNvPr id="11162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11624"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1162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11626"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1162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1162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1162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1163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8308"/>
                                        </p:tgtEl>
                                        <p:attrNameLst>
                                          <p:attrName>style.visibility</p:attrName>
                                        </p:attrNameLst>
                                      </p:cBhvr>
                                      <p:to>
                                        <p:strVal val="visible"/>
                                      </p:to>
                                    </p:set>
                                    <p:anim calcmode="lin" valueType="num">
                                      <p:cBhvr additive="base">
                                        <p:cTn id="12" dur="500" fill="hold"/>
                                        <p:tgtEl>
                                          <p:spTgt spid="518308"/>
                                        </p:tgtEl>
                                        <p:attrNameLst>
                                          <p:attrName>ppt_x</p:attrName>
                                        </p:attrNameLst>
                                      </p:cBhvr>
                                      <p:tavLst>
                                        <p:tav tm="0">
                                          <p:val>
                                            <p:strVal val="#ppt_x"/>
                                          </p:val>
                                        </p:tav>
                                        <p:tav tm="100000">
                                          <p:val>
                                            <p:strVal val="#ppt_x"/>
                                          </p:val>
                                        </p:tav>
                                      </p:tavLst>
                                    </p:anim>
                                    <p:anim calcmode="lin" valueType="num">
                                      <p:cBhvr additive="base">
                                        <p:cTn id="13" dur="500" fill="hold"/>
                                        <p:tgtEl>
                                          <p:spTgt spid="518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30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371713"/>
          <p:cNvSpPr>
            <a:spLocks noGrp="1" noChangeArrowheads="1"/>
          </p:cNvSpPr>
          <p:nvPr>
            <p:ph type="title"/>
          </p:nvPr>
        </p:nvSpPr>
        <p:spPr>
          <a:xfrm>
            <a:off x="1670050" y="220663"/>
            <a:ext cx="7473950" cy="795337"/>
          </a:xfrm>
        </p:spPr>
        <p:txBody>
          <a:bodyPr/>
          <a:lstStyle/>
          <a:p>
            <a:pPr marL="838200" indent="-838200" eaLnBrk="1" hangingPunct="1"/>
            <a:r>
              <a:rPr lang="en-US" altLang="zh-CN" sz="2300" smtClean="0"/>
              <a:t>7.6.3</a:t>
            </a:r>
            <a:r>
              <a:rPr lang="zh-CN" altLang="en-US" sz="2300" smtClean="0"/>
              <a:t>按转子磁链定向矢量控制系统的电流闭环控制方式 </a:t>
            </a:r>
          </a:p>
        </p:txBody>
      </p:sp>
      <p:sp>
        <p:nvSpPr>
          <p:cNvPr id="112643" name="矩形 371715"/>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4" name="矩形 37171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5" name="矩形 371717"/>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6" name="矩形 371718"/>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7" name="矩形 371719"/>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8" name="矩形 371720"/>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49" name="矩形 371722"/>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50" name="矩形 37172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651" name="矩形 371725"/>
          <p:cNvSpPr>
            <a:spLocks noChangeArrowheads="1"/>
          </p:cNvSpPr>
          <p:nvPr/>
        </p:nvSpPr>
        <p:spPr bwMode="auto">
          <a:xfrm>
            <a:off x="1676400" y="941388"/>
            <a:ext cx="7467600" cy="1096962"/>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200">
                <a:solidFill>
                  <a:schemeClr val="tx1"/>
                </a:solidFill>
                <a:latin typeface="Times New Roman" pitchFamily="18" charset="0"/>
              </a:rPr>
              <a:t>转子磁链环节为稳定的惯性环节，可以采用闭环控制，也可以采用开环控制方式；而</a:t>
            </a:r>
            <a:r>
              <a:rPr lang="zh-CN" altLang="en-US" sz="2200">
                <a:solidFill>
                  <a:srgbClr val="A50021"/>
                </a:solidFill>
                <a:latin typeface="Times New Roman" pitchFamily="18" charset="0"/>
              </a:rPr>
              <a:t>转速通道存在积分环节</a:t>
            </a:r>
            <a:r>
              <a:rPr lang="zh-CN" altLang="en-US" sz="2200">
                <a:solidFill>
                  <a:schemeClr val="tx1"/>
                </a:solidFill>
                <a:latin typeface="Times New Roman" pitchFamily="18" charset="0"/>
              </a:rPr>
              <a:t>，</a:t>
            </a:r>
            <a:r>
              <a:rPr lang="zh-CN" altLang="en-US" sz="2200">
                <a:solidFill>
                  <a:srgbClr val="FF0000"/>
                </a:solidFill>
                <a:latin typeface="Times New Roman" pitchFamily="18" charset="0"/>
              </a:rPr>
              <a:t>必须加转速外环使之稳定</a:t>
            </a:r>
            <a:r>
              <a:rPr lang="zh-CN" altLang="en-US" sz="2200">
                <a:solidFill>
                  <a:schemeClr val="tx1"/>
                </a:solidFill>
                <a:latin typeface="Times New Roman" pitchFamily="18" charset="0"/>
              </a:rPr>
              <a:t>。</a:t>
            </a:r>
          </a:p>
        </p:txBody>
      </p:sp>
      <p:sp>
        <p:nvSpPr>
          <p:cNvPr id="371727" name="矩形 371726"/>
          <p:cNvSpPr/>
          <p:nvPr/>
        </p:nvSpPr>
        <p:spPr>
          <a:xfrm>
            <a:off x="1690688" y="3917950"/>
            <a:ext cx="7453312" cy="1339850"/>
          </a:xfrm>
          <a:prstGeom prst="rect">
            <a:avLst/>
          </a:prstGeom>
          <a:noFill/>
          <a:ln w="9525">
            <a:noFill/>
            <a:miter/>
          </a:ln>
        </p:spPr>
        <p:txBody>
          <a:bodyPr anchor="ctr">
            <a:spAutoFit/>
          </a:bodyPr>
          <a:lstStyle/>
          <a:p>
            <a:pPr eaLnBrk="1" hangingPunct="1">
              <a:lnSpc>
                <a:spcPct val="90000"/>
              </a:lnSpc>
              <a:buClr>
                <a:schemeClr val="folHlink"/>
              </a:buClr>
              <a:buSzPct val="75000"/>
              <a:buFont typeface="Wingdings" pitchFamily="2" charset="2"/>
              <a:buChar char="l"/>
              <a:defRPr/>
            </a:pP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常用的电流闭环控制有两种方法：</a:t>
            </a:r>
            <a:endParaRPr lang="zh-CN" altLang="en-US" sz="2200" noProof="1">
              <a:solidFill>
                <a:srgbClr val="FF0000"/>
              </a:solidFill>
              <a:effectLst>
                <a:outerShdw blurRad="38100" dist="38100" dir="2700000">
                  <a:srgbClr val="C0C0C0"/>
                </a:outerShdw>
              </a:effectLst>
              <a:latin typeface="Times New Roman" pitchFamily="18" charset="0"/>
              <a:ea typeface="+mn-ea"/>
            </a:endParaRPr>
          </a:p>
          <a:p>
            <a:pPr eaLnBrk="1" hangingPunct="1">
              <a:lnSpc>
                <a:spcPct val="90000"/>
              </a:lnSpc>
              <a:buClr>
                <a:schemeClr val="folHlink"/>
              </a:buClr>
              <a:buSzPct val="75000"/>
              <a:buFont typeface="Wingdings" pitchFamily="2" charset="2"/>
              <a:buNone/>
              <a:defRPr/>
            </a:pPr>
            <a:r>
              <a:rPr lang="zh-CN" altLang="en-US" sz="2200" noProof="1">
                <a:solidFill>
                  <a:schemeClr val="tx1"/>
                </a:solidFill>
                <a:latin typeface="Times New Roman" pitchFamily="18" charset="0"/>
                <a:ea typeface="+mn-ea"/>
                <a:cs typeface="+mn-ea"/>
              </a:rPr>
              <a:t>①将定子电流励磁分量和转矩分量给定值施行</a:t>
            </a:r>
            <a:r>
              <a:rPr lang="en-US" altLang="zh-CN" sz="2200" noProof="1">
                <a:solidFill>
                  <a:schemeClr val="tx1"/>
                </a:solidFill>
                <a:latin typeface="Times New Roman" pitchFamily="18" charset="0"/>
                <a:ea typeface="+mn-ea"/>
                <a:cs typeface="+mn-ea"/>
              </a:rPr>
              <a:t>2/3</a:t>
            </a:r>
            <a:r>
              <a:rPr lang="zh-CN" altLang="en-US" sz="2200" noProof="1">
                <a:solidFill>
                  <a:schemeClr val="tx1"/>
                </a:solidFill>
                <a:latin typeface="Times New Roman" pitchFamily="18" charset="0"/>
                <a:ea typeface="+mn-ea"/>
                <a:cs typeface="+mn-ea"/>
              </a:rPr>
              <a:t>变换，</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得到三相电流给定值</a:t>
            </a:r>
            <a:r>
              <a:rPr lang="zh-CN" altLang="en-US" sz="2200" noProof="1">
                <a:solidFill>
                  <a:schemeClr val="tx1"/>
                </a:solidFill>
                <a:latin typeface="Times New Roman" pitchFamily="18" charset="0"/>
                <a:ea typeface="+mn-ea"/>
                <a:cs typeface="+mn-ea"/>
              </a:rPr>
              <a:t>，采用</a:t>
            </a:r>
            <a:r>
              <a:rPr lang="zh-CN" altLang="en-US" sz="2200" noProof="1">
                <a:solidFill>
                  <a:srgbClr val="0000CC"/>
                </a:solidFill>
                <a:effectLst>
                  <a:outerShdw blurRad="38100" dist="38100" dir="2700000">
                    <a:srgbClr val="C0C0C0"/>
                  </a:outerShdw>
                </a:effectLst>
                <a:latin typeface="Times New Roman" pitchFamily="18" charset="0"/>
                <a:ea typeface="+mn-ea"/>
                <a:cs typeface="+mn-ea"/>
              </a:rPr>
              <a:t>电流滞环控制型</a:t>
            </a:r>
            <a:r>
              <a:rPr lang="en-US" altLang="zh-CN" sz="2200" noProof="1">
                <a:solidFill>
                  <a:srgbClr val="0000CC"/>
                </a:solidFill>
                <a:effectLst>
                  <a:outerShdw blurRad="38100" dist="38100" dir="2700000">
                    <a:srgbClr val="C0C0C0"/>
                  </a:outerShdw>
                </a:effectLst>
                <a:latin typeface="Times New Roman" pitchFamily="18" charset="0"/>
                <a:ea typeface="+mn-ea"/>
                <a:cs typeface="+mn-ea"/>
              </a:rPr>
              <a:t>PWM</a:t>
            </a:r>
            <a:r>
              <a:rPr lang="zh-CN" altLang="en-US" sz="2200" noProof="1">
                <a:solidFill>
                  <a:srgbClr val="0000CC"/>
                </a:solidFill>
                <a:effectLst>
                  <a:outerShdw blurRad="38100" dist="38100" dir="2700000">
                    <a:srgbClr val="C0C0C0"/>
                  </a:outerShdw>
                </a:effectLst>
                <a:latin typeface="Times New Roman" pitchFamily="18" charset="0"/>
                <a:ea typeface="+mn-ea"/>
                <a:cs typeface="+mn-ea"/>
              </a:rPr>
              <a:t>变频器</a:t>
            </a:r>
            <a:r>
              <a:rPr lang="zh-CN" altLang="en-US" sz="2200" noProof="1">
                <a:solidFill>
                  <a:schemeClr val="tx1"/>
                </a:solidFill>
                <a:latin typeface="Times New Roman" pitchFamily="18" charset="0"/>
                <a:ea typeface="+mn-ea"/>
                <a:cs typeface="+mn-ea"/>
              </a:rPr>
              <a:t>，在三相定子坐标系中完成电流闭环控制</a:t>
            </a:r>
            <a:r>
              <a:rPr lang="zh-CN" altLang="en-US" sz="2400" dirty="0">
                <a:solidFill>
                  <a:srgbClr val="0000FF"/>
                </a:solidFill>
                <a:effectLst>
                  <a:outerShdw blurRad="38100" dist="38100" dir="2700000" algn="tl">
                    <a:srgbClr val="000000">
                      <a:alpha val="43137"/>
                    </a:srgbClr>
                  </a:outerShdw>
                </a:effectLst>
                <a:latin typeface="Arial" charset="0"/>
              </a:rPr>
              <a:t>图</a:t>
            </a:r>
            <a:r>
              <a:rPr lang="en-US" altLang="zh-CN" sz="2400" dirty="0">
                <a:solidFill>
                  <a:srgbClr val="0000FF"/>
                </a:solidFill>
                <a:effectLst>
                  <a:outerShdw blurRad="38100" dist="38100" dir="2700000" algn="tl">
                    <a:srgbClr val="000000">
                      <a:alpha val="43137"/>
                    </a:srgbClr>
                  </a:outerShdw>
                </a:effectLst>
                <a:latin typeface="Arial" charset="0"/>
              </a:rPr>
              <a:t>7-19 </a:t>
            </a:r>
            <a:r>
              <a:rPr lang="zh-CN" altLang="en-US" sz="2200" noProof="1">
                <a:solidFill>
                  <a:schemeClr val="tx1"/>
                </a:solidFill>
                <a:latin typeface="Times New Roman" pitchFamily="18" charset="0"/>
                <a:ea typeface="+mn-ea"/>
                <a:cs typeface="+mn-ea"/>
              </a:rPr>
              <a:t>。</a:t>
            </a:r>
            <a:endParaRPr lang="zh-CN" altLang="en-US" sz="2200" noProof="1">
              <a:solidFill>
                <a:srgbClr val="FF3300"/>
              </a:solidFill>
              <a:latin typeface="Times New Roman" pitchFamily="18" charset="0"/>
              <a:ea typeface="+mn-ea"/>
            </a:endParaRPr>
          </a:p>
        </p:txBody>
      </p:sp>
      <p:sp>
        <p:nvSpPr>
          <p:cNvPr id="371728" name="矩形 371727"/>
          <p:cNvSpPr/>
          <p:nvPr/>
        </p:nvSpPr>
        <p:spPr>
          <a:xfrm>
            <a:off x="1676400" y="5151438"/>
            <a:ext cx="7467600" cy="1643062"/>
          </a:xfrm>
          <a:prstGeom prst="rect">
            <a:avLst/>
          </a:prstGeom>
          <a:noFill/>
          <a:ln w="9525">
            <a:noFill/>
            <a:miter/>
          </a:ln>
        </p:spPr>
        <p:txBody>
          <a:bodyPr anchor="ctr">
            <a:spAutoFit/>
          </a:bodyPr>
          <a:lstStyle/>
          <a:p>
            <a:pPr eaLnBrk="1" hangingPunct="1">
              <a:lnSpc>
                <a:spcPct val="90000"/>
              </a:lnSpc>
              <a:buClr>
                <a:schemeClr val="folHlink"/>
              </a:buClr>
              <a:buSzPct val="75000"/>
              <a:buFont typeface="Wingdings" pitchFamily="2" charset="2"/>
              <a:buNone/>
              <a:defRPr/>
            </a:pPr>
            <a:r>
              <a:rPr lang="zh-CN" altLang="en-US" sz="2200" noProof="1">
                <a:solidFill>
                  <a:schemeClr val="tx1"/>
                </a:solidFill>
                <a:latin typeface="Times New Roman" pitchFamily="18" charset="0"/>
                <a:ea typeface="+mn-ea"/>
                <a:cs typeface="+mn-ea"/>
              </a:rPr>
              <a:t>②将检测到的三相电流施行</a:t>
            </a:r>
            <a:r>
              <a:rPr lang="en-US" altLang="zh-CN" sz="2200" noProof="1">
                <a:solidFill>
                  <a:schemeClr val="tx1"/>
                </a:solidFill>
                <a:latin typeface="Times New Roman" pitchFamily="18" charset="0"/>
                <a:ea typeface="+mn-ea"/>
                <a:cs typeface="+mn-ea"/>
              </a:rPr>
              <a:t>3/2</a:t>
            </a:r>
            <a:r>
              <a:rPr lang="zh-CN" altLang="en-US" sz="2200" noProof="1">
                <a:solidFill>
                  <a:schemeClr val="tx1"/>
                </a:solidFill>
                <a:latin typeface="Times New Roman" pitchFamily="18" charset="0"/>
                <a:ea typeface="+mn-ea"/>
                <a:cs typeface="+mn-ea"/>
              </a:rPr>
              <a:t>变换和旋转变换，得到</a:t>
            </a:r>
            <a:r>
              <a:rPr lang="en-US" altLang="zh-CN" sz="2200" noProof="1">
                <a:solidFill>
                  <a:schemeClr val="tx1"/>
                </a:solidFill>
                <a:latin typeface="Times New Roman" pitchFamily="18" charset="0"/>
                <a:ea typeface="+mn-ea"/>
                <a:cs typeface="+mn-ea"/>
              </a:rPr>
              <a:t>mt</a:t>
            </a:r>
            <a:r>
              <a:rPr lang="zh-CN" altLang="en-US" sz="2200" noProof="1">
                <a:solidFill>
                  <a:schemeClr val="tx1"/>
                </a:solidFill>
                <a:latin typeface="Times New Roman" pitchFamily="18" charset="0"/>
                <a:ea typeface="+mn-ea"/>
                <a:cs typeface="+mn-ea"/>
              </a:rPr>
              <a:t>坐标系中的电流反馈值，采用</a:t>
            </a:r>
            <a:r>
              <a:rPr lang="en-US" altLang="zh-CN" sz="2200" noProof="1">
                <a:solidFill>
                  <a:schemeClr val="tx1"/>
                </a:solidFill>
                <a:latin typeface="Times New Roman" pitchFamily="18" charset="0"/>
                <a:ea typeface="+mn-ea"/>
                <a:cs typeface="+mn-ea"/>
              </a:rPr>
              <a:t>PI</a:t>
            </a:r>
            <a:r>
              <a:rPr lang="zh-CN" altLang="en-US" sz="2200" noProof="1">
                <a:solidFill>
                  <a:schemeClr val="tx1"/>
                </a:solidFill>
                <a:latin typeface="Times New Roman" pitchFamily="18" charset="0"/>
                <a:ea typeface="+mn-ea"/>
                <a:cs typeface="+mn-ea"/>
              </a:rPr>
              <a:t>调节软件构成电流闭环控制，电流调节器的输出为</a:t>
            </a:r>
            <a:r>
              <a:rPr lang="en-US" altLang="zh-CN" sz="2200" noProof="1">
                <a:solidFill>
                  <a:schemeClr val="tx1"/>
                </a:solidFill>
                <a:latin typeface="Times New Roman" pitchFamily="18" charset="0"/>
                <a:ea typeface="+mn-ea"/>
                <a:cs typeface="+mn-ea"/>
              </a:rPr>
              <a:t>mt</a:t>
            </a:r>
            <a:r>
              <a:rPr lang="zh-CN" altLang="en-US" sz="2200" noProof="1">
                <a:solidFill>
                  <a:schemeClr val="tx1"/>
                </a:solidFill>
                <a:latin typeface="Times New Roman" pitchFamily="18" charset="0"/>
                <a:ea typeface="+mn-ea"/>
                <a:cs typeface="+mn-ea"/>
              </a:rPr>
              <a:t>坐标系中</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定子电压给定值</a:t>
            </a:r>
            <a:r>
              <a:rPr lang="zh-CN" altLang="en-US" sz="2200" noProof="1">
                <a:solidFill>
                  <a:schemeClr val="tx1"/>
                </a:solidFill>
                <a:latin typeface="Times New Roman" pitchFamily="18" charset="0"/>
                <a:ea typeface="+mn-ea"/>
                <a:cs typeface="+mn-ea"/>
              </a:rPr>
              <a:t>。反旋转变换得到静止两相坐标系的定子电压给定值，再经</a:t>
            </a:r>
            <a:r>
              <a:rPr lang="en-US" altLang="zh-CN" sz="2200" noProof="1">
                <a:solidFill>
                  <a:srgbClr val="0000CC"/>
                </a:solidFill>
                <a:effectLst>
                  <a:outerShdw blurRad="38100" dist="38100" dir="2700000">
                    <a:srgbClr val="C0C0C0"/>
                  </a:outerShdw>
                </a:effectLst>
                <a:latin typeface="Times New Roman" pitchFamily="18" charset="0"/>
                <a:ea typeface="+mn-ea"/>
                <a:cs typeface="+mn-ea"/>
              </a:rPr>
              <a:t>SVPWM</a:t>
            </a:r>
            <a:r>
              <a:rPr lang="zh-CN" altLang="en-US" sz="2200" noProof="1">
                <a:solidFill>
                  <a:srgbClr val="0000CC"/>
                </a:solidFill>
                <a:effectLst>
                  <a:outerShdw blurRad="38100" dist="38100" dir="2700000">
                    <a:srgbClr val="C0C0C0"/>
                  </a:outerShdw>
                </a:effectLst>
                <a:latin typeface="Times New Roman" pitchFamily="18" charset="0"/>
                <a:ea typeface="+mn-ea"/>
                <a:cs typeface="+mn-ea"/>
              </a:rPr>
              <a:t>控制逆变器</a:t>
            </a:r>
            <a:r>
              <a:rPr lang="zh-CN" altLang="en-US" sz="2200" noProof="1">
                <a:solidFill>
                  <a:schemeClr val="tx1"/>
                </a:solidFill>
                <a:latin typeface="Times New Roman" pitchFamily="18" charset="0"/>
                <a:ea typeface="+mn-ea"/>
                <a:cs typeface="+mn-ea"/>
              </a:rPr>
              <a:t>输出三相电压</a:t>
            </a:r>
            <a:r>
              <a:rPr lang="zh-CN" altLang="en-US" sz="2400" dirty="0">
                <a:solidFill>
                  <a:srgbClr val="0000FF"/>
                </a:solidFill>
                <a:effectLst>
                  <a:outerShdw blurRad="38100" dist="38100" dir="2700000" algn="tl">
                    <a:srgbClr val="000000">
                      <a:alpha val="43137"/>
                    </a:srgbClr>
                  </a:outerShdw>
                </a:effectLst>
                <a:latin typeface="Arial" charset="0"/>
              </a:rPr>
              <a:t>图</a:t>
            </a:r>
            <a:r>
              <a:rPr lang="en-US" altLang="zh-CN" sz="2400" dirty="0">
                <a:solidFill>
                  <a:srgbClr val="0000FF"/>
                </a:solidFill>
                <a:effectLst>
                  <a:outerShdw blurRad="38100" dist="38100" dir="2700000" algn="tl">
                    <a:srgbClr val="000000">
                      <a:alpha val="43137"/>
                    </a:srgbClr>
                  </a:outerShdw>
                </a:effectLst>
                <a:latin typeface="Arial" charset="0"/>
              </a:rPr>
              <a:t>7-20 </a:t>
            </a:r>
            <a:r>
              <a:rPr lang="zh-CN" altLang="en-US" sz="2200" noProof="1">
                <a:solidFill>
                  <a:schemeClr val="tx1"/>
                </a:solidFill>
                <a:latin typeface="Times New Roman" pitchFamily="18" charset="0"/>
                <a:ea typeface="+mn-ea"/>
                <a:cs typeface="+mn-ea"/>
              </a:rPr>
              <a:t>。</a:t>
            </a:r>
            <a:endParaRPr lang="zh-CN" altLang="en-US" sz="2200" noProof="1">
              <a:solidFill>
                <a:schemeClr val="tx1"/>
              </a:solidFill>
              <a:latin typeface="Times New Roman" pitchFamily="18" charset="0"/>
              <a:ea typeface="+mn-ea"/>
            </a:endParaRPr>
          </a:p>
        </p:txBody>
      </p:sp>
      <p:pic>
        <p:nvPicPr>
          <p:cNvPr id="112654" name="Picture 16"/>
          <p:cNvPicPr>
            <a:picLocks noChangeAspect="1" noChangeArrowheads="1"/>
          </p:cNvPicPr>
          <p:nvPr/>
        </p:nvPicPr>
        <p:blipFill>
          <a:blip r:embed="rId2" cstate="print"/>
          <a:srcRect/>
          <a:stretch>
            <a:fillRect/>
          </a:stretch>
        </p:blipFill>
        <p:spPr bwMode="auto">
          <a:xfrm>
            <a:off x="3365500" y="2006600"/>
            <a:ext cx="4978400" cy="1524000"/>
          </a:xfrm>
          <a:prstGeom prst="rect">
            <a:avLst/>
          </a:prstGeom>
          <a:noFill/>
          <a:ln w="9525">
            <a:noFill/>
            <a:miter lim="800000"/>
            <a:headEnd/>
            <a:tailEnd/>
          </a:ln>
        </p:spPr>
      </p:pic>
      <p:sp>
        <p:nvSpPr>
          <p:cNvPr id="112655" name="Rectangle 3"/>
          <p:cNvSpPr>
            <a:spLocks noGrp="1" noChangeArrowheads="1"/>
          </p:cNvSpPr>
          <p:nvPr>
            <p:ph type="body" sz="half" idx="1"/>
          </p:nvPr>
        </p:nvSpPr>
        <p:spPr>
          <a:xfrm>
            <a:off x="3530600" y="3633788"/>
            <a:ext cx="4675188" cy="430212"/>
          </a:xfrm>
        </p:spPr>
        <p:txBody>
          <a:bodyPr/>
          <a:lstStyle/>
          <a:p>
            <a:pPr algn="ctr" eaLnBrk="1" hangingPunct="1"/>
            <a:r>
              <a:rPr lang="zh-CN" altLang="en-US" sz="1600" smtClean="0"/>
              <a:t>图</a:t>
            </a:r>
            <a:r>
              <a:rPr lang="en-US" altLang="zh-CN" sz="1600" smtClean="0"/>
              <a:t>7-18  </a:t>
            </a:r>
            <a:r>
              <a:rPr lang="zh-CN" altLang="en-US" sz="1600" smtClean="0"/>
              <a:t>电流闭环控制后的系统结构图</a:t>
            </a:r>
          </a:p>
        </p:txBody>
      </p:sp>
      <p:sp>
        <p:nvSpPr>
          <p:cNvPr id="11265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12657"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1265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12659"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1266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1266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1266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1266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
        <p:nvSpPr>
          <p:cNvPr id="24" name="文本占位符 364546"/>
          <p:cNvSpPr txBox="1">
            <a:spLocks/>
          </p:cNvSpPr>
          <p:nvPr/>
        </p:nvSpPr>
        <p:spPr bwMode="auto">
          <a:xfrm>
            <a:off x="1690688" y="968375"/>
            <a:ext cx="7453312" cy="1316038"/>
          </a:xfrm>
          <a:prstGeom prst="rect">
            <a:avLst/>
          </a:prstGeom>
          <a:solidFill>
            <a:schemeClr val="bg1"/>
          </a:solidFill>
          <a:ln w="9525">
            <a:noFill/>
            <a:miter lim="800000"/>
            <a:headEnd/>
            <a:tailEnd/>
          </a:ln>
        </p:spPr>
        <p:txBody>
          <a:bodyPr vert="horz" wrap="square" lIns="0" tIns="0" rIns="9000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itchFamily="2" charset="2"/>
              <a:buChar char="l"/>
              <a:tabLst/>
              <a:defRPr/>
            </a:pPr>
            <a:r>
              <a:rPr kumimoji="0" lang="zh-CN" altLang="en-US" sz="2000" b="1" i="0" u="none" strike="noStrike" kern="1200" cap="none" spc="0" normalizeH="0" baseline="0" noProof="1" smtClean="0">
                <a:ln>
                  <a:noFill/>
                </a:ln>
                <a:solidFill>
                  <a:schemeClr val="tx1"/>
                </a:solidFill>
                <a:effectLst/>
                <a:uLnTx/>
                <a:uFillTx/>
                <a:latin typeface="+mn-lt"/>
                <a:ea typeface="+mn-ea"/>
                <a:cs typeface="+mn-cs"/>
              </a:rPr>
              <a:t>按转子磁链定向仅仅实现了</a:t>
            </a:r>
            <a:r>
              <a:rPr kumimoji="0" lang="zh-CN" altLang="en-US" sz="2400" b="1" i="0" u="none" strike="noStrike" kern="1200" cap="none" spc="0" normalizeH="0" baseline="0" noProof="1" smtClean="0">
                <a:ln>
                  <a:noFill/>
                </a:ln>
                <a:solidFill>
                  <a:srgbClr val="FF0000"/>
                </a:solidFill>
                <a:effectLst>
                  <a:outerShdw blurRad="38100" dist="38100" dir="2700000">
                    <a:srgbClr val="C0C0C0"/>
                  </a:outerShdw>
                </a:effectLst>
                <a:uLnTx/>
                <a:uFillTx/>
                <a:latin typeface="华文行楷" pitchFamily="2" charset="-122"/>
                <a:ea typeface="华文行楷" pitchFamily="2" charset="-122"/>
                <a:cs typeface="+mn-cs"/>
              </a:rPr>
              <a:t>定子电流两个分量的解耦</a:t>
            </a:r>
            <a:r>
              <a:rPr kumimoji="0" lang="zh-CN" altLang="en-US" sz="2000" b="1" i="0" u="none" strike="noStrike" kern="1200" cap="none" spc="0" normalizeH="0" baseline="0" noProof="1" smtClean="0">
                <a:ln>
                  <a:noFill/>
                </a:ln>
                <a:solidFill>
                  <a:schemeClr val="tx1"/>
                </a:solidFill>
                <a:effectLst/>
                <a:uLnTx/>
                <a:uFillTx/>
                <a:latin typeface="+mn-lt"/>
                <a:ea typeface="+mn-ea"/>
                <a:cs typeface="+mn-cs"/>
              </a:rPr>
              <a:t>，电流的微分方程中仍存在</a:t>
            </a:r>
            <a:r>
              <a:rPr kumimoji="0" lang="zh-CN" altLang="en-US" sz="2400" b="1" i="0" u="none" strike="noStrike" kern="1200" cap="none" spc="0" normalizeH="0" baseline="0" noProof="1" smtClean="0">
                <a:ln>
                  <a:noFill/>
                </a:ln>
                <a:solidFill>
                  <a:srgbClr val="FF0000"/>
                </a:solidFill>
                <a:effectLst>
                  <a:outerShdw blurRad="38100" dist="38100" dir="2700000">
                    <a:srgbClr val="C0C0C0"/>
                  </a:outerShdw>
                </a:effectLst>
                <a:uLnTx/>
                <a:uFillTx/>
                <a:latin typeface="华文行楷" pitchFamily="2" charset="-122"/>
                <a:ea typeface="华文行楷" pitchFamily="2" charset="-122"/>
                <a:cs typeface="+mn-cs"/>
              </a:rPr>
              <a:t>非线性和交叉耦合</a:t>
            </a:r>
            <a:r>
              <a:rPr kumimoji="0" lang="zh-CN" altLang="en-US" sz="2000" b="1" i="0" u="none" strike="noStrike" kern="1200" cap="none" spc="0" normalizeH="0" baseline="0" noProof="1"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100000"/>
              </a:lnSpc>
              <a:spcBef>
                <a:spcPct val="0"/>
              </a:spcBef>
              <a:spcAft>
                <a:spcPct val="0"/>
              </a:spcAft>
              <a:buClr>
                <a:srgbClr val="FF9933"/>
              </a:buClr>
              <a:buSzTx/>
              <a:buFont typeface="Wingdings" pitchFamily="2" charset="2"/>
              <a:buChar char="l"/>
              <a:tabLst/>
              <a:defRPr/>
            </a:pPr>
            <a:r>
              <a:rPr kumimoji="0" lang="zh-CN" altLang="en-US" sz="2000" b="1" i="0" u="none" strike="noStrike" kern="1200" cap="none" spc="0" normalizeH="0" baseline="0" noProof="1" smtClean="0">
                <a:ln>
                  <a:noFill/>
                </a:ln>
                <a:solidFill>
                  <a:srgbClr val="0000FF"/>
                </a:solidFill>
                <a:effectLst>
                  <a:outerShdw blurRad="38100" dist="38100" dir="2700000" algn="tl">
                    <a:srgbClr val="000000">
                      <a:alpha val="43137"/>
                    </a:srgbClr>
                  </a:outerShdw>
                </a:effectLst>
                <a:uLnTx/>
                <a:uFillTx/>
                <a:latin typeface="+mn-lt"/>
                <a:ea typeface="+mn-ea"/>
                <a:cs typeface="+mn-cs"/>
              </a:rPr>
              <a:t>采用</a:t>
            </a:r>
            <a:r>
              <a:rPr kumimoji="0" lang="zh-CN" altLang="en-US" sz="2000" b="1" i="0" u="none" strike="noStrike" kern="1200" cap="none" spc="0" normalizeH="0" baseline="0" noProof="1" smtClean="0">
                <a:ln>
                  <a:noFill/>
                </a:ln>
                <a:solidFill>
                  <a:srgbClr val="0000FF"/>
                </a:solidFill>
                <a:effectLst>
                  <a:outerShdw blurRad="38100" dist="38100" dir="2700000">
                    <a:srgbClr val="C0C0C0"/>
                  </a:outerShdw>
                </a:effectLst>
                <a:uLnTx/>
                <a:uFillTx/>
                <a:latin typeface="+mn-lt"/>
                <a:ea typeface="+mn-ea"/>
                <a:cs typeface="+mn-cs"/>
              </a:rPr>
              <a:t>电流闭环控制</a:t>
            </a:r>
            <a:r>
              <a:rPr kumimoji="0" lang="zh-CN" altLang="en-US" sz="2000" b="1" i="0" u="none" strike="noStrike" kern="1200" cap="none" spc="0" normalizeH="0" baseline="0" noProof="1" smtClean="0">
                <a:ln>
                  <a:noFill/>
                </a:ln>
                <a:solidFill>
                  <a:schemeClr val="tx1"/>
                </a:solidFill>
                <a:effectLst/>
                <a:uLnTx/>
                <a:uFillTx/>
                <a:latin typeface="+mn-lt"/>
                <a:ea typeface="+mn-ea"/>
                <a:cs typeface="+mn-cs"/>
              </a:rPr>
              <a:t>，</a:t>
            </a:r>
            <a:r>
              <a:rPr kumimoji="0" lang="zh-CN" altLang="en-US" sz="2000" b="1" i="0" u="none" strike="noStrike" kern="1200" cap="none" spc="0" normalizeH="0" baseline="0" noProof="1" smtClean="0">
                <a:ln>
                  <a:noFill/>
                </a:ln>
                <a:solidFill>
                  <a:srgbClr val="0000FF"/>
                </a:solidFill>
                <a:effectLst>
                  <a:outerShdw blurRad="38100" dist="38100" dir="2700000">
                    <a:srgbClr val="C0C0C0"/>
                  </a:outerShdw>
                </a:effectLst>
                <a:uLnTx/>
                <a:uFillTx/>
                <a:latin typeface="+mn-lt"/>
                <a:ea typeface="+mn-ea"/>
                <a:cs typeface="+mn-cs"/>
              </a:rPr>
              <a:t>可有效抑制这一现象</a:t>
            </a:r>
            <a:r>
              <a:rPr kumimoji="0" lang="zh-CN" altLang="en-US" sz="2000" b="1" i="0" u="none" strike="noStrike" kern="1200" cap="none" spc="0" normalizeH="0" baseline="0" noProof="1" smtClean="0">
                <a:ln>
                  <a:noFill/>
                </a:ln>
                <a:solidFill>
                  <a:schemeClr val="tx1"/>
                </a:solidFill>
                <a:effectLst/>
                <a:uLnTx/>
                <a:uFillTx/>
                <a:latin typeface="+mn-lt"/>
                <a:ea typeface="+mn-ea"/>
                <a:cs typeface="+mn-cs"/>
              </a:rPr>
              <a:t>，使实际电流快速跟随给定值。</a:t>
            </a:r>
            <a:endParaRPr kumimoji="0" lang="zh-CN" altLang="en-US" sz="2000" b="1" i="0" u="none" strike="noStrike" kern="1200" cap="none" spc="0" normalizeH="0" baseline="0" noProof="1">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文本占位符 374786"/>
          <p:cNvSpPr>
            <a:spLocks noGrp="1" noChangeArrowheads="1"/>
          </p:cNvSpPr>
          <p:nvPr>
            <p:ph type="body" sz="half" idx="1"/>
          </p:nvPr>
        </p:nvSpPr>
        <p:spPr>
          <a:xfrm>
            <a:off x="2176463" y="6124575"/>
            <a:ext cx="6210300" cy="430213"/>
          </a:xfrm>
        </p:spPr>
        <p:txBody>
          <a:bodyPr/>
          <a:lstStyle/>
          <a:p>
            <a:pPr algn="ctr" eaLnBrk="1" hangingPunct="1"/>
            <a:r>
              <a:rPr lang="zh-CN" altLang="en-US" smtClean="0"/>
              <a:t>图</a:t>
            </a:r>
            <a:r>
              <a:rPr lang="en-US" altLang="zh-CN" smtClean="0"/>
              <a:t>7-19  </a:t>
            </a:r>
            <a:r>
              <a:rPr lang="zh-CN" altLang="en-US" smtClean="0"/>
              <a:t>三相电流闭环控制的矢量控制系统结构图</a:t>
            </a:r>
          </a:p>
        </p:txBody>
      </p:sp>
      <p:sp>
        <p:nvSpPr>
          <p:cNvPr id="113667" name="矩形 37478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68" name="矩形 374788"/>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69" name="矩形 374789"/>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70" name="矩形 374790"/>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71" name="矩形 374791"/>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72" name="矩形 374792"/>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73" name="矩形 37479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3674" name="矩形 374795"/>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13675" name="图片 374796" descr="0623"/>
          <p:cNvPicPr>
            <a:picLocks noChangeAspect="1" noChangeArrowheads="1"/>
          </p:cNvPicPr>
          <p:nvPr/>
        </p:nvPicPr>
        <p:blipFill>
          <a:blip r:embed="rId2" cstate="print"/>
          <a:srcRect/>
          <a:stretch>
            <a:fillRect/>
          </a:stretch>
        </p:blipFill>
        <p:spPr bwMode="auto">
          <a:xfrm>
            <a:off x="1677988" y="1860550"/>
            <a:ext cx="7466012" cy="3282950"/>
          </a:xfrm>
          <a:prstGeom prst="rect">
            <a:avLst/>
          </a:prstGeom>
          <a:noFill/>
          <a:ln w="9525">
            <a:noFill/>
            <a:miter lim="800000"/>
            <a:headEnd/>
            <a:tailEnd/>
          </a:ln>
        </p:spPr>
      </p:pic>
      <p:sp>
        <p:nvSpPr>
          <p:cNvPr id="113676" name="矩形 374798"/>
          <p:cNvSpPr>
            <a:spLocks noChangeArrowheads="1"/>
          </p:cNvSpPr>
          <p:nvPr/>
        </p:nvSpPr>
        <p:spPr bwMode="auto">
          <a:xfrm>
            <a:off x="1584325" y="357188"/>
            <a:ext cx="2506663" cy="431657"/>
          </a:xfrm>
          <a:prstGeom prst="rect">
            <a:avLst/>
          </a:prstGeom>
          <a:noFill/>
          <a:ln w="9525">
            <a:noFill/>
            <a:miter lim="800000"/>
            <a:headEnd/>
            <a:tailEnd/>
          </a:ln>
        </p:spPr>
        <p:txBody>
          <a:bodyPr>
            <a:spAutoFit/>
          </a:bodyPr>
          <a:lstStyle/>
          <a:p>
            <a:pPr algn="ctr" eaLnBrk="1" hangingPunct="1">
              <a:lnSpc>
                <a:spcPct val="90000"/>
              </a:lnSpc>
              <a:buFont typeface="Arial" pitchFamily="34" charset="0"/>
              <a:buNone/>
            </a:pPr>
            <a:r>
              <a:rPr lang="zh-CN" altLang="en-US" sz="2400" dirty="0">
                <a:solidFill>
                  <a:srgbClr val="0000FF"/>
                </a:solidFill>
                <a:effectLst>
                  <a:outerShdw blurRad="38100" dist="38100" dir="2700000" algn="tl">
                    <a:srgbClr val="000000">
                      <a:alpha val="43137"/>
                    </a:srgbClr>
                  </a:outerShdw>
                </a:effectLst>
                <a:latin typeface="Monotype Corsiva" pitchFamily="66" charset="0"/>
              </a:rPr>
              <a:t>①电流闭环控制</a:t>
            </a:r>
          </a:p>
        </p:txBody>
      </p:sp>
      <p:sp>
        <p:nvSpPr>
          <p:cNvPr id="113677" name="文本框 374799"/>
          <p:cNvSpPr txBox="1">
            <a:spLocks noChangeArrowheads="1"/>
          </p:cNvSpPr>
          <p:nvPr/>
        </p:nvSpPr>
        <p:spPr bwMode="auto">
          <a:xfrm>
            <a:off x="1703388" y="1041400"/>
            <a:ext cx="7440612" cy="652102"/>
          </a:xfrm>
          <a:prstGeom prst="rect">
            <a:avLst/>
          </a:prstGeom>
          <a:noFill/>
          <a:ln w="9525">
            <a:noFill/>
            <a:miter lim="800000"/>
            <a:headEnd/>
            <a:tailEnd/>
          </a:ln>
        </p:spPr>
        <p:txBody>
          <a:bodyPr>
            <a:spAutoFit/>
          </a:bodyPr>
          <a:lstStyle/>
          <a:p>
            <a:pPr eaLnBrk="1" hangingPunct="1">
              <a:lnSpc>
                <a:spcPct val="90000"/>
              </a:lnSpc>
              <a:spcBef>
                <a:spcPct val="50000"/>
              </a:spcBef>
              <a:buFont typeface="Arial" pitchFamily="34" charset="0"/>
              <a:buNone/>
            </a:pPr>
            <a:r>
              <a:rPr lang="zh-CN" altLang="en-US" sz="2000" dirty="0">
                <a:solidFill>
                  <a:schemeClr val="tx1"/>
                </a:solidFill>
                <a:effectLst>
                  <a:outerShdw blurRad="38100" dist="38100" dir="2700000" algn="tl">
                    <a:srgbClr val="000000">
                      <a:alpha val="43137"/>
                    </a:srgbClr>
                  </a:outerShdw>
                </a:effectLst>
                <a:latin typeface="Monotype Corsiva" pitchFamily="66" charset="0"/>
              </a:rPr>
              <a:t>电流两点式控制，采用电流滞环控制型</a:t>
            </a:r>
            <a:r>
              <a:rPr lang="en-US" altLang="zh-CN" sz="2000" dirty="0">
                <a:solidFill>
                  <a:schemeClr val="tx1"/>
                </a:solidFill>
                <a:effectLst>
                  <a:outerShdw blurRad="38100" dist="38100" dir="2700000" algn="tl">
                    <a:srgbClr val="000000">
                      <a:alpha val="43137"/>
                    </a:srgbClr>
                  </a:outerShdw>
                </a:effectLst>
                <a:latin typeface="宋体" pitchFamily="2" charset="-122"/>
              </a:rPr>
              <a:t>PWM</a:t>
            </a:r>
            <a:r>
              <a:rPr lang="zh-CN" altLang="en-US" sz="2000" dirty="0">
                <a:solidFill>
                  <a:schemeClr val="tx1"/>
                </a:solidFill>
                <a:effectLst>
                  <a:outerShdw blurRad="38100" dist="38100" dir="2700000" algn="tl">
                    <a:srgbClr val="000000">
                      <a:alpha val="43137"/>
                    </a:srgbClr>
                  </a:outerShdw>
                </a:effectLst>
                <a:latin typeface="Monotype Corsiva" pitchFamily="66" charset="0"/>
              </a:rPr>
              <a:t>变频器，动态响应快，但电流纹波相对较大。硬件电路实现。早期产品采用。</a:t>
            </a:r>
            <a:endParaRPr lang="en-US" altLang="zh-CN" sz="2000" dirty="0">
              <a:solidFill>
                <a:schemeClr val="tx1"/>
              </a:solidFill>
              <a:effectLst>
                <a:outerShdw blurRad="38100" dist="38100" dir="2700000" algn="tl">
                  <a:srgbClr val="000000">
                    <a:alpha val="43137"/>
                  </a:srgbClr>
                </a:outerShdw>
              </a:effectLst>
              <a:latin typeface="Monotype Corsiva" pitchFamily="66" charset="0"/>
            </a:endParaRPr>
          </a:p>
        </p:txBody>
      </p:sp>
      <p:sp>
        <p:nvSpPr>
          <p:cNvPr id="11367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13679"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1368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13681"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1368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1368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1368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1368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文本占位符 375810"/>
          <p:cNvSpPr>
            <a:spLocks noGrp="1" noChangeArrowheads="1"/>
          </p:cNvSpPr>
          <p:nvPr>
            <p:ph type="body" sz="half" idx="1"/>
          </p:nvPr>
        </p:nvSpPr>
        <p:spPr>
          <a:xfrm>
            <a:off x="2452688" y="5972175"/>
            <a:ext cx="6127750" cy="630238"/>
          </a:xfrm>
        </p:spPr>
        <p:txBody>
          <a:bodyPr/>
          <a:lstStyle/>
          <a:p>
            <a:pPr algn="ctr" eaLnBrk="1" hangingPunct="1"/>
            <a:r>
              <a:rPr lang="zh-CN" altLang="en-US" smtClean="0"/>
              <a:t>图</a:t>
            </a:r>
            <a:r>
              <a:rPr lang="en-US" altLang="zh-CN" smtClean="0"/>
              <a:t>7-20  </a:t>
            </a:r>
            <a:r>
              <a:rPr lang="zh-CN" altLang="en-US" smtClean="0"/>
              <a:t>定子电流励磁分量和转矩分量闭环控制的</a:t>
            </a:r>
          </a:p>
          <a:p>
            <a:pPr algn="ctr" eaLnBrk="1" hangingPunct="1"/>
            <a:r>
              <a:rPr lang="zh-CN" altLang="en-US" smtClean="0"/>
              <a:t>矢量控制系统结构图</a:t>
            </a:r>
          </a:p>
        </p:txBody>
      </p:sp>
      <p:pic>
        <p:nvPicPr>
          <p:cNvPr id="114691" name="图片 375820" descr="0624"/>
          <p:cNvPicPr>
            <a:picLocks noChangeAspect="1" noChangeArrowheads="1"/>
          </p:cNvPicPr>
          <p:nvPr/>
        </p:nvPicPr>
        <p:blipFill>
          <a:blip r:embed="rId2" cstate="print"/>
          <a:srcRect/>
          <a:stretch>
            <a:fillRect/>
          </a:stretch>
        </p:blipFill>
        <p:spPr bwMode="auto">
          <a:xfrm>
            <a:off x="1700213" y="1933575"/>
            <a:ext cx="7443787" cy="3386138"/>
          </a:xfrm>
          <a:prstGeom prst="rect">
            <a:avLst/>
          </a:prstGeom>
          <a:noFill/>
          <a:ln w="9525">
            <a:noFill/>
            <a:miter lim="800000"/>
            <a:headEnd/>
            <a:tailEnd/>
          </a:ln>
        </p:spPr>
      </p:pic>
      <p:sp>
        <p:nvSpPr>
          <p:cNvPr id="114692" name="矩形 375822"/>
          <p:cNvSpPr>
            <a:spLocks noChangeArrowheads="1"/>
          </p:cNvSpPr>
          <p:nvPr/>
        </p:nvSpPr>
        <p:spPr bwMode="auto">
          <a:xfrm>
            <a:off x="1584325" y="357188"/>
            <a:ext cx="2651125" cy="431657"/>
          </a:xfrm>
          <a:prstGeom prst="rect">
            <a:avLst/>
          </a:prstGeom>
          <a:noFill/>
          <a:ln w="9525">
            <a:noFill/>
            <a:miter lim="800000"/>
            <a:headEnd/>
            <a:tailEnd/>
          </a:ln>
        </p:spPr>
        <p:txBody>
          <a:bodyPr>
            <a:spAutoFit/>
          </a:bodyPr>
          <a:lstStyle/>
          <a:p>
            <a:pPr algn="ctr" eaLnBrk="1" hangingPunct="1">
              <a:lnSpc>
                <a:spcPct val="90000"/>
              </a:lnSpc>
              <a:buFont typeface="Arial" pitchFamily="34" charset="0"/>
              <a:buNone/>
            </a:pPr>
            <a:r>
              <a:rPr lang="zh-CN" altLang="en-US" sz="2400" dirty="0">
                <a:solidFill>
                  <a:srgbClr val="0000FF"/>
                </a:solidFill>
                <a:effectLst>
                  <a:outerShdw blurRad="38100" dist="38100" dir="2700000" algn="tl">
                    <a:srgbClr val="000000">
                      <a:alpha val="43137"/>
                    </a:srgbClr>
                  </a:outerShdw>
                </a:effectLst>
                <a:latin typeface="Monotype Corsiva" pitchFamily="66" charset="0"/>
              </a:rPr>
              <a:t>②电流闭环控制</a:t>
            </a:r>
          </a:p>
        </p:txBody>
      </p:sp>
      <p:sp>
        <p:nvSpPr>
          <p:cNvPr id="114693" name="文本框 375823"/>
          <p:cNvSpPr txBox="1">
            <a:spLocks noChangeArrowheads="1"/>
          </p:cNvSpPr>
          <p:nvPr/>
        </p:nvSpPr>
        <p:spPr bwMode="auto">
          <a:xfrm>
            <a:off x="1703388" y="998538"/>
            <a:ext cx="7440612" cy="652102"/>
          </a:xfrm>
          <a:prstGeom prst="rect">
            <a:avLst/>
          </a:prstGeom>
          <a:noFill/>
          <a:ln w="9525">
            <a:noFill/>
            <a:miter lim="800000"/>
            <a:headEnd/>
            <a:tailEnd/>
          </a:ln>
        </p:spPr>
        <p:txBody>
          <a:bodyPr>
            <a:spAutoFit/>
          </a:bodyPr>
          <a:lstStyle/>
          <a:p>
            <a:pPr eaLnBrk="1" hangingPunct="1">
              <a:lnSpc>
                <a:spcPct val="90000"/>
              </a:lnSpc>
              <a:spcBef>
                <a:spcPct val="50000"/>
              </a:spcBef>
              <a:buFont typeface="Arial" pitchFamily="34" charset="0"/>
              <a:buNone/>
            </a:pPr>
            <a:r>
              <a:rPr lang="zh-CN" altLang="en-US" sz="2000" dirty="0">
                <a:solidFill>
                  <a:schemeClr val="tx1"/>
                </a:solidFill>
                <a:effectLst>
                  <a:outerShdw blurRad="38100" dist="38100" dir="2700000" algn="tl">
                    <a:srgbClr val="000000">
                      <a:alpha val="43137"/>
                    </a:srgbClr>
                  </a:outerShdw>
                </a:effectLst>
                <a:latin typeface="Monotype Corsiva" pitchFamily="66" charset="0"/>
              </a:rPr>
              <a:t>采用连续的</a:t>
            </a:r>
            <a:r>
              <a:rPr lang="en-US" altLang="zh-CN" sz="2000" dirty="0">
                <a:solidFill>
                  <a:schemeClr val="tx1"/>
                </a:solidFill>
                <a:effectLst>
                  <a:outerShdw blurRad="38100" dist="38100" dir="2700000" algn="tl">
                    <a:srgbClr val="000000">
                      <a:alpha val="43137"/>
                    </a:srgbClr>
                  </a:outerShdw>
                </a:effectLst>
                <a:latin typeface="Times New Roman" pitchFamily="18" charset="0"/>
              </a:rPr>
              <a:t>PI</a:t>
            </a:r>
            <a:r>
              <a:rPr lang="zh-CN" altLang="en-US" sz="2000" dirty="0">
                <a:solidFill>
                  <a:schemeClr val="tx1"/>
                </a:solidFill>
                <a:effectLst>
                  <a:outerShdw blurRad="38100" dist="38100" dir="2700000" algn="tl">
                    <a:srgbClr val="000000">
                      <a:alpha val="43137"/>
                    </a:srgbClr>
                  </a:outerShdw>
                </a:effectLst>
                <a:latin typeface="Monotype Corsiva" pitchFamily="66" charset="0"/>
              </a:rPr>
              <a:t>控制，电流纹波一般略小（与</a:t>
            </a:r>
            <a:r>
              <a:rPr lang="en-US" altLang="zh-CN" sz="2000" dirty="0">
                <a:solidFill>
                  <a:schemeClr val="tx1"/>
                </a:solidFill>
                <a:effectLst>
                  <a:outerShdw blurRad="38100" dist="38100" dir="2700000" algn="tl">
                    <a:srgbClr val="000000">
                      <a:alpha val="43137"/>
                    </a:srgbClr>
                  </a:outerShdw>
                </a:effectLst>
                <a:latin typeface="Times New Roman" pitchFamily="18" charset="0"/>
              </a:rPr>
              <a:t>SVPWM</a:t>
            </a:r>
            <a:r>
              <a:rPr lang="zh-CN" altLang="en-US" sz="2000" dirty="0">
                <a:solidFill>
                  <a:schemeClr val="tx1"/>
                </a:solidFill>
                <a:effectLst>
                  <a:outerShdw blurRad="38100" dist="38100" dir="2700000" algn="tl">
                    <a:srgbClr val="000000">
                      <a:alpha val="43137"/>
                    </a:srgbClr>
                  </a:outerShdw>
                </a:effectLst>
                <a:latin typeface="Monotype Corsiva" pitchFamily="66" charset="0"/>
              </a:rPr>
              <a:t>有关），软件实现。</a:t>
            </a:r>
            <a:endParaRPr lang="en-US" altLang="zh-CN" sz="2000" dirty="0">
              <a:solidFill>
                <a:schemeClr val="tx1"/>
              </a:solidFill>
              <a:effectLst>
                <a:outerShdw blurRad="38100" dist="38100" dir="2700000" algn="tl">
                  <a:srgbClr val="000000">
                    <a:alpha val="43137"/>
                  </a:srgbClr>
                </a:outerShdw>
              </a:effectLst>
              <a:latin typeface="Monotype Corsiva" pitchFamily="66" charset="0"/>
            </a:endParaRPr>
          </a:p>
        </p:txBody>
      </p:sp>
      <p:sp>
        <p:nvSpPr>
          <p:cNvPr id="11469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14695"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1469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14697"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1469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1469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1470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1470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376833"/>
          <p:cNvSpPr>
            <a:spLocks noGrp="1" noChangeArrowheads="1"/>
          </p:cNvSpPr>
          <p:nvPr>
            <p:ph type="title"/>
          </p:nvPr>
        </p:nvSpPr>
        <p:spPr>
          <a:xfrm>
            <a:off x="1655763" y="168275"/>
            <a:ext cx="7140575" cy="904875"/>
          </a:xfrm>
        </p:spPr>
        <p:txBody>
          <a:bodyPr/>
          <a:lstStyle/>
          <a:p>
            <a:pPr marL="838200" indent="-838200" eaLnBrk="1" hangingPunct="1"/>
            <a:r>
              <a:rPr lang="en-US" altLang="zh-CN" smtClean="0"/>
              <a:t>7.6.4</a:t>
            </a:r>
            <a:r>
              <a:rPr lang="zh-CN" altLang="en-US" smtClean="0"/>
              <a:t>按转子磁链定向矢量控制系统的转矩控制方式</a:t>
            </a:r>
          </a:p>
        </p:txBody>
      </p:sp>
      <p:sp>
        <p:nvSpPr>
          <p:cNvPr id="376844" name="矩形 376843"/>
          <p:cNvSpPr/>
          <p:nvPr/>
        </p:nvSpPr>
        <p:spPr>
          <a:xfrm>
            <a:off x="1704975" y="1292225"/>
            <a:ext cx="7439025" cy="1371600"/>
          </a:xfrm>
          <a:prstGeom prst="rect">
            <a:avLst/>
          </a:prstGeom>
          <a:noFill/>
          <a:ln w="9525">
            <a:noFill/>
            <a:miter/>
          </a:ln>
        </p:spPr>
        <p:txBody>
          <a:bodyPr anchor="ctr">
            <a:spAutoFit/>
          </a:bodyPr>
          <a:lstStyle/>
          <a:p>
            <a:pPr algn="just" eaLnBrk="1" hangingPunct="1">
              <a:lnSpc>
                <a:spcPct val="90000"/>
              </a:lnSpc>
              <a:spcBef>
                <a:spcPct val="20000"/>
              </a:spcBef>
              <a:buClr>
                <a:schemeClr val="folHlink"/>
              </a:buClr>
              <a:buSzPct val="75000"/>
              <a:buFont typeface="Wingdings" pitchFamily="2" charset="2"/>
              <a:buChar char="l"/>
              <a:defRPr/>
            </a:pPr>
            <a:r>
              <a:rPr lang="zh-CN" altLang="en-US" sz="2000" noProof="1">
                <a:solidFill>
                  <a:srgbClr val="FF0000"/>
                </a:solidFill>
                <a:latin typeface="Times New Roman" pitchFamily="18" charset="0"/>
                <a:ea typeface="+mn-ea"/>
                <a:cs typeface="+mn-ea"/>
              </a:rPr>
              <a:t>当转子磁链发生波动时，将影响电磁转矩，进而影响电动机转速</a:t>
            </a:r>
            <a:r>
              <a:rPr lang="zh-CN" altLang="en-US" sz="2000" noProof="1">
                <a:solidFill>
                  <a:schemeClr val="tx1"/>
                </a:solidFill>
                <a:latin typeface="Times New Roman" pitchFamily="18" charset="0"/>
                <a:ea typeface="+mn-ea"/>
                <a:cs typeface="+mn-ea"/>
              </a:rPr>
              <a:t>。</a:t>
            </a:r>
            <a:endParaRPr lang="zh-CN" altLang="en-US" sz="2000" noProof="1">
              <a:solidFill>
                <a:schemeClr val="tx1"/>
              </a:solidFill>
              <a:latin typeface="Times New Roman" pitchFamily="18" charset="0"/>
              <a:ea typeface="+mn-ea"/>
            </a:endParaRPr>
          </a:p>
          <a:p>
            <a:pPr algn="just" eaLnBrk="1" hangingPunct="1">
              <a:lnSpc>
                <a:spcPct val="90000"/>
              </a:lnSpc>
              <a:spcBef>
                <a:spcPct val="20000"/>
              </a:spcBef>
              <a:buClr>
                <a:schemeClr val="folHlink"/>
              </a:buClr>
              <a:buSzPct val="75000"/>
              <a:buFont typeface="Wingdings" pitchFamily="2" charset="2"/>
              <a:buChar char="l"/>
              <a:defRPr/>
            </a:pP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转子磁链调节器</a:t>
            </a:r>
            <a:r>
              <a:rPr lang="zh-CN" altLang="en-US" sz="2000" noProof="1">
                <a:solidFill>
                  <a:schemeClr val="tx1"/>
                </a:solidFill>
                <a:latin typeface="Times New Roman" pitchFamily="18" charset="0"/>
                <a:ea typeface="+mn-ea"/>
                <a:cs typeface="+mn-ea"/>
              </a:rPr>
              <a:t>力图使转子磁链恒定，而转速调节器则调节电流的转矩分量，以抵消转子磁链变化对电磁转矩的影响，最后达到平衡。</a:t>
            </a:r>
            <a:endParaRPr lang="zh-CN" altLang="en-US" sz="2000" noProof="1">
              <a:solidFill>
                <a:schemeClr val="tx1"/>
              </a:solidFill>
              <a:latin typeface="Times New Roman" pitchFamily="18" charset="0"/>
              <a:ea typeface="+mn-ea"/>
            </a:endParaRPr>
          </a:p>
        </p:txBody>
      </p:sp>
      <p:sp>
        <p:nvSpPr>
          <p:cNvPr id="376845" name="矩形 376844"/>
          <p:cNvSpPr/>
          <p:nvPr/>
        </p:nvSpPr>
        <p:spPr>
          <a:xfrm>
            <a:off x="1676400" y="2995613"/>
            <a:ext cx="7467600" cy="2819400"/>
          </a:xfrm>
          <a:prstGeom prst="rect">
            <a:avLst/>
          </a:prstGeom>
          <a:noFill/>
          <a:ln w="9525">
            <a:noFill/>
            <a:miter/>
          </a:ln>
        </p:spPr>
        <p:txBody>
          <a:bodyPr anchor="ctr">
            <a:spAutoFit/>
          </a:bodyPr>
          <a:lstStyle/>
          <a:p>
            <a:pPr algn="just" eaLnBrk="1" hangingPunct="1">
              <a:lnSpc>
                <a:spcPct val="90000"/>
              </a:lnSpc>
              <a:spcBef>
                <a:spcPct val="20000"/>
              </a:spcBef>
              <a:buClr>
                <a:schemeClr val="folHlink"/>
              </a:buClr>
              <a:buSzPct val="75000"/>
              <a:buFont typeface="Wingdings" pitchFamily="2" charset="2"/>
              <a:buChar char="l"/>
              <a:defRPr/>
            </a:pP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转速闭环控制</a:t>
            </a:r>
            <a:r>
              <a:rPr lang="zh-CN" altLang="en-US" sz="2000" noProof="1">
                <a:solidFill>
                  <a:schemeClr val="tx1"/>
                </a:solidFill>
                <a:latin typeface="Times New Roman" pitchFamily="18" charset="0"/>
                <a:ea typeface="+mn-ea"/>
                <a:cs typeface="+mn-ea"/>
              </a:rPr>
              <a:t>能够通过调节电流转矩分量来抑制转子磁链波动所引起的电磁转矩变化，但这种调节只有当转速发生变化后才起作用。</a:t>
            </a:r>
            <a:endParaRPr lang="zh-CN" altLang="en-US" sz="2000" noProof="1">
              <a:solidFill>
                <a:schemeClr val="tx1"/>
              </a:solidFill>
              <a:latin typeface="Times New Roman" pitchFamily="18" charset="0"/>
              <a:ea typeface="+mn-ea"/>
            </a:endParaRPr>
          </a:p>
          <a:p>
            <a:pPr algn="just" eaLnBrk="1" hangingPunct="1">
              <a:lnSpc>
                <a:spcPct val="90000"/>
              </a:lnSpc>
              <a:spcBef>
                <a:spcPct val="20000"/>
              </a:spcBef>
              <a:buClr>
                <a:schemeClr val="folHlink"/>
              </a:buClr>
              <a:buSzPct val="75000"/>
              <a:buFont typeface="Wingdings" pitchFamily="2" charset="2"/>
              <a:buChar char="l"/>
              <a:defRPr/>
            </a:pPr>
            <a:endParaRPr lang="zh-CN" altLang="en-US" sz="2000" noProof="1">
              <a:solidFill>
                <a:schemeClr val="tx1"/>
              </a:solidFill>
              <a:latin typeface="Times New Roman" pitchFamily="18" charset="0"/>
              <a:ea typeface="+mn-ea"/>
            </a:endParaRPr>
          </a:p>
          <a:p>
            <a:pPr algn="just" eaLnBrk="1" hangingPunct="1">
              <a:lnSpc>
                <a:spcPct val="90000"/>
              </a:lnSpc>
              <a:spcBef>
                <a:spcPct val="20000"/>
              </a:spcBef>
              <a:buClr>
                <a:schemeClr val="folHlink"/>
              </a:buClr>
              <a:buSzPct val="75000"/>
              <a:buFont typeface="Wingdings" pitchFamily="2" charset="2"/>
              <a:buChar char="l"/>
              <a:defRPr/>
            </a:pPr>
            <a:r>
              <a:rPr lang="zh-CN" altLang="en-US" sz="2600" noProof="1">
                <a:solidFill>
                  <a:srgbClr val="FF0000"/>
                </a:solidFill>
                <a:effectLst>
                  <a:outerShdw blurRad="38100" dist="38100" dir="2700000">
                    <a:srgbClr val="C0C0C0"/>
                  </a:outerShdw>
                </a:effectLst>
                <a:latin typeface="Times New Roman" pitchFamily="18" charset="0"/>
                <a:ea typeface="隶书" pitchFamily="49" charset="-122"/>
                <a:cs typeface="+mn-ea"/>
              </a:rPr>
              <a:t>为了改善动态性能，可以采用转矩控制方式。</a:t>
            </a:r>
            <a:endParaRPr lang="en-US" altLang="zh-CN" sz="2600" noProof="1">
              <a:solidFill>
                <a:srgbClr val="FF0000"/>
              </a:solidFill>
              <a:effectLst>
                <a:outerShdw blurRad="38100" dist="38100" dir="2700000">
                  <a:srgbClr val="C0C0C0"/>
                </a:outerShdw>
              </a:effectLst>
              <a:latin typeface="Times New Roman" pitchFamily="18" charset="0"/>
              <a:ea typeface="隶书" pitchFamily="49" charset="-122"/>
              <a:cs typeface="+mn-ea"/>
            </a:endParaRPr>
          </a:p>
          <a:p>
            <a:pPr algn="just" eaLnBrk="1" hangingPunct="1">
              <a:lnSpc>
                <a:spcPct val="90000"/>
              </a:lnSpc>
              <a:spcBef>
                <a:spcPct val="20000"/>
              </a:spcBef>
              <a:buClr>
                <a:schemeClr val="folHlink"/>
              </a:buClr>
              <a:buSzPct val="75000"/>
              <a:buFont typeface="Wingdings" pitchFamily="2" charset="2"/>
              <a:buChar char="l"/>
              <a:defRPr/>
            </a:pPr>
            <a:endParaRPr lang="zh-CN" altLang="en-US" sz="2600" noProof="1">
              <a:solidFill>
                <a:srgbClr val="FF0000"/>
              </a:solidFill>
              <a:effectLst>
                <a:outerShdw blurRad="38100" dist="38100" dir="2700000">
                  <a:srgbClr val="C0C0C0"/>
                </a:outerShdw>
              </a:effectLst>
              <a:latin typeface="Times New Roman" pitchFamily="18" charset="0"/>
              <a:ea typeface="隶书" pitchFamily="49" charset="-122"/>
            </a:endParaRPr>
          </a:p>
          <a:p>
            <a:pPr algn="just" eaLnBrk="1" hangingPunct="1">
              <a:lnSpc>
                <a:spcPct val="90000"/>
              </a:lnSpc>
              <a:spcBef>
                <a:spcPct val="20000"/>
              </a:spcBef>
              <a:buClr>
                <a:schemeClr val="folHlink"/>
              </a:buClr>
              <a:buSzPct val="75000"/>
              <a:buFont typeface="Wingdings" pitchFamily="2" charset="2"/>
              <a:buChar char="l"/>
              <a:defRPr/>
            </a:pPr>
            <a:r>
              <a:rPr lang="zh-CN" altLang="en-US" sz="2000" noProof="1">
                <a:solidFill>
                  <a:schemeClr val="tx1"/>
                </a:solidFill>
                <a:latin typeface="Times New Roman" pitchFamily="18" charset="0"/>
                <a:ea typeface="+mn-ea"/>
                <a:cs typeface="+mn-ea"/>
              </a:rPr>
              <a:t>常用的转矩控制方式有</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两种</a:t>
            </a:r>
            <a:r>
              <a:rPr lang="zh-CN" altLang="en-US" sz="2000" noProof="1">
                <a:solidFill>
                  <a:schemeClr val="tx1"/>
                </a:solidFill>
                <a:latin typeface="Times New Roman" pitchFamily="18" charset="0"/>
                <a:ea typeface="+mn-ea"/>
                <a:cs typeface="+mn-ea"/>
              </a:rPr>
              <a:t>：</a:t>
            </a:r>
            <a:endParaRPr lang="en-US" altLang="zh-CN" sz="2000" noProof="1">
              <a:solidFill>
                <a:schemeClr val="tx1"/>
              </a:solidFill>
              <a:latin typeface="Times New Roman" pitchFamily="18" charset="0"/>
              <a:ea typeface="+mn-ea"/>
              <a:cs typeface="+mn-ea"/>
            </a:endParaRPr>
          </a:p>
          <a:p>
            <a:pPr algn="just" eaLnBrk="1" hangingPunct="1">
              <a:lnSpc>
                <a:spcPct val="90000"/>
              </a:lnSpc>
              <a:spcBef>
                <a:spcPct val="20000"/>
              </a:spcBef>
              <a:buClr>
                <a:schemeClr val="folHlink"/>
              </a:buClr>
              <a:buSzPct val="75000"/>
              <a:buFont typeface="Wingdings" pitchFamily="2" charset="2"/>
              <a:buChar char="l"/>
              <a:defRPr/>
            </a:pPr>
            <a:r>
              <a:rPr lang="zh-CN" altLang="en-US" sz="2000" noProof="1">
                <a:solidFill>
                  <a:srgbClr val="0000CC"/>
                </a:solidFill>
                <a:latin typeface="Times New Roman" pitchFamily="18" charset="0"/>
                <a:ea typeface="+mn-ea"/>
                <a:cs typeface="+mn-ea"/>
              </a:rPr>
              <a:t>转矩闭环控制</a:t>
            </a:r>
            <a:r>
              <a:rPr lang="zh-CN" altLang="en-US" sz="2000" noProof="1">
                <a:solidFill>
                  <a:schemeClr val="tx1"/>
                </a:solidFill>
                <a:latin typeface="Times New Roman" pitchFamily="18" charset="0"/>
                <a:ea typeface="+mn-ea"/>
                <a:cs typeface="+mn-ea"/>
              </a:rPr>
              <a:t>和</a:t>
            </a:r>
            <a:r>
              <a:rPr lang="zh-CN" altLang="en-US" sz="2000" noProof="1">
                <a:solidFill>
                  <a:srgbClr val="0000CC"/>
                </a:solidFill>
                <a:latin typeface="Times New Roman" pitchFamily="18" charset="0"/>
                <a:ea typeface="+mn-ea"/>
                <a:cs typeface="+mn-ea"/>
              </a:rPr>
              <a:t>在转速调节器的输出增加除法环节</a:t>
            </a:r>
            <a:r>
              <a:rPr lang="zh-CN" altLang="en-US" sz="2000" noProof="1">
                <a:solidFill>
                  <a:schemeClr val="tx1"/>
                </a:solidFill>
                <a:latin typeface="Times New Roman" pitchFamily="18" charset="0"/>
                <a:ea typeface="+mn-ea"/>
                <a:cs typeface="+mn-ea"/>
              </a:rPr>
              <a:t>。</a:t>
            </a:r>
            <a:endParaRPr lang="zh-CN" altLang="en-US" sz="2000" noProof="1">
              <a:solidFill>
                <a:schemeClr val="tx1"/>
              </a:solidFill>
              <a:latin typeface="Times New Roman" pitchFamily="18" charset="0"/>
              <a:ea typeface="+mn-ea"/>
            </a:endParaRPr>
          </a:p>
        </p:txBody>
      </p:sp>
      <p:sp>
        <p:nvSpPr>
          <p:cNvPr id="11571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15718"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1571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15720"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1572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1572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1572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1572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标题 378881"/>
          <p:cNvSpPr>
            <a:spLocks noGrp="1"/>
          </p:cNvSpPr>
          <p:nvPr>
            <p:ph type="title"/>
          </p:nvPr>
        </p:nvSpPr>
        <p:spPr>
          <a:xfrm>
            <a:off x="1698625" y="227013"/>
            <a:ext cx="3703638" cy="762000"/>
          </a:xfrm>
        </p:spPr>
        <p:txBody>
          <a:bodyPr/>
          <a:lstStyle/>
          <a:p>
            <a:pPr marL="838200" indent="-838200" eaLnBrk="1" hangingPunct="1">
              <a:defRPr/>
            </a:pPr>
            <a:r>
              <a:rPr lang="en-US" altLang="zh-CN" noProof="1">
                <a:solidFill>
                  <a:srgbClr val="0000CC"/>
                </a:solidFill>
                <a:effectLst>
                  <a:outerShdw blurRad="38100" dist="38100" dir="2700000">
                    <a:srgbClr val="C0C0C0"/>
                  </a:outerShdw>
                </a:effectLst>
              </a:rPr>
              <a:t>1 </a:t>
            </a:r>
            <a:r>
              <a:rPr lang="zh-CN" altLang="en-US" noProof="1">
                <a:solidFill>
                  <a:srgbClr val="0000CC"/>
                </a:solidFill>
                <a:effectLst>
                  <a:outerShdw blurRad="38100" dist="38100" dir="2700000">
                    <a:srgbClr val="C0C0C0"/>
                  </a:outerShdw>
                </a:effectLst>
              </a:rPr>
              <a:t>转矩</a:t>
            </a:r>
            <a:r>
              <a:rPr lang="zh-CN" altLang="en-US" noProof="1">
                <a:solidFill>
                  <a:srgbClr val="C00000"/>
                </a:solidFill>
                <a:effectLst>
                  <a:outerShdw blurRad="38100" dist="38100" dir="2700000">
                    <a:srgbClr val="C0C0C0"/>
                  </a:outerShdw>
                </a:effectLst>
              </a:rPr>
              <a:t>闭环</a:t>
            </a:r>
            <a:r>
              <a:rPr lang="zh-CN" altLang="en-US" noProof="1">
                <a:solidFill>
                  <a:srgbClr val="0000CC"/>
                </a:solidFill>
                <a:effectLst>
                  <a:outerShdw blurRad="38100" dist="38100" dir="2700000">
                    <a:srgbClr val="C0C0C0"/>
                  </a:outerShdw>
                </a:effectLst>
              </a:rPr>
              <a:t>控制</a:t>
            </a:r>
          </a:p>
        </p:txBody>
      </p:sp>
      <p:sp>
        <p:nvSpPr>
          <p:cNvPr id="116739" name="矩形 378891"/>
          <p:cNvSpPr>
            <a:spLocks noChangeArrowheads="1"/>
          </p:cNvSpPr>
          <p:nvPr/>
        </p:nvSpPr>
        <p:spPr bwMode="auto">
          <a:xfrm>
            <a:off x="2713038" y="4027488"/>
            <a:ext cx="5753100"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7-21  </a:t>
            </a:r>
            <a:r>
              <a:rPr lang="zh-CN" altLang="en-US" sz="2000">
                <a:solidFill>
                  <a:schemeClr val="tx1"/>
                </a:solidFill>
                <a:latin typeface="Times New Roman" pitchFamily="18" charset="0"/>
              </a:rPr>
              <a:t>转矩闭环的矢量控制系统结构图</a:t>
            </a:r>
          </a:p>
        </p:txBody>
      </p:sp>
      <p:pic>
        <p:nvPicPr>
          <p:cNvPr id="116740" name="图片 378892" descr="0625"/>
          <p:cNvPicPr>
            <a:picLocks noChangeAspect="1" noChangeArrowheads="1"/>
          </p:cNvPicPr>
          <p:nvPr/>
        </p:nvPicPr>
        <p:blipFill>
          <a:blip r:embed="rId2" cstate="print"/>
          <a:srcRect/>
          <a:stretch>
            <a:fillRect/>
          </a:stretch>
        </p:blipFill>
        <p:spPr bwMode="auto">
          <a:xfrm>
            <a:off x="1709738" y="963613"/>
            <a:ext cx="7434262" cy="3163887"/>
          </a:xfrm>
          <a:prstGeom prst="rect">
            <a:avLst/>
          </a:prstGeom>
          <a:noFill/>
          <a:ln w="9525">
            <a:noFill/>
            <a:miter lim="800000"/>
            <a:headEnd/>
            <a:tailEnd/>
          </a:ln>
        </p:spPr>
      </p:pic>
      <p:sp>
        <p:nvSpPr>
          <p:cNvPr id="378894" name="矩形 378893"/>
          <p:cNvSpPr>
            <a:spLocks noChangeArrowheads="1"/>
          </p:cNvSpPr>
          <p:nvPr/>
        </p:nvSpPr>
        <p:spPr bwMode="auto">
          <a:xfrm>
            <a:off x="1662113" y="946561"/>
            <a:ext cx="7456487" cy="3342453"/>
          </a:xfrm>
          <a:prstGeom prst="rect">
            <a:avLst/>
          </a:prstGeom>
          <a:solidFill>
            <a:schemeClr val="bg1"/>
          </a:solidFill>
          <a:ln w="9525">
            <a:noFill/>
            <a:miter lim="800000"/>
            <a:headEnd/>
            <a:tailEnd/>
          </a:ln>
        </p:spPr>
        <p:txBody>
          <a:bodyPr anchor="ctr">
            <a:spAutoFit/>
          </a:bodyPr>
          <a:lstStyle/>
          <a:p>
            <a:pPr eaLnBrk="1" hangingPunct="1">
              <a:lnSpc>
                <a:spcPct val="130000"/>
              </a:lnSpc>
              <a:spcBef>
                <a:spcPct val="50000"/>
              </a:spcBef>
              <a:buClr>
                <a:schemeClr val="folHlink"/>
              </a:buClr>
              <a:buSzPct val="75000"/>
              <a:buFont typeface="Wingdings" pitchFamily="2" charset="2"/>
              <a:buChar char="l"/>
            </a:pPr>
            <a:r>
              <a:rPr lang="zh-CN" altLang="en-US" sz="2200" dirty="0">
                <a:solidFill>
                  <a:schemeClr val="tx1"/>
                </a:solidFill>
                <a:latin typeface="Times New Roman" pitchFamily="18" charset="0"/>
              </a:rPr>
              <a:t>在转速调节器和电流转矩分量调节器间增设了转矩调节器，</a:t>
            </a:r>
            <a:r>
              <a:rPr lang="zh-CN" altLang="en-US" sz="2200" dirty="0">
                <a:solidFill>
                  <a:srgbClr val="0000FF"/>
                </a:solidFill>
                <a:effectLst>
                  <a:outerShdw blurRad="38100" dist="38100" dir="2700000" algn="tl">
                    <a:srgbClr val="000000">
                      <a:alpha val="43137"/>
                    </a:srgbClr>
                  </a:outerShdw>
                </a:effectLst>
                <a:latin typeface="Times New Roman" pitchFamily="18" charset="0"/>
              </a:rPr>
              <a:t>当转子磁链发生波动时，通过转矩调节器及时调整电流转矩分量给定值</a:t>
            </a:r>
            <a:r>
              <a:rPr lang="zh-CN" altLang="en-US" sz="2200" dirty="0">
                <a:solidFill>
                  <a:schemeClr val="tx1"/>
                </a:solidFill>
                <a:latin typeface="Times New Roman" pitchFamily="18" charset="0"/>
              </a:rPr>
              <a:t>，</a:t>
            </a:r>
            <a:r>
              <a:rPr lang="zh-CN" altLang="en-US" sz="2200" dirty="0">
                <a:solidFill>
                  <a:srgbClr val="0000FF"/>
                </a:solidFill>
                <a:effectLst>
                  <a:outerShdw blurRad="38100" dist="38100" dir="2700000" algn="tl">
                    <a:srgbClr val="000000">
                      <a:alpha val="43137"/>
                    </a:srgbClr>
                  </a:outerShdw>
                </a:effectLst>
                <a:latin typeface="Times New Roman" pitchFamily="18" charset="0"/>
              </a:rPr>
              <a:t>以抵消磁链变化的影响</a:t>
            </a:r>
            <a:r>
              <a:rPr lang="zh-CN" altLang="en-US" sz="2200" dirty="0">
                <a:solidFill>
                  <a:schemeClr val="tx1"/>
                </a:solidFill>
                <a:latin typeface="Times New Roman" pitchFamily="18" charset="0"/>
              </a:rPr>
              <a:t>，尽可能不影响或少影响电动机转速。</a:t>
            </a:r>
          </a:p>
          <a:p>
            <a:pPr eaLnBrk="1" hangingPunct="1">
              <a:lnSpc>
                <a:spcPct val="130000"/>
              </a:lnSpc>
              <a:spcBef>
                <a:spcPct val="50000"/>
              </a:spcBef>
              <a:buClr>
                <a:schemeClr val="folHlink"/>
              </a:buClr>
              <a:buSzPct val="75000"/>
              <a:buFont typeface="Wingdings" pitchFamily="2" charset="2"/>
              <a:buChar char="l"/>
            </a:pPr>
            <a:r>
              <a:rPr lang="zh-CN" altLang="en-US" sz="2200" dirty="0">
                <a:solidFill>
                  <a:schemeClr val="tx1"/>
                </a:solidFill>
                <a:latin typeface="Times New Roman" pitchFamily="18" charset="0"/>
              </a:rPr>
              <a:t> 转子磁链扰动的作用点是包含在转矩环内的，可以通过转矩反馈来抑制扰动。</a:t>
            </a:r>
            <a:r>
              <a:rPr lang="zh-CN" altLang="en-US" sz="2200" dirty="0">
                <a:solidFill>
                  <a:srgbClr val="0000FF"/>
                </a:solidFill>
                <a:effectLst>
                  <a:outerShdw blurRad="38100" dist="38100" dir="2700000" algn="tl">
                    <a:srgbClr val="000000">
                      <a:alpha val="43137"/>
                    </a:srgbClr>
                  </a:outerShdw>
                </a:effectLst>
                <a:latin typeface="Times New Roman" pitchFamily="18" charset="0"/>
              </a:rPr>
              <a:t>若没有转矩闭环</a:t>
            </a:r>
            <a:r>
              <a:rPr lang="zh-CN" altLang="en-US" sz="2200" dirty="0">
                <a:solidFill>
                  <a:schemeClr val="tx1"/>
                </a:solidFill>
                <a:latin typeface="Times New Roman" pitchFamily="18" charset="0"/>
              </a:rPr>
              <a:t>，</a:t>
            </a:r>
            <a:r>
              <a:rPr lang="zh-CN" altLang="en-US" sz="2200" dirty="0">
                <a:solidFill>
                  <a:srgbClr val="0000FF"/>
                </a:solidFill>
                <a:effectLst>
                  <a:outerShdw blurRad="38100" dist="38100" dir="2700000" algn="tl">
                    <a:srgbClr val="000000">
                      <a:alpha val="43137"/>
                    </a:srgbClr>
                  </a:outerShdw>
                </a:effectLst>
                <a:latin typeface="Times New Roman" pitchFamily="18" charset="0"/>
              </a:rPr>
              <a:t>就只能通过转速外环来抑制转子磁链扰动</a:t>
            </a:r>
            <a:r>
              <a:rPr lang="zh-CN" altLang="en-US" sz="2200" dirty="0">
                <a:solidFill>
                  <a:schemeClr val="tx1"/>
                </a:solidFill>
                <a:latin typeface="Times New Roman" pitchFamily="18" charset="0"/>
              </a:rPr>
              <a:t>，</a:t>
            </a:r>
            <a:r>
              <a:rPr lang="zh-CN" altLang="en-US" sz="2200" dirty="0">
                <a:solidFill>
                  <a:srgbClr val="0000FF"/>
                </a:solidFill>
                <a:effectLst>
                  <a:outerShdw blurRad="38100" dist="38100" dir="2700000" algn="tl">
                    <a:srgbClr val="000000">
                      <a:alpha val="43137"/>
                    </a:srgbClr>
                  </a:outerShdw>
                </a:effectLst>
                <a:latin typeface="Times New Roman" pitchFamily="18" charset="0"/>
              </a:rPr>
              <a:t>控制作用相对比较滞后</a:t>
            </a:r>
            <a:r>
              <a:rPr lang="zh-CN" altLang="en-US" sz="2200" dirty="0">
                <a:solidFill>
                  <a:schemeClr val="tx1"/>
                </a:solidFill>
                <a:latin typeface="Times New Roman" pitchFamily="18" charset="0"/>
              </a:rPr>
              <a:t>。</a:t>
            </a:r>
            <a:r>
              <a:rPr lang="zh-CN" altLang="en-US" sz="2200" dirty="0">
                <a:solidFill>
                  <a:srgbClr val="FF3300"/>
                </a:solidFill>
                <a:latin typeface="Times New Roman" pitchFamily="18" charset="0"/>
              </a:rPr>
              <a:t> </a:t>
            </a:r>
          </a:p>
        </p:txBody>
      </p:sp>
      <p:sp>
        <p:nvSpPr>
          <p:cNvPr id="116742" name="矩形 378894"/>
          <p:cNvSpPr>
            <a:spLocks noChangeArrowheads="1"/>
          </p:cNvSpPr>
          <p:nvPr/>
        </p:nvSpPr>
        <p:spPr bwMode="auto">
          <a:xfrm>
            <a:off x="2986088" y="6461125"/>
            <a:ext cx="5073650"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7-22  </a:t>
            </a:r>
            <a:r>
              <a:rPr lang="zh-CN" altLang="en-US" sz="2000">
                <a:solidFill>
                  <a:schemeClr val="tx1"/>
                </a:solidFill>
                <a:latin typeface="Times New Roman" pitchFamily="18" charset="0"/>
              </a:rPr>
              <a:t>转矩闭环的矢量控制系统原理框图</a:t>
            </a:r>
          </a:p>
        </p:txBody>
      </p:sp>
      <p:pic>
        <p:nvPicPr>
          <p:cNvPr id="116743" name="图片 378895" descr="0626"/>
          <p:cNvPicPr>
            <a:picLocks noChangeAspect="1" noChangeArrowheads="1"/>
          </p:cNvPicPr>
          <p:nvPr/>
        </p:nvPicPr>
        <p:blipFill>
          <a:blip r:embed="rId3" cstate="print"/>
          <a:srcRect/>
          <a:stretch>
            <a:fillRect/>
          </a:stretch>
        </p:blipFill>
        <p:spPr bwMode="auto">
          <a:xfrm>
            <a:off x="1662113" y="4443413"/>
            <a:ext cx="7481887" cy="1982787"/>
          </a:xfrm>
          <a:prstGeom prst="rect">
            <a:avLst/>
          </a:prstGeom>
          <a:noFill/>
          <a:ln w="9525">
            <a:noFill/>
            <a:miter lim="800000"/>
            <a:headEnd/>
            <a:tailEnd/>
          </a:ln>
        </p:spPr>
      </p:pic>
      <p:sp>
        <p:nvSpPr>
          <p:cNvPr id="11674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16745"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1674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16747"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1674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1674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1675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1675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894"/>
                                        </p:tgtEl>
                                        <p:attrNameLst>
                                          <p:attrName>style.visibility</p:attrName>
                                        </p:attrNameLst>
                                      </p:cBhvr>
                                      <p:to>
                                        <p:strVal val="visible"/>
                                      </p:to>
                                    </p:set>
                                    <p:anim calcmode="lin" valueType="num">
                                      <p:cBhvr additive="base">
                                        <p:cTn id="7" dur="500" fill="hold"/>
                                        <p:tgtEl>
                                          <p:spTgt spid="378894"/>
                                        </p:tgtEl>
                                        <p:attrNameLst>
                                          <p:attrName>ppt_x</p:attrName>
                                        </p:attrNameLst>
                                      </p:cBhvr>
                                      <p:tavLst>
                                        <p:tav tm="0">
                                          <p:val>
                                            <p:strVal val="#ppt_x"/>
                                          </p:val>
                                        </p:tav>
                                        <p:tav tm="100000">
                                          <p:val>
                                            <p:strVal val="#ppt_x"/>
                                          </p:val>
                                        </p:tav>
                                      </p:tavLst>
                                    </p:anim>
                                    <p:anim calcmode="lin" valueType="num">
                                      <p:cBhvr additive="base">
                                        <p:cTn id="8" dur="500" fill="hold"/>
                                        <p:tgtEl>
                                          <p:spTgt spid="378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文本占位符 270338"/>
          <p:cNvSpPr>
            <a:spLocks noGrp="1" noChangeArrowheads="1"/>
          </p:cNvSpPr>
          <p:nvPr>
            <p:ph type="body" idx="1"/>
          </p:nvPr>
        </p:nvSpPr>
        <p:spPr>
          <a:xfrm>
            <a:off x="1724025" y="449263"/>
            <a:ext cx="3584575" cy="400050"/>
          </a:xfrm>
        </p:spPr>
        <p:txBody>
          <a:bodyPr/>
          <a:lstStyle/>
          <a:p>
            <a:pPr algn="just" eaLnBrk="1" hangingPunct="1">
              <a:buFont typeface="Wingdings" pitchFamily="2" charset="2"/>
              <a:buChar char="l"/>
            </a:pPr>
            <a:r>
              <a:rPr lang="zh-CN" altLang="en-US" smtClean="0"/>
              <a:t>磁链方程，用分块矩阵表示 </a:t>
            </a:r>
          </a:p>
        </p:txBody>
      </p:sp>
      <p:graphicFrame>
        <p:nvGraphicFramePr>
          <p:cNvPr id="4098" name="对象 270339"/>
          <p:cNvGraphicFramePr>
            <a:graphicFrameLocks/>
          </p:cNvGraphicFramePr>
          <p:nvPr/>
        </p:nvGraphicFramePr>
        <p:xfrm>
          <a:off x="5384800" y="165100"/>
          <a:ext cx="3035300" cy="1116013"/>
        </p:xfrm>
        <a:graphic>
          <a:graphicData uri="http://schemas.openxmlformats.org/presentationml/2006/ole">
            <p:oleObj spid="_x0000_s4098" r:id="rId3" imgW="1447800" imgH="482600" progId="">
              <p:embed/>
            </p:oleObj>
          </a:graphicData>
        </a:graphic>
      </p:graphicFrame>
      <p:graphicFrame>
        <p:nvGraphicFramePr>
          <p:cNvPr id="4099" name="对象 270340"/>
          <p:cNvGraphicFramePr>
            <a:graphicFrameLocks/>
          </p:cNvGraphicFramePr>
          <p:nvPr/>
        </p:nvGraphicFramePr>
        <p:xfrm>
          <a:off x="2097088" y="1219200"/>
          <a:ext cx="2716212" cy="550863"/>
        </p:xfrm>
        <a:graphic>
          <a:graphicData uri="http://schemas.openxmlformats.org/presentationml/2006/ole">
            <p:oleObj spid="_x0000_s4099" r:id="rId4" imgW="1397000" imgH="254000" progId="">
              <p:embed/>
            </p:oleObj>
          </a:graphicData>
        </a:graphic>
      </p:graphicFrame>
      <p:graphicFrame>
        <p:nvGraphicFramePr>
          <p:cNvPr id="4100" name="对象 270341"/>
          <p:cNvGraphicFramePr>
            <a:graphicFrameLocks/>
          </p:cNvGraphicFramePr>
          <p:nvPr/>
        </p:nvGraphicFramePr>
        <p:xfrm>
          <a:off x="2119313" y="1943100"/>
          <a:ext cx="2706687" cy="503238"/>
        </p:xfrm>
        <a:graphic>
          <a:graphicData uri="http://schemas.openxmlformats.org/presentationml/2006/ole">
            <p:oleObj spid="_x0000_s4100" r:id="rId5" imgW="1346200" imgH="254000" progId="">
              <p:embed/>
            </p:oleObj>
          </a:graphicData>
        </a:graphic>
      </p:graphicFrame>
      <p:graphicFrame>
        <p:nvGraphicFramePr>
          <p:cNvPr id="4101" name="对象 270342"/>
          <p:cNvGraphicFramePr>
            <a:graphicFrameLocks/>
          </p:cNvGraphicFramePr>
          <p:nvPr/>
        </p:nvGraphicFramePr>
        <p:xfrm>
          <a:off x="5557838" y="1244600"/>
          <a:ext cx="2544762" cy="506413"/>
        </p:xfrm>
        <a:graphic>
          <a:graphicData uri="http://schemas.openxmlformats.org/presentationml/2006/ole">
            <p:oleObj spid="_x0000_s4101" r:id="rId6" imgW="1105380" imgH="254110" progId="">
              <p:embed/>
            </p:oleObj>
          </a:graphicData>
        </a:graphic>
      </p:graphicFrame>
      <p:graphicFrame>
        <p:nvGraphicFramePr>
          <p:cNvPr id="4102" name="对象 270343"/>
          <p:cNvGraphicFramePr>
            <a:graphicFrameLocks/>
          </p:cNvGraphicFramePr>
          <p:nvPr/>
        </p:nvGraphicFramePr>
        <p:xfrm>
          <a:off x="5580063" y="1917700"/>
          <a:ext cx="2547937" cy="503238"/>
        </p:xfrm>
        <a:graphic>
          <a:graphicData uri="http://schemas.openxmlformats.org/presentationml/2006/ole">
            <p:oleObj spid="_x0000_s4102" r:id="rId7" imgW="1054558" imgH="254110" progId="">
              <p:embed/>
            </p:oleObj>
          </a:graphicData>
        </a:graphic>
      </p:graphicFrame>
      <p:sp>
        <p:nvSpPr>
          <p:cNvPr id="16" name="文本占位符 271362"/>
          <p:cNvSpPr txBox="1">
            <a:spLocks noChangeArrowheads="1"/>
          </p:cNvSpPr>
          <p:nvPr/>
        </p:nvSpPr>
        <p:spPr bwMode="auto">
          <a:xfrm>
            <a:off x="1733550" y="2667000"/>
            <a:ext cx="1836738" cy="400050"/>
          </a:xfrm>
          <a:prstGeom prst="rect">
            <a:avLst/>
          </a:prstGeom>
          <a:noFill/>
          <a:ln w="9525">
            <a:noFill/>
            <a:miter lim="800000"/>
            <a:headEnd/>
            <a:tailEnd/>
          </a:ln>
        </p:spPr>
        <p:txBody>
          <a:bodyPr lIns="0" tIns="0" rIns="90000" bIns="0"/>
          <a:lstStyle/>
          <a:p>
            <a:pPr algn="just" eaLnBrk="1" hangingPunct="1">
              <a:buClr>
                <a:srgbClr val="FF9933"/>
              </a:buClr>
              <a:defRPr/>
            </a:pPr>
            <a:r>
              <a:rPr lang="zh-CN" altLang="en-US" sz="1800" dirty="0">
                <a:solidFill>
                  <a:schemeClr val="tx1"/>
                </a:solidFill>
                <a:latin typeface="+mn-lt"/>
                <a:ea typeface="+mn-ea"/>
              </a:rPr>
              <a:t>定子电感矩阵</a:t>
            </a:r>
          </a:p>
        </p:txBody>
      </p:sp>
      <p:graphicFrame>
        <p:nvGraphicFramePr>
          <p:cNvPr id="4103" name="对象 271363"/>
          <p:cNvGraphicFramePr>
            <a:graphicFrameLocks/>
          </p:cNvGraphicFramePr>
          <p:nvPr/>
        </p:nvGraphicFramePr>
        <p:xfrm>
          <a:off x="1781175" y="2984500"/>
          <a:ext cx="3336925" cy="1739900"/>
        </p:xfrm>
        <a:graphic>
          <a:graphicData uri="http://schemas.openxmlformats.org/presentationml/2006/ole">
            <p:oleObj spid="_x0000_s4103" r:id="rId8" imgW="2425700" imgH="1143000" progId="">
              <p:embed/>
            </p:oleObj>
          </a:graphicData>
        </a:graphic>
      </p:graphicFrame>
      <p:graphicFrame>
        <p:nvGraphicFramePr>
          <p:cNvPr id="4104" name="对象 271365"/>
          <p:cNvGraphicFramePr>
            <a:graphicFrameLocks/>
          </p:cNvGraphicFramePr>
          <p:nvPr/>
        </p:nvGraphicFramePr>
        <p:xfrm>
          <a:off x="5689600" y="3024188"/>
          <a:ext cx="3251200" cy="1662112"/>
        </p:xfrm>
        <a:graphic>
          <a:graphicData uri="http://schemas.openxmlformats.org/presentationml/2006/ole">
            <p:oleObj spid="_x0000_s4104" r:id="rId9" imgW="2311400" imgH="1244600" progId="">
              <p:embed/>
            </p:oleObj>
          </a:graphicData>
        </a:graphic>
      </p:graphicFrame>
      <p:sp>
        <p:nvSpPr>
          <p:cNvPr id="4108" name="矩形 271366"/>
          <p:cNvSpPr>
            <a:spLocks noChangeArrowheads="1"/>
          </p:cNvSpPr>
          <p:nvPr/>
        </p:nvSpPr>
        <p:spPr bwMode="auto">
          <a:xfrm>
            <a:off x="5597525" y="2628900"/>
            <a:ext cx="2073275" cy="439738"/>
          </a:xfrm>
          <a:prstGeom prst="rect">
            <a:avLst/>
          </a:prstGeom>
          <a:noFill/>
          <a:ln w="9525">
            <a:noFill/>
            <a:miter lim="800000"/>
            <a:headEnd/>
            <a:tailEnd/>
          </a:ln>
        </p:spPr>
        <p:txBody>
          <a:bodyPr/>
          <a:lstStyle/>
          <a:p>
            <a:pPr algn="just" eaLnBrk="1" hangingPunct="1">
              <a:buClr>
                <a:srgbClr val="FF9933"/>
              </a:buClr>
            </a:pPr>
            <a:r>
              <a:rPr lang="zh-CN" altLang="en-US" sz="1800">
                <a:solidFill>
                  <a:schemeClr val="tx1"/>
                </a:solidFill>
                <a:latin typeface="Siemens Sans" pitchFamily="2" charset="0"/>
              </a:rPr>
              <a:t>转子电感矩阵</a:t>
            </a:r>
          </a:p>
        </p:txBody>
      </p:sp>
      <p:sp>
        <p:nvSpPr>
          <p:cNvPr id="20" name="文本占位符 272386"/>
          <p:cNvSpPr txBox="1">
            <a:spLocks noChangeArrowheads="1"/>
          </p:cNvSpPr>
          <p:nvPr/>
        </p:nvSpPr>
        <p:spPr bwMode="auto">
          <a:xfrm>
            <a:off x="1800225" y="4933950"/>
            <a:ext cx="2551113" cy="371475"/>
          </a:xfrm>
          <a:prstGeom prst="rect">
            <a:avLst/>
          </a:prstGeom>
          <a:noFill/>
          <a:ln w="9525">
            <a:noFill/>
            <a:miter lim="800000"/>
            <a:headEnd/>
            <a:tailEnd/>
          </a:ln>
        </p:spPr>
        <p:txBody>
          <a:bodyPr lIns="0" tIns="0" rIns="90000" bIns="0"/>
          <a:lstStyle/>
          <a:p>
            <a:pPr algn="just" eaLnBrk="1" hangingPunct="1">
              <a:lnSpc>
                <a:spcPct val="90000"/>
              </a:lnSpc>
              <a:buClr>
                <a:srgbClr val="FF9933"/>
              </a:buClr>
              <a:buFont typeface="Wingdings" pitchFamily="2" charset="2"/>
              <a:buNone/>
              <a:defRPr/>
            </a:pPr>
            <a:r>
              <a:rPr lang="zh-CN" altLang="en-US" sz="1800" dirty="0">
                <a:solidFill>
                  <a:schemeClr val="tx1"/>
                </a:solidFill>
                <a:latin typeface="+mn-lt"/>
                <a:ea typeface="+mn-ea"/>
              </a:rPr>
              <a:t>定、转子互感矩阵</a:t>
            </a:r>
          </a:p>
        </p:txBody>
      </p:sp>
      <p:sp>
        <p:nvSpPr>
          <p:cNvPr id="21" name="矩形 20"/>
          <p:cNvSpPr/>
          <p:nvPr/>
        </p:nvSpPr>
        <p:spPr>
          <a:xfrm>
            <a:off x="7048500" y="5232400"/>
            <a:ext cx="1295400" cy="1003300"/>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defRPr/>
            </a:pPr>
            <a:r>
              <a:rPr lang="zh-CN" altLang="en-US" noProof="1">
                <a:solidFill>
                  <a:srgbClr val="FF0000"/>
                </a:solidFill>
                <a:effectLst>
                  <a:outerShdw blurRad="38100" dist="38100" dir="2700000">
                    <a:srgbClr val="C0C0C0"/>
                  </a:outerShdw>
                </a:effectLst>
                <a:latin typeface="隶书" pitchFamily="49" charset="-122"/>
                <a:ea typeface="隶书" pitchFamily="49" charset="-122"/>
                <a:cs typeface="+mn-ea"/>
              </a:rPr>
              <a:t>变参数、非线性、时变 </a:t>
            </a:r>
            <a:endParaRPr lang="zh-CN" altLang="en-US" noProof="1">
              <a:solidFill>
                <a:srgbClr val="FF0000"/>
              </a:solidFill>
              <a:effectLst>
                <a:outerShdw blurRad="38100" dist="38100" dir="2700000">
                  <a:srgbClr val="C0C0C0"/>
                </a:outerShdw>
              </a:effectLst>
              <a:latin typeface="隶书" pitchFamily="49" charset="-122"/>
              <a:ea typeface="隶书" pitchFamily="49" charset="-122"/>
            </a:endParaRPr>
          </a:p>
        </p:txBody>
      </p:sp>
      <p:graphicFrame>
        <p:nvGraphicFramePr>
          <p:cNvPr id="4105" name="对象 272389"/>
          <p:cNvGraphicFramePr>
            <a:graphicFrameLocks/>
          </p:cNvGraphicFramePr>
          <p:nvPr/>
        </p:nvGraphicFramePr>
        <p:xfrm>
          <a:off x="2025650" y="5219700"/>
          <a:ext cx="4502150" cy="1468438"/>
        </p:xfrm>
        <a:graphic>
          <a:graphicData uri="http://schemas.openxmlformats.org/presentationml/2006/ole">
            <p:oleObj spid="_x0000_s4105" r:id="rId10" imgW="3568700" imgH="1244600" progId="">
              <p:embed/>
            </p:oleObj>
          </a:graphicData>
        </a:graphic>
      </p:graphicFrame>
      <p:sp>
        <p:nvSpPr>
          <p:cNvPr id="411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1" action="ppaction://hlinksldjump"/>
              </a:rPr>
              <a:t>7.1 </a:t>
            </a:r>
            <a:r>
              <a:rPr lang="zh-CN" altLang="en-US" sz="1400">
                <a:solidFill>
                  <a:srgbClr val="0000CC"/>
                </a:solidFill>
                <a:latin typeface="Siemens Sans" pitchFamily="2" charset="0"/>
                <a:hlinkClick r:id="rId11" action="ppaction://hlinksldjump"/>
              </a:rPr>
              <a:t>异步电动机动态数学模型的性质</a:t>
            </a:r>
            <a:endParaRPr lang="zh-CN" altLang="en-US" sz="1400">
              <a:solidFill>
                <a:srgbClr val="0000CC"/>
              </a:solidFill>
              <a:latin typeface="Siemens Sans" pitchFamily="2" charset="0"/>
            </a:endParaRPr>
          </a:p>
        </p:txBody>
      </p:sp>
      <p:sp>
        <p:nvSpPr>
          <p:cNvPr id="411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7.6 </a:t>
            </a:r>
            <a:r>
              <a:rPr lang="zh-CN" altLang="en-US" sz="1400">
                <a:solidFill>
                  <a:schemeClr val="tx1"/>
                </a:solidFill>
                <a:latin typeface="Siemens Sans" pitchFamily="2" charset="0"/>
                <a:hlinkClick r:id="rId12" action="ppaction://hlinksldjump"/>
              </a:rPr>
              <a:t>异步电动机按转子磁链定向的矢量控制系统</a:t>
            </a:r>
            <a:endParaRPr lang="zh-CN" altLang="en-US" sz="1400">
              <a:solidFill>
                <a:schemeClr val="tx1"/>
              </a:solidFill>
              <a:latin typeface="Siemens Sans" pitchFamily="2" charset="0"/>
            </a:endParaRPr>
          </a:p>
        </p:txBody>
      </p:sp>
      <p:sp>
        <p:nvSpPr>
          <p:cNvPr id="4113"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7.2 </a:t>
            </a:r>
            <a:r>
              <a:rPr lang="zh-CN" altLang="en-US" sz="1400">
                <a:solidFill>
                  <a:schemeClr val="tx1"/>
                </a:solidFill>
                <a:latin typeface="Siemens Sans" pitchFamily="2" charset="0"/>
                <a:hlinkClick r:id="rId13" action="ppaction://hlinksldjump"/>
              </a:rPr>
              <a:t>异步电动机三相数学模型</a:t>
            </a:r>
            <a:endParaRPr lang="zh-CN" altLang="en-US" sz="1400">
              <a:solidFill>
                <a:schemeClr val="tx1"/>
              </a:solidFill>
              <a:latin typeface="Siemens Sans" pitchFamily="2" charset="0"/>
            </a:endParaRPr>
          </a:p>
        </p:txBody>
      </p:sp>
      <p:sp>
        <p:nvSpPr>
          <p:cNvPr id="4114" name="矩形 559112">
            <a:hlinkClick r:id="rId14"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7.3 </a:t>
            </a:r>
            <a:r>
              <a:rPr lang="zh-CN" altLang="en-US" sz="1400">
                <a:solidFill>
                  <a:schemeClr val="tx1"/>
                </a:solidFill>
                <a:latin typeface="Siemens Sans" pitchFamily="2" charset="0"/>
                <a:hlinkClick r:id="rId14" action="ppaction://hlinksldjump"/>
              </a:rPr>
              <a:t>坐标变换</a:t>
            </a:r>
            <a:endParaRPr lang="zh-CN" altLang="en-US" sz="1400">
              <a:solidFill>
                <a:schemeClr val="tx1"/>
              </a:solidFill>
              <a:latin typeface="Siemens Sans" pitchFamily="2" charset="0"/>
            </a:endParaRPr>
          </a:p>
        </p:txBody>
      </p:sp>
      <p:sp>
        <p:nvSpPr>
          <p:cNvPr id="411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7.4 </a:t>
            </a:r>
            <a:r>
              <a:rPr lang="zh-CN" altLang="en-US" sz="1400">
                <a:solidFill>
                  <a:schemeClr val="tx1"/>
                </a:solidFill>
                <a:latin typeface="Siemens Sans" pitchFamily="2" charset="0"/>
                <a:hlinkClick r:id="rId15" action="ppaction://hlinksldjump"/>
              </a:rPr>
              <a:t>异步电动机在正交坐标系上的动态数学模型</a:t>
            </a:r>
            <a:endParaRPr lang="zh-CN" altLang="en-US" sz="1400">
              <a:solidFill>
                <a:schemeClr val="tx1"/>
              </a:solidFill>
              <a:latin typeface="Siemens Sans" pitchFamily="2" charset="0"/>
            </a:endParaRPr>
          </a:p>
        </p:txBody>
      </p:sp>
      <p:sp>
        <p:nvSpPr>
          <p:cNvPr id="411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6" action="ppaction://hlinksldjump"/>
              </a:rPr>
              <a:t>7.5 </a:t>
            </a:r>
            <a:r>
              <a:rPr lang="zh-CN" altLang="en-US" sz="1400">
                <a:solidFill>
                  <a:schemeClr val="tx1"/>
                </a:solidFill>
                <a:latin typeface="Siemens Sans" pitchFamily="2" charset="0"/>
                <a:hlinkClick r:id="rId16" action="ppaction://hlinksldjump"/>
              </a:rPr>
              <a:t>异步电动机在正交坐标系上的状态方程</a:t>
            </a:r>
            <a:endParaRPr lang="zh-CN" altLang="en-US" sz="1400">
              <a:solidFill>
                <a:schemeClr val="tx1"/>
              </a:solidFill>
              <a:latin typeface="Siemens Sans" pitchFamily="2" charset="0"/>
            </a:endParaRPr>
          </a:p>
        </p:txBody>
      </p:sp>
      <p:sp>
        <p:nvSpPr>
          <p:cNvPr id="411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7.8 </a:t>
            </a:r>
            <a:r>
              <a:rPr lang="zh-CN" altLang="en-US" sz="1400">
                <a:solidFill>
                  <a:schemeClr val="tx1"/>
                </a:solidFill>
                <a:latin typeface="Siemens Sans" pitchFamily="2" charset="0"/>
                <a:hlinkClick r:id="rId17" action="ppaction://hlinksldjump"/>
              </a:rPr>
              <a:t>直接转矩控制系统与矢量控制系统的比较</a:t>
            </a:r>
            <a:endParaRPr lang="zh-CN" altLang="en-US" sz="1400">
              <a:solidFill>
                <a:schemeClr val="tx1"/>
              </a:solidFill>
              <a:latin typeface="Siemens Sans" pitchFamily="2" charset="0"/>
            </a:endParaRPr>
          </a:p>
        </p:txBody>
      </p:sp>
      <p:sp>
        <p:nvSpPr>
          <p:cNvPr id="411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8" action="ppaction://hlinksldjump"/>
              </a:rPr>
              <a:t>7.7 </a:t>
            </a:r>
            <a:r>
              <a:rPr lang="zh-CN" altLang="en-US" sz="1400">
                <a:solidFill>
                  <a:schemeClr val="tx1"/>
                </a:solidFill>
                <a:latin typeface="Siemens Sans" pitchFamily="2" charset="0"/>
                <a:hlinkClick r:id="rId18"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标题 381953"/>
          <p:cNvSpPr>
            <a:spLocks noGrp="1"/>
          </p:cNvSpPr>
          <p:nvPr>
            <p:ph type="title"/>
          </p:nvPr>
        </p:nvSpPr>
        <p:spPr>
          <a:xfrm>
            <a:off x="1685925" y="200025"/>
            <a:ext cx="4757738" cy="762000"/>
          </a:xfrm>
        </p:spPr>
        <p:txBody>
          <a:bodyPr/>
          <a:lstStyle/>
          <a:p>
            <a:pPr marL="838200" indent="-838200" eaLnBrk="1" hangingPunct="1">
              <a:defRPr/>
            </a:pPr>
            <a:r>
              <a:rPr lang="en-US" altLang="zh-CN" noProof="1">
                <a:solidFill>
                  <a:srgbClr val="0000CC"/>
                </a:solidFill>
                <a:effectLst>
                  <a:outerShdw blurRad="38100" dist="38100" dir="2700000">
                    <a:srgbClr val="C0C0C0"/>
                  </a:outerShdw>
                </a:effectLst>
              </a:rPr>
              <a:t>2 </a:t>
            </a:r>
            <a:r>
              <a:rPr lang="zh-CN" altLang="en-US" noProof="1">
                <a:solidFill>
                  <a:srgbClr val="0000CC"/>
                </a:solidFill>
                <a:effectLst>
                  <a:outerShdw blurRad="38100" dist="38100" dir="2700000">
                    <a:srgbClr val="C0C0C0"/>
                  </a:outerShdw>
                </a:effectLst>
              </a:rPr>
              <a:t>带</a:t>
            </a:r>
            <a:r>
              <a:rPr lang="zh-CN" altLang="en-US" noProof="1">
                <a:solidFill>
                  <a:srgbClr val="C00000"/>
                </a:solidFill>
                <a:effectLst>
                  <a:outerShdw blurRad="38100" dist="38100" dir="2700000">
                    <a:srgbClr val="C0C0C0"/>
                  </a:outerShdw>
                </a:effectLst>
              </a:rPr>
              <a:t>除法环节</a:t>
            </a:r>
            <a:r>
              <a:rPr lang="zh-CN" altLang="en-US" noProof="1">
                <a:solidFill>
                  <a:srgbClr val="0000CC"/>
                </a:solidFill>
                <a:effectLst>
                  <a:outerShdw blurRad="38100" dist="38100" dir="2700000">
                    <a:srgbClr val="C0C0C0"/>
                  </a:outerShdw>
                </a:effectLst>
              </a:rPr>
              <a:t>的矢量控制系统 </a:t>
            </a:r>
          </a:p>
        </p:txBody>
      </p:sp>
      <p:sp>
        <p:nvSpPr>
          <p:cNvPr id="117763" name="矩形 381954"/>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4" name="矩形 381955"/>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5" name="矩形 381956"/>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6" name="矩形 381957"/>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7" name="矩形 381958"/>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8" name="矩形 381959"/>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69" name="矩形 381961"/>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70" name="矩形 381962"/>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7771" name="矩形 381963"/>
          <p:cNvSpPr>
            <a:spLocks noChangeArrowheads="1"/>
          </p:cNvSpPr>
          <p:nvPr/>
        </p:nvSpPr>
        <p:spPr bwMode="auto">
          <a:xfrm>
            <a:off x="3044825" y="3740150"/>
            <a:ext cx="5143500"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7-23  </a:t>
            </a:r>
            <a:r>
              <a:rPr lang="zh-CN" altLang="en-US" sz="2000">
                <a:solidFill>
                  <a:schemeClr val="tx1"/>
                </a:solidFill>
                <a:latin typeface="Times New Roman" pitchFamily="18" charset="0"/>
              </a:rPr>
              <a:t>带除法环节的矢量控制系统结构图</a:t>
            </a:r>
          </a:p>
        </p:txBody>
      </p:sp>
      <p:pic>
        <p:nvPicPr>
          <p:cNvPr id="117772" name="图片 381964" descr="0627"/>
          <p:cNvPicPr>
            <a:picLocks noChangeAspect="1" noChangeArrowheads="1"/>
          </p:cNvPicPr>
          <p:nvPr/>
        </p:nvPicPr>
        <p:blipFill>
          <a:blip r:embed="rId2" cstate="print"/>
          <a:srcRect/>
          <a:stretch>
            <a:fillRect/>
          </a:stretch>
        </p:blipFill>
        <p:spPr bwMode="auto">
          <a:xfrm>
            <a:off x="1704975" y="968375"/>
            <a:ext cx="7439025" cy="2805113"/>
          </a:xfrm>
          <a:prstGeom prst="rect">
            <a:avLst/>
          </a:prstGeom>
          <a:noFill/>
          <a:ln w="9525">
            <a:noFill/>
            <a:miter lim="800000"/>
            <a:headEnd/>
            <a:tailEnd/>
          </a:ln>
        </p:spPr>
      </p:pic>
      <p:sp>
        <p:nvSpPr>
          <p:cNvPr id="381966" name="矩形 381965"/>
          <p:cNvSpPr/>
          <p:nvPr/>
        </p:nvSpPr>
        <p:spPr>
          <a:xfrm>
            <a:off x="1681163" y="1136650"/>
            <a:ext cx="7462837" cy="1616075"/>
          </a:xfrm>
          <a:prstGeom prst="rect">
            <a:avLst/>
          </a:prstGeom>
          <a:solidFill>
            <a:schemeClr val="bg1"/>
          </a:solid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转速调节器的输出为转矩给定，除以转子磁链，得到电流转矩分量给定，由于某种原因使转子磁链减小时，通过除法环节可使电流转矩分量给定增大，尽可能保持电磁转矩不变。</a:t>
            </a:r>
            <a:endParaRPr lang="zh-CN" altLang="en-US" sz="2000" noProof="1">
              <a:solidFill>
                <a:srgbClr val="A50021"/>
              </a:solidFill>
              <a:effectLst>
                <a:outerShdw blurRad="38100" dist="38100" dir="2700000">
                  <a:srgbClr val="C0C0C0"/>
                </a:outerShdw>
              </a:effectLst>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用除法环节消去对象中固有的乘法环节，实现了转矩与转子磁链的动态解耦。</a:t>
            </a:r>
            <a:endParaRPr lang="zh-CN" altLang="en-US" sz="2000" noProof="1">
              <a:solidFill>
                <a:srgbClr val="A50021"/>
              </a:solidFill>
              <a:effectLst>
                <a:outerShdw blurRad="38100" dist="38100" dir="2700000">
                  <a:srgbClr val="C0C0C0"/>
                </a:outerShdw>
              </a:effectLst>
              <a:latin typeface="Times New Roman" pitchFamily="18" charset="0"/>
              <a:ea typeface="+mn-ea"/>
            </a:endParaRPr>
          </a:p>
        </p:txBody>
      </p:sp>
      <p:sp>
        <p:nvSpPr>
          <p:cNvPr id="117774" name="矩形 381966"/>
          <p:cNvSpPr>
            <a:spLocks noChangeArrowheads="1"/>
          </p:cNvSpPr>
          <p:nvPr/>
        </p:nvSpPr>
        <p:spPr bwMode="auto">
          <a:xfrm>
            <a:off x="2462213" y="6461125"/>
            <a:ext cx="5862637"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7-24  </a:t>
            </a:r>
            <a:r>
              <a:rPr lang="zh-CN" altLang="en-US" sz="2000">
                <a:solidFill>
                  <a:schemeClr val="tx1"/>
                </a:solidFill>
                <a:latin typeface="Times New Roman" pitchFamily="18" charset="0"/>
              </a:rPr>
              <a:t>带除法环节的矢量控制系统原理框图</a:t>
            </a:r>
          </a:p>
        </p:txBody>
      </p:sp>
      <p:pic>
        <p:nvPicPr>
          <p:cNvPr id="117775" name="图片 381967" descr="0628"/>
          <p:cNvPicPr>
            <a:picLocks noChangeAspect="1" noChangeArrowheads="1"/>
          </p:cNvPicPr>
          <p:nvPr/>
        </p:nvPicPr>
        <p:blipFill>
          <a:blip r:embed="rId3" cstate="print"/>
          <a:srcRect/>
          <a:stretch>
            <a:fillRect/>
          </a:stretch>
        </p:blipFill>
        <p:spPr bwMode="auto">
          <a:xfrm>
            <a:off x="1747838" y="4186238"/>
            <a:ext cx="7396162" cy="2168525"/>
          </a:xfrm>
          <a:prstGeom prst="rect">
            <a:avLst/>
          </a:prstGeom>
          <a:noFill/>
          <a:ln w="9525">
            <a:noFill/>
            <a:miter lim="800000"/>
            <a:headEnd/>
            <a:tailEnd/>
          </a:ln>
        </p:spPr>
      </p:pic>
      <p:sp>
        <p:nvSpPr>
          <p:cNvPr id="381977" name="文本框 381976"/>
          <p:cNvSpPr txBox="1"/>
          <p:nvPr/>
        </p:nvSpPr>
        <p:spPr>
          <a:xfrm>
            <a:off x="5565775" y="5710238"/>
            <a:ext cx="1728788" cy="366712"/>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1800" noProof="1">
                <a:solidFill>
                  <a:srgbClr val="CC0000"/>
                </a:solidFill>
                <a:effectLst>
                  <a:outerShdw blurRad="38100" dist="38100" dir="2700000">
                    <a:srgbClr val="C0C0C0"/>
                  </a:outerShdw>
                </a:effectLst>
                <a:latin typeface="Comic Sans MS" pitchFamily="66" charset="0"/>
                <a:ea typeface="+mn-ea"/>
                <a:cs typeface="+mn-ea"/>
              </a:rPr>
              <a:t>矢量控制方程</a:t>
            </a:r>
            <a:r>
              <a:rPr lang="en-US" altLang="zh-CN" sz="1800" noProof="1">
                <a:solidFill>
                  <a:srgbClr val="CC0000"/>
                </a:solidFill>
                <a:effectLst>
                  <a:outerShdw blurRad="38100" dist="38100" dir="2700000">
                    <a:srgbClr val="C0C0C0"/>
                  </a:outerShdw>
                </a:effectLst>
                <a:latin typeface="Comic Sans MS" pitchFamily="66" charset="0"/>
                <a:ea typeface="+mn-ea"/>
                <a:cs typeface="+mn-ea"/>
              </a:rPr>
              <a:t>1</a:t>
            </a:r>
            <a:endParaRPr lang="en-US" altLang="zh-CN" sz="1800" noProof="1">
              <a:solidFill>
                <a:srgbClr val="CC0000"/>
              </a:solidFill>
              <a:effectLst>
                <a:outerShdw blurRad="38100" dist="38100" dir="2700000">
                  <a:srgbClr val="C0C0C0"/>
                </a:outerShdw>
              </a:effectLst>
              <a:latin typeface="Comic Sans MS" pitchFamily="66" charset="0"/>
              <a:ea typeface="+mn-ea"/>
            </a:endParaRPr>
          </a:p>
        </p:txBody>
      </p:sp>
      <p:sp>
        <p:nvSpPr>
          <p:cNvPr id="381978" name="文本框 381977"/>
          <p:cNvSpPr txBox="1"/>
          <p:nvPr/>
        </p:nvSpPr>
        <p:spPr>
          <a:xfrm>
            <a:off x="5451475" y="4203700"/>
            <a:ext cx="1728788" cy="366713"/>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1800" noProof="1">
                <a:solidFill>
                  <a:srgbClr val="CC0000"/>
                </a:solidFill>
                <a:effectLst>
                  <a:outerShdw blurRad="38100" dist="38100" dir="2700000">
                    <a:srgbClr val="C0C0C0"/>
                  </a:outerShdw>
                </a:effectLst>
                <a:latin typeface="Comic Sans MS" pitchFamily="66" charset="0"/>
                <a:ea typeface="+mn-ea"/>
                <a:cs typeface="+mn-ea"/>
              </a:rPr>
              <a:t>矢量控制方程</a:t>
            </a:r>
            <a:r>
              <a:rPr lang="en-US" altLang="zh-CN" sz="1800" noProof="1">
                <a:solidFill>
                  <a:srgbClr val="CC0000"/>
                </a:solidFill>
                <a:effectLst>
                  <a:outerShdw blurRad="38100" dist="38100" dir="2700000">
                    <a:srgbClr val="C0C0C0"/>
                  </a:outerShdw>
                </a:effectLst>
                <a:latin typeface="Comic Sans MS" pitchFamily="66" charset="0"/>
                <a:ea typeface="+mn-ea"/>
                <a:cs typeface="+mn-ea"/>
              </a:rPr>
              <a:t>3</a:t>
            </a:r>
            <a:endParaRPr lang="en-US" altLang="zh-CN" sz="1800" noProof="1">
              <a:solidFill>
                <a:srgbClr val="CC0000"/>
              </a:solidFill>
              <a:effectLst>
                <a:outerShdw blurRad="38100" dist="38100" dir="2700000">
                  <a:srgbClr val="C0C0C0"/>
                </a:outerShdw>
              </a:effectLst>
              <a:latin typeface="Comic Sans MS" pitchFamily="66" charset="0"/>
              <a:ea typeface="+mn-ea"/>
            </a:endParaRPr>
          </a:p>
        </p:txBody>
      </p:sp>
      <p:sp>
        <p:nvSpPr>
          <p:cNvPr id="11777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17779"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1778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17781"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1778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1778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1778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1778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1966"/>
                                        </p:tgtEl>
                                        <p:attrNameLst>
                                          <p:attrName>style.visibility</p:attrName>
                                        </p:attrNameLst>
                                      </p:cBhvr>
                                      <p:to>
                                        <p:strVal val="visible"/>
                                      </p:to>
                                    </p:set>
                                    <p:anim calcmode="lin" valueType="num">
                                      <p:cBhvr additive="base">
                                        <p:cTn id="7" dur="500" fill="hold"/>
                                        <p:tgtEl>
                                          <p:spTgt spid="381966"/>
                                        </p:tgtEl>
                                        <p:attrNameLst>
                                          <p:attrName>ppt_x</p:attrName>
                                        </p:attrNameLst>
                                      </p:cBhvr>
                                      <p:tavLst>
                                        <p:tav tm="0">
                                          <p:val>
                                            <p:strVal val="#ppt_x"/>
                                          </p:val>
                                        </p:tav>
                                        <p:tav tm="100000">
                                          <p:val>
                                            <p:strVal val="#ppt_x"/>
                                          </p:val>
                                        </p:tav>
                                      </p:tavLst>
                                    </p:anim>
                                    <p:anim calcmode="lin" valueType="num">
                                      <p:cBhvr additive="base">
                                        <p:cTn id="8" dur="500" fill="hold"/>
                                        <p:tgtEl>
                                          <p:spTgt spid="3819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6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564225"/>
          <p:cNvSpPr>
            <a:spLocks noGrp="1" noChangeArrowheads="1"/>
          </p:cNvSpPr>
          <p:nvPr>
            <p:ph type="title"/>
          </p:nvPr>
        </p:nvSpPr>
        <p:spPr/>
        <p:txBody>
          <a:bodyPr/>
          <a:lstStyle/>
          <a:p>
            <a:pPr eaLnBrk="1" hangingPunct="1"/>
            <a:endParaRPr lang="zh-CN" altLang="en-US" smtClean="0"/>
          </a:p>
        </p:txBody>
      </p:sp>
      <p:sp>
        <p:nvSpPr>
          <p:cNvPr id="564228" name="矩形 564227"/>
          <p:cNvSpPr/>
          <p:nvPr/>
        </p:nvSpPr>
        <p:spPr>
          <a:xfrm>
            <a:off x="2122488" y="1460500"/>
            <a:ext cx="4029075" cy="700088"/>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118788" name="文本占位符 564228"/>
          <p:cNvSpPr>
            <a:spLocks noGrp="1" noChangeArrowheads="1"/>
          </p:cNvSpPr>
          <p:nvPr>
            <p:ph type="body" idx="1"/>
          </p:nvPr>
        </p:nvSpPr>
        <p:spPr>
          <a:xfrm>
            <a:off x="2359025" y="2705100"/>
            <a:ext cx="6272213" cy="1882775"/>
          </a:xfrm>
        </p:spPr>
        <p:txBody>
          <a:bodyPr/>
          <a:lstStyle/>
          <a:p>
            <a:pPr algn="ctr" eaLnBrk="1" hangingPunct="1"/>
            <a:r>
              <a:rPr lang="zh-CN" altLang="en-US" sz="4800" smtClean="0">
                <a:ea typeface="隶书" pitchFamily="49" charset="-122"/>
              </a:rPr>
              <a:t>转子磁链观测模型设计</a:t>
            </a:r>
          </a:p>
        </p:txBody>
      </p:sp>
      <p:sp>
        <p:nvSpPr>
          <p:cNvPr id="11878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18790"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1879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18792"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1879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1879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1879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1879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385025"/>
          <p:cNvSpPr>
            <a:spLocks noGrp="1" noChangeArrowheads="1"/>
          </p:cNvSpPr>
          <p:nvPr>
            <p:ph type="title"/>
          </p:nvPr>
        </p:nvSpPr>
        <p:spPr>
          <a:xfrm>
            <a:off x="1711325" y="241300"/>
            <a:ext cx="4037013" cy="762000"/>
          </a:xfrm>
        </p:spPr>
        <p:txBody>
          <a:bodyPr/>
          <a:lstStyle/>
          <a:p>
            <a:pPr marL="838200" indent="-838200" eaLnBrk="1" hangingPunct="1"/>
            <a:r>
              <a:rPr lang="en-US" altLang="zh-CN" smtClean="0"/>
              <a:t>7.6.5 </a:t>
            </a:r>
            <a:r>
              <a:rPr lang="zh-CN" altLang="en-US" smtClean="0"/>
              <a:t>转子磁链计算</a:t>
            </a:r>
          </a:p>
        </p:txBody>
      </p:sp>
      <p:sp>
        <p:nvSpPr>
          <p:cNvPr id="119811" name="矩形 38502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2" name="矩形 38502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3" name="矩形 385028"/>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4" name="矩形 38502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5" name="矩形 385030"/>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6" name="矩形 385031"/>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7" name="矩形 38503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9818" name="矩形 38503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385036" name="矩形 385035"/>
          <p:cNvSpPr/>
          <p:nvPr/>
        </p:nvSpPr>
        <p:spPr>
          <a:xfrm>
            <a:off x="1701800" y="1127125"/>
            <a:ext cx="7442200" cy="1765300"/>
          </a:xfrm>
          <a:prstGeom prst="rect">
            <a:avLst/>
          </a:prstGeom>
          <a:noFill/>
          <a:ln w="9525">
            <a:noFill/>
            <a:miter/>
          </a:ln>
        </p:spPr>
        <p:txBody>
          <a:bodyPr anchor="ctr">
            <a:spAutoFit/>
          </a:bodyPr>
          <a:lstStyle/>
          <a:p>
            <a:pPr algn="just" eaLnBrk="1" hangingPunct="1">
              <a:lnSpc>
                <a:spcPct val="120000"/>
              </a:lnSpc>
              <a:spcBef>
                <a:spcPct val="20000"/>
              </a:spcBef>
              <a:buClr>
                <a:schemeClr val="folHlink"/>
              </a:buClr>
              <a:buSzPct val="75000"/>
              <a:buFont typeface="Wingdings" pitchFamily="2" charset="2"/>
              <a:buChar char="l"/>
              <a:defRPr/>
            </a:pPr>
            <a:r>
              <a:rPr lang="zh-CN" altLang="en-US" sz="2200" noProof="1">
                <a:solidFill>
                  <a:schemeClr val="tx1"/>
                </a:solidFill>
                <a:latin typeface="Times New Roman" pitchFamily="18" charset="0"/>
                <a:ea typeface="+mn-ea"/>
                <a:cs typeface="+mn-ea"/>
              </a:rPr>
              <a:t>按转子磁链定向的矢量控制系统的关键是准确定向，也就是说</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需要获得转子磁链矢量的空间位置</a:t>
            </a:r>
            <a:r>
              <a:rPr lang="zh-CN" altLang="en-US" sz="2200" noProof="1">
                <a:solidFill>
                  <a:schemeClr val="tx1"/>
                </a:solidFill>
                <a:latin typeface="Times New Roman" pitchFamily="18" charset="0"/>
                <a:ea typeface="+mn-ea"/>
                <a:cs typeface="+mn-ea"/>
              </a:rPr>
              <a:t>。</a:t>
            </a:r>
            <a:endParaRPr lang="zh-CN" altLang="en-US" sz="2200" noProof="1">
              <a:solidFill>
                <a:schemeClr val="tx1"/>
              </a:solidFill>
              <a:latin typeface="Times New Roman" pitchFamily="18" charset="0"/>
              <a:ea typeface="+mn-ea"/>
            </a:endParaRPr>
          </a:p>
          <a:p>
            <a:pPr algn="just" eaLnBrk="1" hangingPunct="1">
              <a:lnSpc>
                <a:spcPct val="120000"/>
              </a:lnSpc>
              <a:spcBef>
                <a:spcPct val="20000"/>
              </a:spcBef>
              <a:buClr>
                <a:schemeClr val="folHlink"/>
              </a:buClr>
              <a:buSzPct val="75000"/>
              <a:buFont typeface="Wingdings" pitchFamily="2" charset="2"/>
              <a:buChar char="l"/>
              <a:defRPr/>
            </a:pPr>
            <a:r>
              <a:rPr lang="zh-CN" altLang="en-US" sz="2200" noProof="1">
                <a:solidFill>
                  <a:schemeClr val="tx1"/>
                </a:solidFill>
                <a:latin typeface="Times New Roman" pitchFamily="18" charset="0"/>
                <a:ea typeface="+mn-ea"/>
                <a:cs typeface="+mn-ea"/>
              </a:rPr>
              <a:t>在构成转子磁链反馈以及转矩控制时，</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转子磁链幅值</a:t>
            </a:r>
            <a:r>
              <a:rPr lang="zh-CN" altLang="en-US" sz="2200" noProof="1">
                <a:solidFill>
                  <a:schemeClr val="tx1"/>
                </a:solidFill>
                <a:latin typeface="Times New Roman" pitchFamily="18" charset="0"/>
                <a:ea typeface="+mn-ea"/>
                <a:cs typeface="+mn-ea"/>
              </a:rPr>
              <a:t>也是不可缺少的信息。</a:t>
            </a:r>
            <a:endParaRPr lang="zh-CN" altLang="en-US" sz="2200" noProof="1">
              <a:solidFill>
                <a:schemeClr val="tx1"/>
              </a:solidFill>
              <a:latin typeface="Times New Roman" pitchFamily="18" charset="0"/>
              <a:ea typeface="+mn-ea"/>
            </a:endParaRPr>
          </a:p>
        </p:txBody>
      </p:sp>
      <p:sp>
        <p:nvSpPr>
          <p:cNvPr id="385045" name="矩形 385044"/>
          <p:cNvSpPr/>
          <p:nvPr/>
        </p:nvSpPr>
        <p:spPr>
          <a:xfrm>
            <a:off x="1703388" y="3186113"/>
            <a:ext cx="7440612" cy="3170237"/>
          </a:xfrm>
          <a:prstGeom prst="rect">
            <a:avLst/>
          </a:prstGeom>
          <a:noFill/>
          <a:ln w="9525">
            <a:noFill/>
            <a:miter/>
          </a:ln>
        </p:spPr>
        <p:txBody>
          <a:bodyPr anchor="ctr">
            <a:spAutoFit/>
          </a:bodyPr>
          <a:lstStyle/>
          <a:p>
            <a:pPr algn="just" eaLnBrk="1" hangingPunct="1">
              <a:lnSpc>
                <a:spcPct val="120000"/>
              </a:lnSpc>
              <a:spcBef>
                <a:spcPct val="20000"/>
              </a:spcBef>
              <a:buClr>
                <a:schemeClr val="folHlink"/>
              </a:buClr>
              <a:buSzPct val="75000"/>
              <a:buFont typeface="Wingdings" pitchFamily="2" charset="2"/>
              <a:buChar char="l"/>
              <a:defRPr/>
            </a:pPr>
            <a:r>
              <a:rPr lang="zh-CN" altLang="en-US" sz="2200" noProof="1">
                <a:solidFill>
                  <a:schemeClr val="tx1"/>
                </a:solidFill>
                <a:latin typeface="Times New Roman" pitchFamily="18" charset="0"/>
                <a:ea typeface="+mn-ea"/>
                <a:cs typeface="+mn-ea"/>
              </a:rPr>
              <a:t>转子磁链的直接检测比较困难，多采用</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按模型计算的方法</a:t>
            </a:r>
            <a:r>
              <a:rPr lang="zh-CN" altLang="en-US" sz="2200" noProof="1">
                <a:solidFill>
                  <a:schemeClr val="tx1"/>
                </a:solidFill>
                <a:latin typeface="Times New Roman" pitchFamily="18" charset="0"/>
                <a:ea typeface="+mn-ea"/>
                <a:cs typeface="+mn-ea"/>
              </a:rPr>
              <a:t>。</a:t>
            </a:r>
            <a:endParaRPr lang="zh-CN" altLang="en-US" sz="2200" noProof="1">
              <a:solidFill>
                <a:schemeClr val="tx1"/>
              </a:solidFill>
              <a:latin typeface="Times New Roman" pitchFamily="18" charset="0"/>
              <a:ea typeface="+mn-ea"/>
            </a:endParaRPr>
          </a:p>
          <a:p>
            <a:pPr algn="just" eaLnBrk="1" hangingPunct="1">
              <a:lnSpc>
                <a:spcPct val="120000"/>
              </a:lnSpc>
              <a:spcBef>
                <a:spcPct val="20000"/>
              </a:spcBef>
              <a:buClr>
                <a:schemeClr val="folHlink"/>
              </a:buClr>
              <a:buSzPct val="75000"/>
              <a:buFont typeface="Wingdings" pitchFamily="2" charset="2"/>
              <a:buChar char="l"/>
              <a:defRPr/>
            </a:pPr>
            <a:endParaRPr lang="zh-CN" altLang="en-US" sz="2200" noProof="1">
              <a:solidFill>
                <a:schemeClr val="tx1"/>
              </a:solidFill>
              <a:latin typeface="Times New Roman" pitchFamily="18" charset="0"/>
              <a:ea typeface="+mn-ea"/>
            </a:endParaRPr>
          </a:p>
          <a:p>
            <a:pPr algn="just" eaLnBrk="1" hangingPunct="1">
              <a:lnSpc>
                <a:spcPct val="120000"/>
              </a:lnSpc>
              <a:spcBef>
                <a:spcPct val="20000"/>
              </a:spcBef>
              <a:buClr>
                <a:schemeClr val="folHlink"/>
              </a:buClr>
              <a:buSzPct val="75000"/>
              <a:buFont typeface="Wingdings" pitchFamily="2" charset="2"/>
              <a:buChar char="l"/>
              <a:defRPr/>
            </a:pPr>
            <a:r>
              <a:rPr lang="zh-CN" altLang="en-US" sz="2200" noProof="1">
                <a:solidFill>
                  <a:schemeClr val="tx1"/>
                </a:solidFill>
                <a:latin typeface="Times New Roman" pitchFamily="18" charset="0"/>
                <a:ea typeface="+mn-ea"/>
                <a:cs typeface="+mn-ea"/>
              </a:rPr>
              <a:t>利用</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容易测得</a:t>
            </a:r>
            <a:r>
              <a:rPr lang="zh-CN" altLang="en-US" sz="2200" noProof="1">
                <a:solidFill>
                  <a:schemeClr val="tx1"/>
                </a:solidFill>
                <a:latin typeface="Times New Roman" pitchFamily="18" charset="0"/>
                <a:ea typeface="+mn-ea"/>
                <a:cs typeface="+mn-ea"/>
              </a:rPr>
              <a:t>的</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电压</a:t>
            </a:r>
            <a:r>
              <a:rPr lang="zh-CN" altLang="en-US" sz="2200" noProof="1">
                <a:solidFill>
                  <a:schemeClr val="tx1"/>
                </a:solidFill>
                <a:effectLst>
                  <a:outerShdw blurRad="38100" dist="38100" dir="2700000">
                    <a:srgbClr val="C0C0C0"/>
                  </a:outerShdw>
                </a:effectLst>
                <a:latin typeface="Times New Roman" pitchFamily="18" charset="0"/>
                <a:ea typeface="+mn-ea"/>
                <a:cs typeface="+mn-ea"/>
              </a:rPr>
              <a:t>、</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电流</a:t>
            </a:r>
            <a:r>
              <a:rPr lang="zh-CN" altLang="en-US" sz="2200" noProof="1">
                <a:solidFill>
                  <a:schemeClr val="tx1"/>
                </a:solidFill>
                <a:effectLst>
                  <a:outerShdw blurRad="38100" dist="38100" dir="2700000">
                    <a:srgbClr val="C0C0C0"/>
                  </a:outerShdw>
                </a:effectLst>
                <a:latin typeface="Times New Roman" pitchFamily="18" charset="0"/>
                <a:ea typeface="+mn-ea"/>
                <a:cs typeface="+mn-ea"/>
              </a:rPr>
              <a:t>或</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转速</a:t>
            </a:r>
            <a:r>
              <a:rPr lang="zh-CN" altLang="en-US" sz="2200" noProof="1">
                <a:solidFill>
                  <a:schemeClr val="tx1"/>
                </a:solidFill>
                <a:latin typeface="Times New Roman" pitchFamily="18" charset="0"/>
                <a:ea typeface="+mn-ea"/>
                <a:cs typeface="+mn-ea"/>
              </a:rPr>
              <a:t>等信号，借助于转子磁链模型，实时计算磁链的幅值与空间位置。</a:t>
            </a:r>
            <a:endParaRPr lang="zh-CN" altLang="en-US" sz="2200" noProof="1">
              <a:solidFill>
                <a:schemeClr val="tx1"/>
              </a:solidFill>
              <a:latin typeface="Times New Roman" pitchFamily="18" charset="0"/>
              <a:ea typeface="+mn-ea"/>
            </a:endParaRPr>
          </a:p>
          <a:p>
            <a:pPr algn="just" eaLnBrk="1" hangingPunct="1">
              <a:lnSpc>
                <a:spcPct val="120000"/>
              </a:lnSpc>
              <a:spcBef>
                <a:spcPct val="20000"/>
              </a:spcBef>
              <a:buClr>
                <a:schemeClr val="folHlink"/>
              </a:buClr>
              <a:buSzPct val="75000"/>
              <a:buFont typeface="Wingdings" pitchFamily="2" charset="2"/>
              <a:buChar char="l"/>
              <a:defRPr/>
            </a:pPr>
            <a:endParaRPr lang="zh-CN" altLang="en-US" sz="2200" noProof="1">
              <a:solidFill>
                <a:schemeClr val="tx1"/>
              </a:solidFill>
              <a:latin typeface="Times New Roman" pitchFamily="18" charset="0"/>
              <a:ea typeface="+mn-ea"/>
            </a:endParaRPr>
          </a:p>
          <a:p>
            <a:pPr algn="just" eaLnBrk="1" hangingPunct="1">
              <a:lnSpc>
                <a:spcPct val="120000"/>
              </a:lnSpc>
              <a:spcBef>
                <a:spcPct val="20000"/>
              </a:spcBef>
              <a:buClr>
                <a:schemeClr val="folHlink"/>
              </a:buClr>
              <a:buSzPct val="75000"/>
              <a:buFont typeface="Wingdings" pitchFamily="2" charset="2"/>
              <a:buChar char="l"/>
              <a:defRPr/>
            </a:pPr>
            <a:r>
              <a:rPr lang="zh-CN" altLang="en-US" sz="2200" noProof="1">
                <a:solidFill>
                  <a:schemeClr val="tx1"/>
                </a:solidFill>
                <a:latin typeface="Times New Roman" pitchFamily="18" charset="0"/>
                <a:ea typeface="+mn-ea"/>
                <a:cs typeface="+mn-ea"/>
              </a:rPr>
              <a:t>在计算模型中，由于主要实测信号的不同，又分为</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电流模型</a:t>
            </a:r>
            <a:r>
              <a:rPr lang="zh-CN" altLang="en-US" sz="2200" noProof="1">
                <a:solidFill>
                  <a:schemeClr val="tx1"/>
                </a:solidFill>
                <a:latin typeface="Times New Roman" pitchFamily="18" charset="0"/>
                <a:ea typeface="+mn-ea"/>
                <a:cs typeface="+mn-ea"/>
              </a:rPr>
              <a:t>和</a:t>
            </a:r>
            <a:r>
              <a:rPr lang="zh-CN" altLang="en-US" sz="2200" noProof="1">
                <a:solidFill>
                  <a:srgbClr val="FF0000"/>
                </a:solidFill>
                <a:effectLst>
                  <a:outerShdw blurRad="38100" dist="38100" dir="2700000">
                    <a:srgbClr val="C0C0C0"/>
                  </a:outerShdw>
                </a:effectLst>
                <a:latin typeface="Times New Roman" pitchFamily="18" charset="0"/>
                <a:ea typeface="+mn-ea"/>
                <a:cs typeface="+mn-ea"/>
              </a:rPr>
              <a:t>电压模型</a:t>
            </a:r>
            <a:r>
              <a:rPr lang="zh-CN" altLang="en-US" sz="2200" noProof="1">
                <a:solidFill>
                  <a:schemeClr val="tx1"/>
                </a:solidFill>
                <a:latin typeface="Times New Roman" pitchFamily="18" charset="0"/>
                <a:ea typeface="+mn-ea"/>
                <a:cs typeface="+mn-ea"/>
              </a:rPr>
              <a:t>两种。</a:t>
            </a:r>
            <a:endParaRPr lang="zh-CN" altLang="en-US" sz="2200" noProof="1">
              <a:solidFill>
                <a:schemeClr val="tx1"/>
              </a:solidFill>
              <a:latin typeface="Times New Roman" pitchFamily="18" charset="0"/>
              <a:ea typeface="+mn-ea"/>
            </a:endParaRPr>
          </a:p>
        </p:txBody>
      </p:sp>
      <p:sp>
        <p:nvSpPr>
          <p:cNvPr id="11982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19822"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1982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19824"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1982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1982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1982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1982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标题 387073"/>
          <p:cNvSpPr>
            <a:spLocks noGrp="1" noChangeArrowheads="1"/>
          </p:cNvSpPr>
          <p:nvPr>
            <p:ph type="title"/>
          </p:nvPr>
        </p:nvSpPr>
        <p:spPr>
          <a:xfrm>
            <a:off x="1697038" y="227013"/>
            <a:ext cx="4162425" cy="762000"/>
          </a:xfrm>
        </p:spPr>
        <p:txBody>
          <a:bodyPr/>
          <a:lstStyle/>
          <a:p>
            <a:pPr marL="838200" indent="-838200" eaLnBrk="1" hangingPunct="1"/>
            <a:r>
              <a:rPr lang="zh-CN" altLang="en-US" smtClean="0"/>
              <a:t>计算转子磁链的电流模型 </a:t>
            </a:r>
          </a:p>
        </p:txBody>
      </p:sp>
      <p:sp>
        <p:nvSpPr>
          <p:cNvPr id="387084" name="矩形 387083"/>
          <p:cNvSpPr/>
          <p:nvPr/>
        </p:nvSpPr>
        <p:spPr>
          <a:xfrm>
            <a:off x="1693863" y="960438"/>
            <a:ext cx="7450137" cy="1311275"/>
          </a:xfrm>
          <a:prstGeom prst="rect">
            <a:avLst/>
          </a:prstGeom>
          <a:no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zh-CN" altLang="en-US" sz="2000" noProof="1">
                <a:solidFill>
                  <a:schemeClr val="tx1"/>
                </a:solidFill>
                <a:latin typeface="Times New Roman" pitchFamily="18" charset="0"/>
                <a:ea typeface="+mn-ea"/>
                <a:cs typeface="+mn-ea"/>
              </a:rPr>
              <a:t>根据描述磁链与电流关系的磁链方程来计算转子磁链，所得出的模型叫做电流模型。</a:t>
            </a: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en-US" altLang="zh-CN" sz="2000" noProof="1">
                <a:solidFill>
                  <a:srgbClr val="FF0000"/>
                </a:solidFill>
                <a:effectLst>
                  <a:outerShdw blurRad="38100" dist="38100" dir="2700000">
                    <a:srgbClr val="C0C0C0"/>
                  </a:outerShdw>
                </a:effectLst>
                <a:latin typeface="Times New Roman" pitchFamily="18" charset="0"/>
                <a:ea typeface="+mn-ea"/>
                <a:cs typeface="+mn-ea"/>
              </a:rPr>
              <a:t>1 </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在</a:t>
            </a:r>
            <a:r>
              <a:rPr lang="el-GR" altLang="zh-CN" sz="2000" noProof="1">
                <a:solidFill>
                  <a:srgbClr val="FF0000"/>
                </a:solidFill>
                <a:effectLst>
                  <a:outerShdw blurRad="38100" dist="38100" dir="2700000">
                    <a:srgbClr val="C0C0C0"/>
                  </a:outerShdw>
                </a:effectLst>
                <a:latin typeface="宋体" pitchFamily="2" charset="-122"/>
                <a:ea typeface="+mn-ea"/>
                <a:cs typeface="+mn-ea"/>
              </a:rPr>
              <a:t>αβ</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坐标系上计算转子磁链的电流模型</a:t>
            </a:r>
            <a:r>
              <a:rPr lang="zh-CN" altLang="en-US" sz="2000" b="0" noProof="1">
                <a:solidFill>
                  <a:srgbClr val="FF0000"/>
                </a:solidFill>
                <a:effectLst>
                  <a:outerShdw blurRad="38100" dist="38100" dir="2700000">
                    <a:srgbClr val="C0C0C0"/>
                  </a:outerShdw>
                </a:effectLst>
                <a:latin typeface="Times New Roman" pitchFamily="18" charset="0"/>
                <a:ea typeface="+mn-ea"/>
                <a:cs typeface="+mn-ea"/>
              </a:rPr>
              <a:t> </a:t>
            </a:r>
            <a:endParaRPr lang="zh-CN" altLang="en-US" sz="2000" b="0" noProof="1">
              <a:solidFill>
                <a:srgbClr val="FF0000"/>
              </a:solidFill>
              <a:effectLst>
                <a:outerShdw blurRad="38100" dist="38100" dir="2700000">
                  <a:srgbClr val="C0C0C0"/>
                </a:outerShdw>
              </a:effectLst>
              <a:latin typeface="Times New Roman" pitchFamily="18" charset="0"/>
              <a:ea typeface="+mn-ea"/>
            </a:endParaRPr>
          </a:p>
        </p:txBody>
      </p:sp>
      <p:graphicFrame>
        <p:nvGraphicFramePr>
          <p:cNvPr id="60418" name="对象 387085"/>
          <p:cNvGraphicFramePr>
            <a:graphicFrameLocks/>
          </p:cNvGraphicFramePr>
          <p:nvPr/>
        </p:nvGraphicFramePr>
        <p:xfrm>
          <a:off x="1779588" y="2962275"/>
          <a:ext cx="4176712" cy="1858963"/>
        </p:xfrm>
        <a:graphic>
          <a:graphicData uri="http://schemas.openxmlformats.org/presentationml/2006/ole">
            <p:oleObj spid="_x0000_s60418" r:id="rId3" imgW="1994766" imgH="889386" progId="">
              <p:embed/>
            </p:oleObj>
          </a:graphicData>
        </a:graphic>
      </p:graphicFrame>
      <p:graphicFrame>
        <p:nvGraphicFramePr>
          <p:cNvPr id="60419" name="对象 387086"/>
          <p:cNvGraphicFramePr>
            <a:graphicFrameLocks/>
          </p:cNvGraphicFramePr>
          <p:nvPr/>
        </p:nvGraphicFramePr>
        <p:xfrm>
          <a:off x="4191000" y="4818063"/>
          <a:ext cx="4176713" cy="1050925"/>
        </p:xfrm>
        <a:graphic>
          <a:graphicData uri="http://schemas.openxmlformats.org/presentationml/2006/ole">
            <p:oleObj spid="_x0000_s60419" r:id="rId4" imgW="1727200" imgH="431800" progId="">
              <p:embed/>
            </p:oleObj>
          </a:graphicData>
        </a:graphic>
      </p:graphicFrame>
      <p:graphicFrame>
        <p:nvGraphicFramePr>
          <p:cNvPr id="60420" name="对象 387087"/>
          <p:cNvGraphicFramePr>
            <a:graphicFrameLocks/>
          </p:cNvGraphicFramePr>
          <p:nvPr/>
        </p:nvGraphicFramePr>
        <p:xfrm>
          <a:off x="4175125" y="5805488"/>
          <a:ext cx="4183063" cy="1052512"/>
        </p:xfrm>
        <a:graphic>
          <a:graphicData uri="http://schemas.openxmlformats.org/presentationml/2006/ole">
            <p:oleObj spid="_x0000_s60420" r:id="rId5" imgW="1727200" imgH="431800" progId="">
              <p:embed/>
            </p:oleObj>
          </a:graphicData>
        </a:graphic>
      </p:graphicFrame>
      <p:pic>
        <p:nvPicPr>
          <p:cNvPr id="60423" name="图片 387088"/>
          <p:cNvPicPr>
            <a:picLocks noChangeAspect="1" noChangeArrowheads="1"/>
          </p:cNvPicPr>
          <p:nvPr/>
        </p:nvPicPr>
        <p:blipFill>
          <a:blip r:embed="rId6" cstate="print"/>
          <a:srcRect/>
          <a:stretch>
            <a:fillRect/>
          </a:stretch>
        </p:blipFill>
        <p:spPr bwMode="auto">
          <a:xfrm>
            <a:off x="1698625" y="2349500"/>
            <a:ext cx="7132638" cy="681038"/>
          </a:xfrm>
          <a:prstGeom prst="rect">
            <a:avLst/>
          </a:prstGeom>
          <a:noFill/>
          <a:ln w="9525">
            <a:noFill/>
            <a:miter lim="800000"/>
            <a:headEnd/>
            <a:tailEnd/>
          </a:ln>
        </p:spPr>
      </p:pic>
      <p:sp>
        <p:nvSpPr>
          <p:cNvPr id="6042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60425"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6042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60427"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6042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6042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6043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6043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388097"/>
          <p:cNvSpPr>
            <a:spLocks noGrp="1" noChangeArrowheads="1"/>
          </p:cNvSpPr>
          <p:nvPr>
            <p:ph type="title"/>
          </p:nvPr>
        </p:nvSpPr>
        <p:spPr>
          <a:xfrm>
            <a:off x="1674813" y="169863"/>
            <a:ext cx="4302125" cy="762000"/>
          </a:xfrm>
        </p:spPr>
        <p:txBody>
          <a:bodyPr/>
          <a:lstStyle/>
          <a:p>
            <a:pPr marL="838200" indent="-838200" eaLnBrk="1" hangingPunct="1"/>
            <a:r>
              <a:rPr lang="zh-CN" altLang="en-US" smtClean="0"/>
              <a:t>计算转子磁链的电流模型</a:t>
            </a:r>
          </a:p>
        </p:txBody>
      </p:sp>
      <p:sp>
        <p:nvSpPr>
          <p:cNvPr id="120835" name="矩形 388098"/>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36" name="矩形 388099"/>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37" name="矩形 388100"/>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38" name="矩形 388101"/>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39" name="矩形 388102"/>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40" name="矩形 388103"/>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41" name="矩形 388105"/>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42" name="矩形 388106"/>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0843" name="矩形 388107"/>
          <p:cNvSpPr>
            <a:spLocks noChangeArrowheads="1"/>
          </p:cNvSpPr>
          <p:nvPr/>
        </p:nvSpPr>
        <p:spPr bwMode="auto">
          <a:xfrm>
            <a:off x="2601913" y="6057900"/>
            <a:ext cx="5837237"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7-25  </a:t>
            </a:r>
            <a:r>
              <a:rPr lang="zh-CN" altLang="en-US" sz="2000">
                <a:solidFill>
                  <a:schemeClr val="tx1"/>
                </a:solidFill>
                <a:latin typeface="Times New Roman" pitchFamily="18" charset="0"/>
              </a:rPr>
              <a:t>在</a:t>
            </a:r>
            <a:r>
              <a:rPr lang="el-GR" altLang="zh-CN" sz="2000">
                <a:solidFill>
                  <a:schemeClr val="tx1"/>
                </a:solidFill>
                <a:latin typeface="Times New Roman" pitchFamily="18" charset="0"/>
              </a:rPr>
              <a:t>αβ</a:t>
            </a:r>
            <a:r>
              <a:rPr lang="zh-CN" altLang="en-US" sz="2000">
                <a:solidFill>
                  <a:schemeClr val="tx1"/>
                </a:solidFill>
                <a:latin typeface="Times New Roman" pitchFamily="18" charset="0"/>
              </a:rPr>
              <a:t>坐标系计算转子磁链的电流模型</a:t>
            </a:r>
          </a:p>
        </p:txBody>
      </p:sp>
      <p:pic>
        <p:nvPicPr>
          <p:cNvPr id="120844" name="图片 388108" descr="0629"/>
          <p:cNvPicPr>
            <a:picLocks noChangeAspect="1" noChangeArrowheads="1"/>
          </p:cNvPicPr>
          <p:nvPr/>
        </p:nvPicPr>
        <p:blipFill>
          <a:blip r:embed="rId2" cstate="print"/>
          <a:srcRect/>
          <a:stretch>
            <a:fillRect/>
          </a:stretch>
        </p:blipFill>
        <p:spPr bwMode="auto">
          <a:xfrm>
            <a:off x="1898650" y="2490788"/>
            <a:ext cx="6840538" cy="3309937"/>
          </a:xfrm>
          <a:prstGeom prst="rect">
            <a:avLst/>
          </a:prstGeom>
          <a:noFill/>
          <a:ln w="9525">
            <a:noFill/>
            <a:miter lim="800000"/>
            <a:headEnd/>
            <a:tailEnd/>
          </a:ln>
        </p:spPr>
      </p:pic>
      <p:sp>
        <p:nvSpPr>
          <p:cNvPr id="388118" name="矩形 388117"/>
          <p:cNvSpPr/>
          <p:nvPr/>
        </p:nvSpPr>
        <p:spPr>
          <a:xfrm>
            <a:off x="1743075" y="1006475"/>
            <a:ext cx="7400925" cy="1235075"/>
          </a:xfrm>
          <a:prstGeom prst="rect">
            <a:avLst/>
          </a:prstGeom>
          <a:solidFill>
            <a:schemeClr val="bg1"/>
          </a:solidFill>
          <a:ln w="9525">
            <a:noFill/>
            <a:miter/>
          </a:ln>
        </p:spPr>
        <p:txBody>
          <a:bodyPr>
            <a:spAutoFit/>
          </a:bodyPr>
          <a:lstStyle/>
          <a:p>
            <a:pPr eaLnBrk="1" hangingPunct="1">
              <a:lnSpc>
                <a:spcPct val="125000"/>
              </a:lnSpc>
              <a:buFont typeface="Arial" panose="020B0604020202020204" pitchFamily="34" charset="0"/>
              <a:buNone/>
              <a:defRPr/>
            </a:pPr>
            <a:r>
              <a:rPr lang="zh-CN" altLang="en-US" sz="2000" noProof="1">
                <a:solidFill>
                  <a:srgbClr val="CC0000"/>
                </a:solidFill>
                <a:latin typeface="Times New Roman" pitchFamily="18" charset="0"/>
                <a:ea typeface="+mn-ea"/>
                <a:cs typeface="+mn-ea"/>
              </a:rPr>
              <a:t>注意</a:t>
            </a:r>
            <a:r>
              <a:rPr lang="en-US" altLang="zh-CN" sz="2000" noProof="1">
                <a:solidFill>
                  <a:srgbClr val="CC0000"/>
                </a:solidFill>
                <a:latin typeface="Times New Roman" pitchFamily="18" charset="0"/>
                <a:ea typeface="+mn-ea"/>
                <a:cs typeface="+mn-ea"/>
              </a:rPr>
              <a:t>:</a:t>
            </a:r>
            <a:r>
              <a:rPr lang="zh-CN" altLang="en-US" sz="2000" noProof="1">
                <a:solidFill>
                  <a:schemeClr val="tx1"/>
                </a:solidFill>
                <a:latin typeface="Times New Roman" pitchFamily="18" charset="0"/>
                <a:ea typeface="+mn-ea"/>
                <a:cs typeface="+mn-ea"/>
              </a:rPr>
              <a:t>该转子磁链模型适合于模拟控制，用运算放大器和乘法器就可以实现。采用微机数字控制时，由于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noProof="1">
                <a:solidFill>
                  <a:srgbClr val="0000CC"/>
                </a:solidFill>
                <a:effectLst>
                  <a:outerShdw blurRad="38100" dist="38100" dir="2700000">
                    <a:srgbClr val="C0C0C0"/>
                  </a:outerShdw>
                </a:effectLst>
                <a:latin typeface="Times New Roman" pitchFamily="18" charset="0"/>
                <a:ea typeface="+mn-ea"/>
                <a:cs typeface="+mn-ea"/>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之间有交叉反馈关系</a:t>
            </a:r>
            <a:r>
              <a:rPr lang="zh-CN" altLang="en-US" sz="2000" noProof="1">
                <a:solidFill>
                  <a:schemeClr val="tx1"/>
                </a:solidFill>
                <a:latin typeface="Times New Roman" pitchFamily="18" charset="0"/>
                <a:ea typeface="+mn-ea"/>
                <a:cs typeface="+mn-ea"/>
              </a:rPr>
              <a:t>，</a:t>
            </a:r>
            <a:r>
              <a:rPr lang="zh-CN" altLang="en-US" sz="2000" noProof="1">
                <a:solidFill>
                  <a:srgbClr val="CC0000"/>
                </a:solidFill>
                <a:latin typeface="Times New Roman" pitchFamily="18" charset="0"/>
                <a:ea typeface="+mn-ea"/>
                <a:cs typeface="+mn-ea"/>
              </a:rPr>
              <a:t>离散计算时可能不收敛</a:t>
            </a:r>
            <a:r>
              <a:rPr lang="zh-CN" altLang="en-US" sz="2000" noProof="1">
                <a:solidFill>
                  <a:schemeClr val="tx1"/>
                </a:solidFill>
                <a:latin typeface="Times New Roman" pitchFamily="18" charset="0"/>
                <a:ea typeface="+mn-ea"/>
                <a:cs typeface="+mn-ea"/>
              </a:rPr>
              <a:t>。 </a:t>
            </a:r>
            <a:endParaRPr lang="zh-CN" altLang="en-US" sz="2000" noProof="1">
              <a:solidFill>
                <a:schemeClr val="tx1"/>
              </a:solidFill>
              <a:latin typeface="Times New Roman" pitchFamily="18" charset="0"/>
              <a:ea typeface="+mn-ea"/>
            </a:endParaRPr>
          </a:p>
        </p:txBody>
      </p:sp>
      <p:sp>
        <p:nvSpPr>
          <p:cNvPr id="12084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0847"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084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0849"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085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085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085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085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552961"/>
          <p:cNvSpPr>
            <a:spLocks noGrp="1" noChangeArrowheads="1"/>
          </p:cNvSpPr>
          <p:nvPr>
            <p:ph type="title"/>
          </p:nvPr>
        </p:nvSpPr>
        <p:spPr>
          <a:xfrm>
            <a:off x="1674813" y="169863"/>
            <a:ext cx="4302125" cy="762000"/>
          </a:xfrm>
        </p:spPr>
        <p:txBody>
          <a:bodyPr/>
          <a:lstStyle/>
          <a:p>
            <a:pPr marL="838200" indent="-838200" eaLnBrk="1" hangingPunct="1"/>
            <a:r>
              <a:rPr lang="zh-CN" altLang="en-US" smtClean="0"/>
              <a:t>计算转子磁链的电流模型</a:t>
            </a:r>
          </a:p>
        </p:txBody>
      </p:sp>
      <p:sp>
        <p:nvSpPr>
          <p:cNvPr id="121859" name="矩形 55296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0" name="矩形 55296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1" name="矩形 552964"/>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2" name="矩形 552965"/>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3" name="矩形 552966"/>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4" name="矩形 552967"/>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5" name="矩形 552968"/>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6" name="矩形 552969"/>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1867" name="矩形 552970"/>
          <p:cNvSpPr>
            <a:spLocks noChangeArrowheads="1"/>
          </p:cNvSpPr>
          <p:nvPr/>
        </p:nvSpPr>
        <p:spPr bwMode="auto">
          <a:xfrm>
            <a:off x="2601913" y="6243638"/>
            <a:ext cx="5837237"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7-29  </a:t>
            </a:r>
            <a:r>
              <a:rPr lang="zh-CN" altLang="en-US" sz="2000">
                <a:solidFill>
                  <a:schemeClr val="tx1"/>
                </a:solidFill>
                <a:latin typeface="Times New Roman" pitchFamily="18" charset="0"/>
              </a:rPr>
              <a:t>在</a:t>
            </a:r>
            <a:r>
              <a:rPr lang="el-GR" altLang="zh-CN" sz="2000">
                <a:solidFill>
                  <a:schemeClr val="tx1"/>
                </a:solidFill>
                <a:latin typeface="Times New Roman" pitchFamily="18" charset="0"/>
              </a:rPr>
              <a:t>αβ</a:t>
            </a:r>
            <a:r>
              <a:rPr lang="zh-CN" altLang="en-US" sz="2000">
                <a:solidFill>
                  <a:schemeClr val="tx1"/>
                </a:solidFill>
                <a:latin typeface="Times New Roman" pitchFamily="18" charset="0"/>
              </a:rPr>
              <a:t>坐标系计算转子磁链的电流模型</a:t>
            </a:r>
          </a:p>
        </p:txBody>
      </p:sp>
      <p:sp>
        <p:nvSpPr>
          <p:cNvPr id="552981" name="矩形 552980"/>
          <p:cNvSpPr/>
          <p:nvPr/>
        </p:nvSpPr>
        <p:spPr>
          <a:xfrm>
            <a:off x="1743075" y="1006475"/>
            <a:ext cx="7400925" cy="1235075"/>
          </a:xfrm>
          <a:prstGeom prst="rect">
            <a:avLst/>
          </a:prstGeom>
          <a:solidFill>
            <a:schemeClr val="bg1"/>
          </a:solidFill>
          <a:ln w="9525">
            <a:noFill/>
            <a:miter/>
          </a:ln>
        </p:spPr>
        <p:txBody>
          <a:bodyPr>
            <a:spAutoFit/>
          </a:bodyPr>
          <a:lstStyle/>
          <a:p>
            <a:pPr eaLnBrk="1" hangingPunct="1">
              <a:lnSpc>
                <a:spcPct val="125000"/>
              </a:lnSpc>
              <a:buFont typeface="Arial" panose="020B0604020202020204" pitchFamily="34" charset="0"/>
              <a:buNone/>
              <a:defRPr/>
            </a:pPr>
            <a:r>
              <a:rPr lang="zh-CN" altLang="en-US" sz="2000" noProof="1">
                <a:solidFill>
                  <a:srgbClr val="CC0000"/>
                </a:solidFill>
                <a:latin typeface="Times New Roman" pitchFamily="18" charset="0"/>
                <a:ea typeface="+mn-ea"/>
                <a:cs typeface="+mn-ea"/>
              </a:rPr>
              <a:t>注意</a:t>
            </a:r>
            <a:r>
              <a:rPr lang="en-US" altLang="zh-CN" sz="2000" noProof="1">
                <a:solidFill>
                  <a:srgbClr val="CC0000"/>
                </a:solidFill>
                <a:latin typeface="Times New Roman" pitchFamily="18" charset="0"/>
                <a:ea typeface="+mn-ea"/>
                <a:cs typeface="+mn-ea"/>
              </a:rPr>
              <a:t>:</a:t>
            </a:r>
            <a:r>
              <a:rPr lang="zh-CN" altLang="en-US" sz="2000" noProof="1">
                <a:solidFill>
                  <a:schemeClr val="tx1"/>
                </a:solidFill>
                <a:latin typeface="Times New Roman" pitchFamily="18" charset="0"/>
                <a:ea typeface="+mn-ea"/>
                <a:cs typeface="+mn-ea"/>
              </a:rPr>
              <a:t>该转子磁链模型适合于模拟控制，用运算放大器和乘法器就可以实现。采用微机数字控制时，由于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noProof="1">
                <a:solidFill>
                  <a:srgbClr val="0000CC"/>
                </a:solidFill>
                <a:effectLst>
                  <a:outerShdw blurRad="38100" dist="38100" dir="2700000">
                    <a:srgbClr val="C0C0C0"/>
                  </a:outerShdw>
                </a:effectLst>
                <a:latin typeface="Times New Roman" pitchFamily="18" charset="0"/>
                <a:ea typeface="+mn-ea"/>
                <a:cs typeface="+mn-ea"/>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之间有交叉反馈关系</a:t>
            </a:r>
            <a:r>
              <a:rPr lang="zh-CN" altLang="en-US" sz="2000" noProof="1">
                <a:solidFill>
                  <a:schemeClr val="tx1"/>
                </a:solidFill>
                <a:latin typeface="Times New Roman" pitchFamily="18" charset="0"/>
                <a:ea typeface="+mn-ea"/>
                <a:cs typeface="+mn-ea"/>
              </a:rPr>
              <a:t>，</a:t>
            </a:r>
            <a:r>
              <a:rPr lang="zh-CN" altLang="en-US" sz="2000" noProof="1">
                <a:solidFill>
                  <a:srgbClr val="CC0000"/>
                </a:solidFill>
                <a:latin typeface="Times New Roman" pitchFamily="18" charset="0"/>
                <a:ea typeface="+mn-ea"/>
                <a:cs typeface="+mn-ea"/>
              </a:rPr>
              <a:t>离散计算时可能不收敛</a:t>
            </a:r>
            <a:r>
              <a:rPr lang="zh-CN" altLang="en-US" sz="2000" noProof="1">
                <a:solidFill>
                  <a:schemeClr val="tx1"/>
                </a:solidFill>
                <a:latin typeface="Times New Roman" pitchFamily="18" charset="0"/>
                <a:ea typeface="+mn-ea"/>
                <a:cs typeface="+mn-ea"/>
              </a:rPr>
              <a:t>。 </a:t>
            </a:r>
            <a:endParaRPr lang="zh-CN" altLang="en-US" sz="2000" noProof="1">
              <a:solidFill>
                <a:schemeClr val="tx1"/>
              </a:solidFill>
              <a:latin typeface="Times New Roman" pitchFamily="18" charset="0"/>
              <a:ea typeface="+mn-ea"/>
            </a:endParaRPr>
          </a:p>
        </p:txBody>
      </p:sp>
      <p:pic>
        <p:nvPicPr>
          <p:cNvPr id="121869" name="图片 552982"/>
          <p:cNvPicPr>
            <a:picLocks noChangeAspect="1" noChangeArrowheads="1"/>
          </p:cNvPicPr>
          <p:nvPr/>
        </p:nvPicPr>
        <p:blipFill>
          <a:blip r:embed="rId2" cstate="print"/>
          <a:srcRect/>
          <a:stretch>
            <a:fillRect/>
          </a:stretch>
        </p:blipFill>
        <p:spPr bwMode="auto">
          <a:xfrm>
            <a:off x="1819275" y="2436813"/>
            <a:ext cx="7088188" cy="3509962"/>
          </a:xfrm>
          <a:prstGeom prst="rect">
            <a:avLst/>
          </a:prstGeom>
          <a:noFill/>
          <a:ln w="9525">
            <a:noFill/>
            <a:miter lim="800000"/>
            <a:headEnd/>
            <a:tailEnd/>
          </a:ln>
        </p:spPr>
      </p:pic>
      <p:sp>
        <p:nvSpPr>
          <p:cNvPr id="12187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187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187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187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187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187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187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187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图片 520193"/>
          <p:cNvPicPr>
            <a:picLocks noChangeAspect="1" noChangeArrowheads="1"/>
          </p:cNvPicPr>
          <p:nvPr/>
        </p:nvPicPr>
        <p:blipFill>
          <a:blip r:embed="rId2" cstate="print"/>
          <a:srcRect/>
          <a:stretch>
            <a:fillRect/>
          </a:stretch>
        </p:blipFill>
        <p:spPr bwMode="auto">
          <a:xfrm>
            <a:off x="1690688" y="2851150"/>
            <a:ext cx="7453312" cy="3289300"/>
          </a:xfrm>
          <a:prstGeom prst="rect">
            <a:avLst/>
          </a:prstGeom>
          <a:noFill/>
          <a:ln w="9525">
            <a:noFill/>
            <a:miter lim="800000"/>
            <a:headEnd/>
            <a:tailEnd/>
          </a:ln>
        </p:spPr>
      </p:pic>
      <p:sp>
        <p:nvSpPr>
          <p:cNvPr id="520195" name="文本框 520194"/>
          <p:cNvSpPr txBox="1">
            <a:spLocks noChangeArrowheads="1"/>
          </p:cNvSpPr>
          <p:nvPr/>
        </p:nvSpPr>
        <p:spPr bwMode="auto">
          <a:xfrm>
            <a:off x="2606675" y="6461125"/>
            <a:ext cx="5678488" cy="396875"/>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在两相静止坐标系上计算转子磁链的电流模型</a:t>
            </a:r>
          </a:p>
        </p:txBody>
      </p:sp>
      <p:sp>
        <p:nvSpPr>
          <p:cNvPr id="520196" name="矩形 520195"/>
          <p:cNvSpPr/>
          <p:nvPr/>
        </p:nvSpPr>
        <p:spPr>
          <a:xfrm>
            <a:off x="1743075" y="1006475"/>
            <a:ext cx="7400925" cy="1235075"/>
          </a:xfrm>
          <a:prstGeom prst="rect">
            <a:avLst/>
          </a:prstGeom>
          <a:solidFill>
            <a:schemeClr val="bg1"/>
          </a:solidFill>
          <a:ln w="9525">
            <a:noFill/>
            <a:miter/>
          </a:ln>
        </p:spPr>
        <p:txBody>
          <a:bodyPr>
            <a:spAutoFit/>
          </a:bodyPr>
          <a:lstStyle/>
          <a:p>
            <a:pPr eaLnBrk="1" hangingPunct="1">
              <a:lnSpc>
                <a:spcPct val="125000"/>
              </a:lnSpc>
              <a:buFont typeface="Arial" panose="020B0604020202020204" pitchFamily="34" charset="0"/>
              <a:buNone/>
              <a:defRPr/>
            </a:pPr>
            <a:r>
              <a:rPr lang="zh-CN" altLang="en-US" sz="2000" noProof="1">
                <a:solidFill>
                  <a:srgbClr val="CC0000"/>
                </a:solidFill>
                <a:latin typeface="Times New Roman" pitchFamily="18" charset="0"/>
                <a:ea typeface="+mn-ea"/>
                <a:cs typeface="+mn-ea"/>
              </a:rPr>
              <a:t>注意</a:t>
            </a:r>
            <a:r>
              <a:rPr lang="en-US" altLang="zh-CN" sz="2000" noProof="1">
                <a:solidFill>
                  <a:srgbClr val="CC0000"/>
                </a:solidFill>
                <a:latin typeface="Times New Roman" pitchFamily="18" charset="0"/>
                <a:ea typeface="+mn-ea"/>
                <a:cs typeface="+mn-ea"/>
              </a:rPr>
              <a:t>:</a:t>
            </a:r>
            <a:r>
              <a:rPr lang="zh-CN" altLang="en-US" sz="2000" noProof="1">
                <a:solidFill>
                  <a:schemeClr val="tx1"/>
                </a:solidFill>
                <a:latin typeface="Times New Roman" pitchFamily="18" charset="0"/>
                <a:ea typeface="+mn-ea"/>
                <a:cs typeface="+mn-ea"/>
              </a:rPr>
              <a:t>该转子磁链模型适合于模拟控制，用运算放大器和乘法器就可以实现。采用微机数字控制时，由于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noProof="1">
                <a:solidFill>
                  <a:srgbClr val="0000CC"/>
                </a:solidFill>
                <a:effectLst>
                  <a:outerShdw blurRad="38100" dist="38100" dir="2700000">
                    <a:srgbClr val="C0C0C0"/>
                  </a:outerShdw>
                </a:effectLst>
                <a:latin typeface="Times New Roman" pitchFamily="18" charset="0"/>
                <a:ea typeface="+mn-ea"/>
                <a:cs typeface="+mn-ea"/>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与 </a:t>
            </a:r>
            <a:r>
              <a:rPr lang="zh-CN" altLang="en-US"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rPr>
              <a:t>r</a:t>
            </a:r>
            <a:r>
              <a:rPr lang="en-US" altLang="zh-CN" sz="2000" baseline="-25000"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000" i="1" noProof="1">
                <a:solidFill>
                  <a:srgbClr val="0000CC"/>
                </a:solidFill>
                <a:effectLst>
                  <a:outerShdw blurRad="38100" dist="38100" dir="2700000">
                    <a:srgbClr val="C0C0C0"/>
                  </a:outerShdw>
                </a:effectLst>
                <a:latin typeface="Times New Roman" pitchFamily="18" charset="0"/>
                <a:ea typeface="+mn-ea"/>
                <a:cs typeface="+mn-ea"/>
                <a:sym typeface="Symbol" pitchFamily="18" charset="2"/>
              </a:rPr>
              <a:t> </a:t>
            </a: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之间有交叉反馈关系</a:t>
            </a:r>
            <a:r>
              <a:rPr lang="zh-CN" altLang="en-US" sz="2000" noProof="1">
                <a:solidFill>
                  <a:schemeClr val="tx1"/>
                </a:solidFill>
                <a:latin typeface="Times New Roman" pitchFamily="18" charset="0"/>
                <a:ea typeface="+mn-ea"/>
                <a:cs typeface="+mn-ea"/>
              </a:rPr>
              <a:t>，</a:t>
            </a:r>
            <a:r>
              <a:rPr lang="zh-CN" altLang="en-US" sz="2000" noProof="1">
                <a:solidFill>
                  <a:srgbClr val="CC0000"/>
                </a:solidFill>
                <a:latin typeface="Times New Roman" pitchFamily="18" charset="0"/>
                <a:ea typeface="+mn-ea"/>
                <a:cs typeface="+mn-ea"/>
              </a:rPr>
              <a:t>离散计算时可能不收敛</a:t>
            </a:r>
            <a:r>
              <a:rPr lang="zh-CN" altLang="en-US" sz="2000" noProof="1">
                <a:solidFill>
                  <a:schemeClr val="tx1"/>
                </a:solidFill>
                <a:latin typeface="Times New Roman" pitchFamily="18" charset="0"/>
                <a:ea typeface="+mn-ea"/>
                <a:cs typeface="+mn-ea"/>
              </a:rPr>
              <a:t>。 </a:t>
            </a:r>
            <a:endParaRPr lang="zh-CN" altLang="en-US" sz="2000" noProof="1">
              <a:solidFill>
                <a:schemeClr val="tx1"/>
              </a:solidFill>
              <a:latin typeface="Times New Roman" pitchFamily="18" charset="0"/>
              <a:ea typeface="+mn-ea"/>
            </a:endParaRPr>
          </a:p>
        </p:txBody>
      </p:sp>
      <p:sp>
        <p:nvSpPr>
          <p:cNvPr id="12288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2886"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288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2888"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288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289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289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289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20195"/>
                                        </p:tgtEl>
                                        <p:attrNameLst>
                                          <p:attrName>style.visibility</p:attrName>
                                        </p:attrNameLst>
                                      </p:cBhvr>
                                      <p:to>
                                        <p:strVal val="visible"/>
                                      </p:to>
                                    </p:set>
                                    <p:anim calcmode="lin" valueType="num">
                                      <p:cBhvr>
                                        <p:cTn id="7" dur="500" fill="hold"/>
                                        <p:tgtEl>
                                          <p:spTgt spid="520195"/>
                                        </p:tgtEl>
                                        <p:attrNameLst>
                                          <p:attrName>ppt_w</p:attrName>
                                        </p:attrNameLst>
                                      </p:cBhvr>
                                      <p:tavLst>
                                        <p:tav tm="0">
                                          <p:val>
                                            <p:fltVal val="0"/>
                                          </p:val>
                                        </p:tav>
                                        <p:tav tm="100000">
                                          <p:val>
                                            <p:strVal val="#ppt_w"/>
                                          </p:val>
                                        </p:tav>
                                      </p:tavLst>
                                    </p:anim>
                                    <p:anim calcmode="lin" valueType="num">
                                      <p:cBhvr>
                                        <p:cTn id="8" dur="500" fill="hold"/>
                                        <p:tgtEl>
                                          <p:spTgt spid="52019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8" name="标题 389121"/>
          <p:cNvSpPr>
            <a:spLocks noGrp="1" noChangeArrowheads="1"/>
          </p:cNvSpPr>
          <p:nvPr>
            <p:ph type="title"/>
          </p:nvPr>
        </p:nvSpPr>
        <p:spPr>
          <a:xfrm>
            <a:off x="1674813" y="196850"/>
            <a:ext cx="4040187" cy="762000"/>
          </a:xfrm>
        </p:spPr>
        <p:txBody>
          <a:bodyPr/>
          <a:lstStyle/>
          <a:p>
            <a:pPr marL="838200" indent="-838200" eaLnBrk="1" hangingPunct="1"/>
            <a:r>
              <a:rPr lang="zh-CN" altLang="en-US" smtClean="0"/>
              <a:t>计算转子磁链的电流模型 </a:t>
            </a:r>
          </a:p>
        </p:txBody>
      </p:sp>
      <p:sp>
        <p:nvSpPr>
          <p:cNvPr id="389132" name="矩形 389131"/>
          <p:cNvSpPr/>
          <p:nvPr/>
        </p:nvSpPr>
        <p:spPr>
          <a:xfrm>
            <a:off x="1714500" y="1066800"/>
            <a:ext cx="5210175" cy="396875"/>
          </a:xfrm>
          <a:prstGeom prst="rect">
            <a:avLst/>
          </a:prstGeom>
          <a:no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en-US" altLang="zh-CN" sz="2000" noProof="1">
                <a:solidFill>
                  <a:srgbClr val="FF0000"/>
                </a:solidFill>
                <a:effectLst>
                  <a:outerShdw blurRad="38100" dist="38100" dir="2700000">
                    <a:srgbClr val="C0C0C0"/>
                  </a:outerShdw>
                </a:effectLst>
                <a:latin typeface="Times New Roman" pitchFamily="18" charset="0"/>
                <a:ea typeface="+mn-ea"/>
                <a:cs typeface="+mn-ea"/>
              </a:rPr>
              <a:t>2 </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在</a:t>
            </a:r>
            <a:r>
              <a:rPr lang="en-US" altLang="zh-CN" sz="2000" noProof="1">
                <a:solidFill>
                  <a:srgbClr val="FF0000"/>
                </a:solidFill>
                <a:effectLst>
                  <a:outerShdw blurRad="38100" dist="38100" dir="2700000">
                    <a:srgbClr val="C0C0C0"/>
                  </a:outerShdw>
                </a:effectLst>
                <a:latin typeface="Times New Roman" pitchFamily="18" charset="0"/>
                <a:ea typeface="+mn-ea"/>
                <a:cs typeface="+mn-ea"/>
              </a:rPr>
              <a:t>mt</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坐标系上计算转子磁链的电流模型</a:t>
            </a:r>
            <a:r>
              <a:rPr lang="zh-CN" altLang="en-US" sz="2000" b="0" noProof="1">
                <a:solidFill>
                  <a:srgbClr val="FF0000"/>
                </a:solidFill>
                <a:effectLst>
                  <a:outerShdw blurRad="38100" dist="38100" dir="2700000">
                    <a:srgbClr val="C0C0C0"/>
                  </a:outerShdw>
                </a:effectLst>
                <a:latin typeface="Times New Roman" pitchFamily="18" charset="0"/>
                <a:ea typeface="+mn-ea"/>
                <a:cs typeface="+mn-ea"/>
              </a:rPr>
              <a:t> </a:t>
            </a:r>
            <a:endParaRPr lang="zh-CN" altLang="en-US" sz="2000" b="0" noProof="1">
              <a:solidFill>
                <a:srgbClr val="FF0000"/>
              </a:solidFill>
              <a:effectLst>
                <a:outerShdw blurRad="38100" dist="38100" dir="2700000">
                  <a:srgbClr val="C0C0C0"/>
                </a:outerShdw>
              </a:effectLst>
              <a:latin typeface="Times New Roman" pitchFamily="18" charset="0"/>
              <a:ea typeface="+mn-ea"/>
            </a:endParaRPr>
          </a:p>
        </p:txBody>
      </p:sp>
      <p:graphicFrame>
        <p:nvGraphicFramePr>
          <p:cNvPr id="61442" name="对象 389134"/>
          <p:cNvGraphicFramePr>
            <a:graphicFrameLocks/>
          </p:cNvGraphicFramePr>
          <p:nvPr/>
        </p:nvGraphicFramePr>
        <p:xfrm>
          <a:off x="5668963" y="4298950"/>
          <a:ext cx="3240087" cy="1016000"/>
        </p:xfrm>
        <a:graphic>
          <a:graphicData uri="http://schemas.openxmlformats.org/presentationml/2006/ole">
            <p:oleObj spid="_x0000_s61442" r:id="rId3" imgW="1384901" imgH="889386" progId="">
              <p:embed/>
            </p:oleObj>
          </a:graphicData>
        </a:graphic>
      </p:graphicFrame>
      <p:graphicFrame>
        <p:nvGraphicFramePr>
          <p:cNvPr id="61443" name="对象 389135"/>
          <p:cNvGraphicFramePr>
            <a:graphicFrameLocks/>
          </p:cNvGraphicFramePr>
          <p:nvPr/>
        </p:nvGraphicFramePr>
        <p:xfrm>
          <a:off x="1782763" y="2544763"/>
          <a:ext cx="3044825" cy="1241425"/>
        </p:xfrm>
        <a:graphic>
          <a:graphicData uri="http://schemas.openxmlformats.org/presentationml/2006/ole">
            <p:oleObj spid="_x0000_s61443" r:id="rId4" imgW="1981200" imgH="812800" progId="">
              <p:embed/>
            </p:oleObj>
          </a:graphicData>
        </a:graphic>
      </p:graphicFrame>
      <p:graphicFrame>
        <p:nvGraphicFramePr>
          <p:cNvPr id="61444" name="对象 389136"/>
          <p:cNvGraphicFramePr>
            <a:graphicFrameLocks/>
          </p:cNvGraphicFramePr>
          <p:nvPr/>
        </p:nvGraphicFramePr>
        <p:xfrm>
          <a:off x="5565775" y="2773363"/>
          <a:ext cx="2952750" cy="804862"/>
        </p:xfrm>
        <a:graphic>
          <a:graphicData uri="http://schemas.openxmlformats.org/presentationml/2006/ole">
            <p:oleObj spid="_x0000_s61444" r:id="rId5" imgW="1778000" imgH="482600" progId="">
              <p:embed/>
            </p:oleObj>
          </a:graphicData>
        </a:graphic>
      </p:graphicFrame>
      <p:graphicFrame>
        <p:nvGraphicFramePr>
          <p:cNvPr id="61445" name="对象 389137"/>
          <p:cNvGraphicFramePr>
            <a:graphicFrameLocks/>
          </p:cNvGraphicFramePr>
          <p:nvPr/>
        </p:nvGraphicFramePr>
        <p:xfrm>
          <a:off x="2311400" y="4319588"/>
          <a:ext cx="1428750" cy="625475"/>
        </p:xfrm>
        <a:graphic>
          <a:graphicData uri="http://schemas.openxmlformats.org/presentationml/2006/ole">
            <p:oleObj spid="_x0000_s61445" r:id="rId6" imgW="648263" imgH="279643" progId="">
              <p:embed/>
            </p:oleObj>
          </a:graphicData>
        </a:graphic>
      </p:graphicFrame>
      <p:graphicFrame>
        <p:nvGraphicFramePr>
          <p:cNvPr id="61446" name="对象 389138"/>
          <p:cNvGraphicFramePr>
            <a:graphicFrameLocks/>
          </p:cNvGraphicFramePr>
          <p:nvPr/>
        </p:nvGraphicFramePr>
        <p:xfrm>
          <a:off x="2268538" y="5335588"/>
          <a:ext cx="2303462" cy="874712"/>
        </p:xfrm>
        <a:graphic>
          <a:graphicData uri="http://schemas.openxmlformats.org/presentationml/2006/ole">
            <p:oleObj spid="_x0000_s61446" r:id="rId7" imgW="1194318" imgH="431987" progId="">
              <p:embed/>
            </p:oleObj>
          </a:graphicData>
        </a:graphic>
      </p:graphicFrame>
      <p:graphicFrame>
        <p:nvGraphicFramePr>
          <p:cNvPr id="61447" name="对象 389139"/>
          <p:cNvGraphicFramePr>
            <a:graphicFrameLocks/>
          </p:cNvGraphicFramePr>
          <p:nvPr/>
        </p:nvGraphicFramePr>
        <p:xfrm>
          <a:off x="6196013" y="5348288"/>
          <a:ext cx="1865312" cy="857250"/>
        </p:xfrm>
        <a:graphic>
          <a:graphicData uri="http://schemas.openxmlformats.org/presentationml/2006/ole">
            <p:oleObj spid="_x0000_s61447" r:id="rId8" imgW="901700" imgH="431800" progId="">
              <p:embed/>
            </p:oleObj>
          </a:graphicData>
        </a:graphic>
      </p:graphicFrame>
      <p:sp>
        <p:nvSpPr>
          <p:cNvPr id="61450" name="矩形 389140"/>
          <p:cNvSpPr>
            <a:spLocks noChangeArrowheads="1"/>
          </p:cNvSpPr>
          <p:nvPr/>
        </p:nvSpPr>
        <p:spPr bwMode="auto">
          <a:xfrm>
            <a:off x="1952625" y="3641725"/>
            <a:ext cx="1879600" cy="701675"/>
          </a:xfrm>
          <a:prstGeom prst="rect">
            <a:avLst/>
          </a:prstGeom>
          <a:noFill/>
          <a:ln w="9525">
            <a:noFill/>
            <a:miter lim="800000"/>
            <a:headEnd/>
            <a:tailEnd/>
          </a:ln>
        </p:spPr>
        <p:txBody>
          <a:bodyPr anchor="ctr">
            <a:spAutoFit/>
          </a:bodyPr>
          <a:lstStyle/>
          <a:p>
            <a:pPr indent="266700" eaLnBrk="1" hangingPunct="1">
              <a:buFont typeface="Arial" pitchFamily="34" charset="0"/>
              <a:buNone/>
            </a:pPr>
            <a:r>
              <a:rPr lang="zh-CN" altLang="en-US" sz="2000">
                <a:solidFill>
                  <a:schemeClr val="tx1"/>
                </a:solidFill>
                <a:latin typeface="Times New Roman" pitchFamily="18" charset="0"/>
                <a:ea typeface="楷体_GB2312" charset="-122"/>
              </a:rPr>
              <a:t>（</a:t>
            </a:r>
            <a:r>
              <a:rPr lang="en-US" altLang="zh-CN" sz="2000">
                <a:solidFill>
                  <a:schemeClr val="tx1"/>
                </a:solidFill>
                <a:latin typeface="Times New Roman" pitchFamily="18" charset="0"/>
                <a:ea typeface="楷体_GB2312" charset="-122"/>
              </a:rPr>
              <a:t>3/2</a:t>
            </a:r>
            <a:r>
              <a:rPr lang="zh-CN" altLang="en-US" sz="2000">
                <a:solidFill>
                  <a:schemeClr val="tx1"/>
                </a:solidFill>
                <a:latin typeface="Times New Roman" pitchFamily="18" charset="0"/>
                <a:ea typeface="楷体_GB2312" charset="-122"/>
              </a:rPr>
              <a:t>变换）</a:t>
            </a:r>
            <a:endParaRPr lang="zh-CN" altLang="en-US" sz="2000">
              <a:solidFill>
                <a:schemeClr val="tx1"/>
              </a:solidFill>
              <a:latin typeface="Comic Sans MS" pitchFamily="66" charset="0"/>
              <a:ea typeface="楷体_GB2312" charset="-122"/>
            </a:endParaRPr>
          </a:p>
          <a:p>
            <a:pPr indent="266700">
              <a:buFont typeface="Arial" pitchFamily="34" charset="0"/>
              <a:buNone/>
            </a:pPr>
            <a:endParaRPr lang="zh-CN" altLang="en-US" sz="2000">
              <a:solidFill>
                <a:schemeClr val="tx1"/>
              </a:solidFill>
              <a:ea typeface="楷体_GB2312" charset="-122"/>
            </a:endParaRPr>
          </a:p>
        </p:txBody>
      </p:sp>
      <p:sp>
        <p:nvSpPr>
          <p:cNvPr id="61451" name="矩形 389141"/>
          <p:cNvSpPr>
            <a:spLocks noChangeArrowheads="1"/>
          </p:cNvSpPr>
          <p:nvPr/>
        </p:nvSpPr>
        <p:spPr bwMode="auto">
          <a:xfrm>
            <a:off x="6216650" y="3649663"/>
            <a:ext cx="2087563" cy="7016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ea typeface="楷体_GB2312" charset="-122"/>
              </a:rPr>
              <a:t>（旋转变换）		</a:t>
            </a:r>
            <a:endParaRPr lang="zh-CN" altLang="en-US" sz="2000">
              <a:solidFill>
                <a:schemeClr val="tx1"/>
              </a:solidFill>
              <a:ea typeface="楷体_GB2312" charset="-122"/>
            </a:endParaRPr>
          </a:p>
        </p:txBody>
      </p:sp>
      <p:sp>
        <p:nvSpPr>
          <p:cNvPr id="61452" name="矩形 389142"/>
          <p:cNvSpPr>
            <a:spLocks noChangeArrowheads="1"/>
          </p:cNvSpPr>
          <p:nvPr/>
        </p:nvSpPr>
        <p:spPr bwMode="auto">
          <a:xfrm>
            <a:off x="1933575" y="6288088"/>
            <a:ext cx="2608263" cy="396875"/>
          </a:xfrm>
          <a:prstGeom prst="rect">
            <a:avLst/>
          </a:prstGeom>
          <a:noFill/>
          <a:ln w="9525">
            <a:noFill/>
            <a:miter lim="800000"/>
            <a:headEnd/>
            <a:tailEnd/>
          </a:ln>
        </p:spPr>
        <p:txBody>
          <a:bodyPr anchor="ctr">
            <a:spAutoFit/>
          </a:bodyPr>
          <a:lstStyle/>
          <a:p>
            <a:pPr indent="266700" eaLnBrk="1" hangingPunct="1">
              <a:buFont typeface="Arial" pitchFamily="34" charset="0"/>
              <a:buNone/>
            </a:pPr>
            <a:r>
              <a:rPr lang="zh-CN" altLang="en-US" sz="2000">
                <a:solidFill>
                  <a:schemeClr val="tx1"/>
                </a:solidFill>
                <a:latin typeface="Times New Roman" pitchFamily="18" charset="0"/>
                <a:ea typeface="楷体_GB2312" charset="-122"/>
              </a:rPr>
              <a:t>（矢量控制方程</a:t>
            </a:r>
            <a:r>
              <a:rPr lang="en-US" altLang="zh-CN" sz="2000">
                <a:solidFill>
                  <a:schemeClr val="tx1"/>
                </a:solidFill>
                <a:latin typeface="Times New Roman" pitchFamily="18" charset="0"/>
                <a:ea typeface="楷体_GB2312" charset="-122"/>
              </a:rPr>
              <a:t>2</a:t>
            </a:r>
            <a:r>
              <a:rPr lang="zh-CN" altLang="en-US" sz="2000">
                <a:solidFill>
                  <a:schemeClr val="tx1"/>
                </a:solidFill>
                <a:latin typeface="Times New Roman" pitchFamily="18" charset="0"/>
                <a:ea typeface="楷体_GB2312" charset="-122"/>
              </a:rPr>
              <a:t>）</a:t>
            </a:r>
            <a:endParaRPr lang="zh-CN" altLang="en-US" sz="2000">
              <a:solidFill>
                <a:schemeClr val="tx1"/>
              </a:solidFill>
              <a:ea typeface="楷体_GB2312" charset="-122"/>
            </a:endParaRPr>
          </a:p>
        </p:txBody>
      </p:sp>
      <p:sp>
        <p:nvSpPr>
          <p:cNvPr id="61453" name="矩形 389143"/>
          <p:cNvSpPr>
            <a:spLocks noChangeArrowheads="1"/>
          </p:cNvSpPr>
          <p:nvPr/>
        </p:nvSpPr>
        <p:spPr bwMode="auto">
          <a:xfrm>
            <a:off x="5997575" y="6257925"/>
            <a:ext cx="2355850" cy="396875"/>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2000">
                <a:solidFill>
                  <a:schemeClr val="tx1"/>
                </a:solidFill>
                <a:latin typeface="Times New Roman" pitchFamily="18" charset="0"/>
                <a:ea typeface="楷体_GB2312" charset="-122"/>
              </a:rPr>
              <a:t>（矢量控制方程</a:t>
            </a:r>
            <a:r>
              <a:rPr lang="en-US" altLang="zh-CN" sz="2000">
                <a:solidFill>
                  <a:schemeClr val="tx1"/>
                </a:solidFill>
                <a:latin typeface="Times New Roman" pitchFamily="18" charset="0"/>
                <a:ea typeface="楷体_GB2312" charset="-122"/>
              </a:rPr>
              <a:t>3</a:t>
            </a:r>
            <a:r>
              <a:rPr lang="zh-CN" altLang="en-US" sz="2000">
                <a:solidFill>
                  <a:schemeClr val="tx1"/>
                </a:solidFill>
                <a:latin typeface="Times New Roman" pitchFamily="18" charset="0"/>
                <a:ea typeface="楷体_GB2312" charset="-122"/>
              </a:rPr>
              <a:t>）</a:t>
            </a:r>
            <a:endParaRPr lang="zh-CN" altLang="en-US" sz="2000">
              <a:solidFill>
                <a:schemeClr val="tx1"/>
              </a:solidFill>
              <a:ea typeface="楷体_GB2312" charset="-122"/>
            </a:endParaRPr>
          </a:p>
        </p:txBody>
      </p:sp>
      <p:pic>
        <p:nvPicPr>
          <p:cNvPr id="61454" name="图片 389144"/>
          <p:cNvPicPr>
            <a:picLocks noChangeAspect="1" noChangeArrowheads="1"/>
          </p:cNvPicPr>
          <p:nvPr/>
        </p:nvPicPr>
        <p:blipFill>
          <a:blip r:embed="rId9" cstate="print"/>
          <a:srcRect t="8517"/>
          <a:stretch>
            <a:fillRect/>
          </a:stretch>
        </p:blipFill>
        <p:spPr bwMode="auto">
          <a:xfrm>
            <a:off x="1693863" y="1423988"/>
            <a:ext cx="7450137" cy="1141412"/>
          </a:xfrm>
          <a:prstGeom prst="rect">
            <a:avLst/>
          </a:prstGeom>
          <a:noFill/>
          <a:ln w="9525">
            <a:noFill/>
            <a:miter lim="800000"/>
            <a:headEnd/>
            <a:tailEnd/>
          </a:ln>
        </p:spPr>
      </p:pic>
      <p:sp>
        <p:nvSpPr>
          <p:cNvPr id="6145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61456"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6145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61458"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6145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6146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6146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6146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390145"/>
          <p:cNvSpPr>
            <a:spLocks noGrp="1" noChangeArrowheads="1"/>
          </p:cNvSpPr>
          <p:nvPr>
            <p:ph type="title"/>
          </p:nvPr>
        </p:nvSpPr>
        <p:spPr>
          <a:xfrm>
            <a:off x="1689100" y="196850"/>
            <a:ext cx="5086350" cy="762000"/>
          </a:xfrm>
        </p:spPr>
        <p:txBody>
          <a:bodyPr/>
          <a:lstStyle/>
          <a:p>
            <a:pPr marL="838200" indent="-838200" eaLnBrk="1" hangingPunct="1"/>
            <a:r>
              <a:rPr lang="zh-CN" altLang="en-US" smtClean="0"/>
              <a:t>计算转子磁链的电流模型</a:t>
            </a:r>
          </a:p>
        </p:txBody>
      </p:sp>
      <p:sp>
        <p:nvSpPr>
          <p:cNvPr id="123907" name="矩形 39014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08" name="矩形 39014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09" name="矩形 390148"/>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0" name="矩形 39014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1" name="矩形 390150"/>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2" name="矩形 390151"/>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3" name="矩形 39015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4" name="矩形 39015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915" name="矩形 390155"/>
          <p:cNvSpPr>
            <a:spLocks noChangeArrowheads="1"/>
          </p:cNvSpPr>
          <p:nvPr/>
        </p:nvSpPr>
        <p:spPr bwMode="auto">
          <a:xfrm>
            <a:off x="2892425" y="6149975"/>
            <a:ext cx="5653088"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7-26 </a:t>
            </a:r>
            <a:r>
              <a:rPr lang="zh-CN" altLang="en-US" sz="2000">
                <a:solidFill>
                  <a:schemeClr val="tx1"/>
                </a:solidFill>
                <a:latin typeface="Times New Roman" pitchFamily="18" charset="0"/>
              </a:rPr>
              <a:t>在</a:t>
            </a:r>
            <a:r>
              <a:rPr lang="en-US" altLang="zh-CN" sz="2000">
                <a:solidFill>
                  <a:schemeClr val="tx1"/>
                </a:solidFill>
                <a:latin typeface="Times New Roman" pitchFamily="18" charset="0"/>
              </a:rPr>
              <a:t>mt</a:t>
            </a:r>
            <a:r>
              <a:rPr lang="zh-CN" altLang="en-US" sz="2000">
                <a:solidFill>
                  <a:schemeClr val="tx1"/>
                </a:solidFill>
                <a:latin typeface="Times New Roman" pitchFamily="18" charset="0"/>
              </a:rPr>
              <a:t>坐标系计算转子磁链的电流模型</a:t>
            </a:r>
          </a:p>
        </p:txBody>
      </p:sp>
      <p:pic>
        <p:nvPicPr>
          <p:cNvPr id="123916" name="图片 390156" descr="0630"/>
          <p:cNvPicPr>
            <a:picLocks noChangeAspect="1" noChangeArrowheads="1"/>
          </p:cNvPicPr>
          <p:nvPr/>
        </p:nvPicPr>
        <p:blipFill>
          <a:blip r:embed="rId2" cstate="print"/>
          <a:srcRect/>
          <a:stretch>
            <a:fillRect/>
          </a:stretch>
        </p:blipFill>
        <p:spPr bwMode="auto">
          <a:xfrm>
            <a:off x="1719263" y="3065463"/>
            <a:ext cx="7424737" cy="2270125"/>
          </a:xfrm>
          <a:prstGeom prst="rect">
            <a:avLst/>
          </a:prstGeom>
          <a:noFill/>
          <a:ln w="9525">
            <a:noFill/>
            <a:miter lim="800000"/>
            <a:headEnd/>
            <a:tailEnd/>
          </a:ln>
        </p:spPr>
      </p:pic>
      <p:sp>
        <p:nvSpPr>
          <p:cNvPr id="123917" name="矩形 390226"/>
          <p:cNvSpPr>
            <a:spLocks noChangeArrowheads="1"/>
          </p:cNvSpPr>
          <p:nvPr/>
        </p:nvSpPr>
        <p:spPr bwMode="auto">
          <a:xfrm>
            <a:off x="1701800" y="1108075"/>
            <a:ext cx="7442200" cy="1631950"/>
          </a:xfrm>
          <a:prstGeom prst="rect">
            <a:avLst/>
          </a:prstGeom>
          <a:solidFill>
            <a:schemeClr val="bg1"/>
          </a:solidFill>
          <a:ln w="9525">
            <a:noFill/>
            <a:miter lim="800000"/>
            <a:headEnd/>
            <a:tailEnd/>
          </a:ln>
        </p:spPr>
        <p:txBody>
          <a:bodyPr>
            <a:spAutoFit/>
          </a:bodyPr>
          <a:lstStyle/>
          <a:p>
            <a:pPr eaLnBrk="1" hangingPunct="1">
              <a:buFont typeface="Arial" pitchFamily="34" charset="0"/>
              <a:buNone/>
            </a:pPr>
            <a:r>
              <a:rPr lang="zh-CN" altLang="en-US" sz="2000">
                <a:solidFill>
                  <a:srgbClr val="CC0000"/>
                </a:solidFill>
                <a:latin typeface="Tahoma" pitchFamily="34" charset="0"/>
              </a:rPr>
              <a:t>注意：</a:t>
            </a:r>
            <a:r>
              <a:rPr lang="zh-CN" altLang="en-US" sz="2000">
                <a:solidFill>
                  <a:schemeClr val="tx1"/>
                </a:solidFill>
                <a:latin typeface="Times New Roman" pitchFamily="18" charset="0"/>
              </a:rPr>
              <a:t>该模型更适合于微机实时计算，容易收敛，也比较准确。应用比较普遍，但也都受电机转子参数变化的影响，</a:t>
            </a:r>
            <a:r>
              <a:rPr lang="zh-CN" altLang="en-US" sz="2000">
                <a:solidFill>
                  <a:schemeClr val="tx1"/>
                </a:solidFill>
              </a:rPr>
              <a:t>电动机温升和频率变化都会影响转子电阻，磁饱和程度将影响电感。</a:t>
            </a:r>
            <a:r>
              <a:rPr lang="zh-CN" altLang="en-US" sz="2000">
                <a:solidFill>
                  <a:schemeClr val="tx1"/>
                </a:solidFill>
                <a:latin typeface="Times New Roman" pitchFamily="18" charset="0"/>
              </a:rPr>
              <a:t>将导致磁链幅值与相位信号失真，而反馈信号的失真必然使磁链闭环控制系统的性能降低</a:t>
            </a:r>
            <a:r>
              <a:rPr lang="zh-CN" altLang="en-US" sz="2000">
                <a:solidFill>
                  <a:schemeClr val="tx1"/>
                </a:solidFill>
              </a:rPr>
              <a:t>，这是电流模型的不足之处</a:t>
            </a:r>
            <a:r>
              <a:rPr lang="zh-CN" altLang="en-US" sz="2000">
                <a:solidFill>
                  <a:schemeClr val="tx1"/>
                </a:solidFill>
                <a:latin typeface="Times New Roman" pitchFamily="18" charset="0"/>
              </a:rPr>
              <a:t>。</a:t>
            </a:r>
            <a:r>
              <a:rPr lang="zh-CN" altLang="en-US" sz="2000">
                <a:solidFill>
                  <a:schemeClr val="tx1"/>
                </a:solidFill>
                <a:latin typeface="Tahoma" pitchFamily="34" charset="0"/>
              </a:rPr>
              <a:t> </a:t>
            </a:r>
          </a:p>
        </p:txBody>
      </p:sp>
      <p:sp>
        <p:nvSpPr>
          <p:cNvPr id="12391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3919"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392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3921"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392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392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392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392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标题 392193"/>
          <p:cNvSpPr>
            <a:spLocks noGrp="1" noChangeArrowheads="1"/>
          </p:cNvSpPr>
          <p:nvPr>
            <p:ph type="title"/>
          </p:nvPr>
        </p:nvSpPr>
        <p:spPr>
          <a:xfrm>
            <a:off x="1701800" y="196850"/>
            <a:ext cx="4511675" cy="762000"/>
          </a:xfrm>
        </p:spPr>
        <p:txBody>
          <a:bodyPr/>
          <a:lstStyle/>
          <a:p>
            <a:pPr marL="838200" indent="-838200" eaLnBrk="1" hangingPunct="1"/>
            <a:r>
              <a:rPr lang="zh-CN" altLang="en-US" smtClean="0"/>
              <a:t>计算转子磁链的电压模型 </a:t>
            </a:r>
          </a:p>
        </p:txBody>
      </p:sp>
      <p:sp>
        <p:nvSpPr>
          <p:cNvPr id="392204" name="矩形 392203"/>
          <p:cNvSpPr/>
          <p:nvPr/>
        </p:nvSpPr>
        <p:spPr>
          <a:xfrm>
            <a:off x="1708150" y="969963"/>
            <a:ext cx="7435850" cy="1311275"/>
          </a:xfrm>
          <a:prstGeom prst="rect">
            <a:avLst/>
          </a:prstGeom>
          <a:no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zh-CN" altLang="en-US" sz="2000" noProof="1">
                <a:solidFill>
                  <a:schemeClr val="tx1"/>
                </a:solidFill>
                <a:latin typeface="Times New Roman" pitchFamily="18" charset="0"/>
                <a:ea typeface="+mn-ea"/>
                <a:cs typeface="+mn-ea"/>
              </a:rPr>
              <a:t>根据电压方程中感应电动势等于磁链变化率的关系，取电动势的积分就可以得到磁链。</a:t>
            </a: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在</a:t>
            </a:r>
            <a:r>
              <a:rPr lang="el-GR" altLang="zh-CN" sz="2000" noProof="1">
                <a:solidFill>
                  <a:srgbClr val="FF0000"/>
                </a:solidFill>
                <a:effectLst>
                  <a:outerShdw blurRad="38100" dist="38100" dir="2700000">
                    <a:srgbClr val="C0C0C0"/>
                  </a:outerShdw>
                </a:effectLst>
                <a:latin typeface="宋体" pitchFamily="2" charset="-122"/>
                <a:ea typeface="+mn-ea"/>
                <a:cs typeface="+mn-ea"/>
              </a:rPr>
              <a:t>αβ</a:t>
            </a: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坐标系上计算转子磁链的电压模型</a:t>
            </a:r>
            <a:r>
              <a:rPr lang="zh-CN" altLang="en-US" sz="2000" b="0" noProof="1">
                <a:solidFill>
                  <a:srgbClr val="FF0000"/>
                </a:solidFill>
                <a:effectLst>
                  <a:outerShdw blurRad="38100" dist="38100" dir="2700000">
                    <a:srgbClr val="C0C0C0"/>
                  </a:outerShdw>
                </a:effectLst>
                <a:latin typeface="Times New Roman" pitchFamily="18" charset="0"/>
                <a:ea typeface="+mn-ea"/>
                <a:cs typeface="+mn-ea"/>
              </a:rPr>
              <a:t> </a:t>
            </a:r>
            <a:endParaRPr lang="zh-CN" altLang="en-US" sz="2000" b="0" noProof="1">
              <a:solidFill>
                <a:srgbClr val="FF0000"/>
              </a:solidFill>
              <a:effectLst>
                <a:outerShdw blurRad="38100" dist="38100" dir="2700000">
                  <a:srgbClr val="C0C0C0"/>
                </a:outerShdw>
              </a:effectLst>
              <a:latin typeface="Times New Roman" pitchFamily="18" charset="0"/>
              <a:ea typeface="+mn-ea"/>
            </a:endParaRPr>
          </a:p>
        </p:txBody>
      </p:sp>
      <p:graphicFrame>
        <p:nvGraphicFramePr>
          <p:cNvPr id="62466" name="对象 392206"/>
          <p:cNvGraphicFramePr>
            <a:graphicFrameLocks/>
          </p:cNvGraphicFramePr>
          <p:nvPr/>
        </p:nvGraphicFramePr>
        <p:xfrm>
          <a:off x="2598738" y="4090988"/>
          <a:ext cx="4679950" cy="1928812"/>
        </p:xfrm>
        <a:graphic>
          <a:graphicData uri="http://schemas.openxmlformats.org/presentationml/2006/ole">
            <p:oleObj spid="_x0000_s62466" r:id="rId3" imgW="2171700" imgH="889000" progId="">
              <p:embed/>
            </p:oleObj>
          </a:graphicData>
        </a:graphic>
      </p:graphicFrame>
      <p:pic>
        <p:nvPicPr>
          <p:cNvPr id="62469" name="图片 392207"/>
          <p:cNvPicPr>
            <a:picLocks noChangeAspect="1" noChangeArrowheads="1"/>
          </p:cNvPicPr>
          <p:nvPr/>
        </p:nvPicPr>
        <p:blipFill>
          <a:blip r:embed="rId4" cstate="print"/>
          <a:srcRect/>
          <a:stretch>
            <a:fillRect/>
          </a:stretch>
        </p:blipFill>
        <p:spPr bwMode="auto">
          <a:xfrm>
            <a:off x="1703388" y="2363788"/>
            <a:ext cx="7440612" cy="1657350"/>
          </a:xfrm>
          <a:prstGeom prst="rect">
            <a:avLst/>
          </a:prstGeom>
          <a:noFill/>
          <a:ln w="9525">
            <a:noFill/>
            <a:miter lim="800000"/>
            <a:headEnd/>
            <a:tailEnd/>
          </a:ln>
        </p:spPr>
      </p:pic>
      <p:sp>
        <p:nvSpPr>
          <p:cNvPr id="6247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6247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6247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62473"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6247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6247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6247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6247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标题 273409"/>
          <p:cNvSpPr>
            <a:spLocks noGrp="1" noChangeArrowheads="1"/>
          </p:cNvSpPr>
          <p:nvPr>
            <p:ph type="title"/>
          </p:nvPr>
        </p:nvSpPr>
        <p:spPr>
          <a:xfrm>
            <a:off x="1709738" y="246063"/>
            <a:ext cx="5453062" cy="741362"/>
          </a:xfrm>
        </p:spPr>
        <p:txBody>
          <a:bodyPr/>
          <a:lstStyle/>
          <a:p>
            <a:pPr eaLnBrk="1" hangingPunct="1"/>
            <a:r>
              <a:rPr lang="zh-CN" altLang="en-US" dirty="0" smtClean="0"/>
              <a:t>二、</a:t>
            </a:r>
            <a:r>
              <a:rPr lang="zh-CN" altLang="en-US" dirty="0" smtClean="0">
                <a:effectLst>
                  <a:outerShdw blurRad="38100" dist="38100" dir="2700000" algn="tl">
                    <a:srgbClr val="000000">
                      <a:alpha val="43137"/>
                    </a:srgbClr>
                  </a:outerShdw>
                </a:effectLst>
              </a:rPr>
              <a:t>电压方程</a:t>
            </a:r>
          </a:p>
        </p:txBody>
      </p:sp>
      <p:sp>
        <p:nvSpPr>
          <p:cNvPr id="5127" name="文本占位符 273410"/>
          <p:cNvSpPr>
            <a:spLocks noGrp="1" noChangeArrowheads="1"/>
          </p:cNvSpPr>
          <p:nvPr>
            <p:ph type="body" sz="half" idx="1"/>
          </p:nvPr>
        </p:nvSpPr>
        <p:spPr>
          <a:xfrm>
            <a:off x="1682750" y="950913"/>
            <a:ext cx="3092450" cy="411162"/>
          </a:xfrm>
        </p:spPr>
        <p:txBody>
          <a:bodyPr/>
          <a:lstStyle/>
          <a:p>
            <a:pPr algn="just" eaLnBrk="1" hangingPunct="1">
              <a:lnSpc>
                <a:spcPct val="90000"/>
              </a:lnSpc>
              <a:buFont typeface="Wingdings" pitchFamily="2" charset="2"/>
              <a:buChar char="l"/>
            </a:pPr>
            <a:r>
              <a:rPr lang="zh-CN" altLang="en-US" smtClean="0"/>
              <a:t>三相绕组电压平衡方程</a:t>
            </a:r>
            <a:r>
              <a:rPr lang="zh-CN" altLang="en-US" sz="1600" smtClean="0"/>
              <a:t> </a:t>
            </a:r>
          </a:p>
        </p:txBody>
      </p:sp>
      <p:sp>
        <p:nvSpPr>
          <p:cNvPr id="5128" name="矩形 273411"/>
          <p:cNvSpPr>
            <a:spLocks noChangeArrowheads="1"/>
          </p:cNvSpPr>
          <p:nvPr/>
        </p:nvSpPr>
        <p:spPr bwMode="auto">
          <a:xfrm>
            <a:off x="0" y="28051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129" name="矩形 273412"/>
          <p:cNvSpPr>
            <a:spLocks noChangeArrowheads="1"/>
          </p:cNvSpPr>
          <p:nvPr/>
        </p:nvSpPr>
        <p:spPr bwMode="auto">
          <a:xfrm>
            <a:off x="0" y="2824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5122" name="对象 273413"/>
          <p:cNvGraphicFramePr>
            <a:graphicFrameLocks/>
          </p:cNvGraphicFramePr>
          <p:nvPr/>
        </p:nvGraphicFramePr>
        <p:xfrm>
          <a:off x="2074863" y="1143000"/>
          <a:ext cx="2447925" cy="2403475"/>
        </p:xfrm>
        <a:graphic>
          <a:graphicData uri="http://schemas.openxmlformats.org/presentationml/2006/ole">
            <p:oleObj spid="_x0000_s5122" r:id="rId3" imgW="1029147" imgH="1219729" progId="">
              <p:embed/>
            </p:oleObj>
          </a:graphicData>
        </a:graphic>
      </p:graphicFrame>
      <p:graphicFrame>
        <p:nvGraphicFramePr>
          <p:cNvPr id="5123" name="内容占位符 273414"/>
          <p:cNvGraphicFramePr>
            <a:graphicFrameLocks/>
          </p:cNvGraphicFramePr>
          <p:nvPr>
            <p:ph sz="half" idx="2"/>
          </p:nvPr>
        </p:nvGraphicFramePr>
        <p:xfrm>
          <a:off x="5480050" y="995363"/>
          <a:ext cx="2690813" cy="2527300"/>
        </p:xfrm>
        <a:graphic>
          <a:graphicData uri="http://schemas.openxmlformats.org/presentationml/2006/ole">
            <p:oleObj spid="_x0000_s5123" r:id="rId4" imgW="990600" imgH="1219200" progId="">
              <p:embed/>
            </p:oleObj>
          </a:graphicData>
        </a:graphic>
      </p:graphicFrame>
      <p:sp>
        <p:nvSpPr>
          <p:cNvPr id="5130" name="矩形 273431"/>
          <p:cNvSpPr>
            <a:spLocks noChangeArrowheads="1"/>
          </p:cNvSpPr>
          <p:nvPr/>
        </p:nvSpPr>
        <p:spPr bwMode="auto">
          <a:xfrm>
            <a:off x="1747838" y="3644900"/>
            <a:ext cx="3208337" cy="347663"/>
          </a:xfrm>
          <a:prstGeom prst="rect">
            <a:avLst/>
          </a:prstGeom>
          <a:noFill/>
          <a:ln w="9525">
            <a:noFill/>
            <a:miter lim="800000"/>
            <a:headEnd/>
            <a:tailEnd/>
          </a:ln>
        </p:spPr>
        <p:txBody>
          <a:bodyPr lIns="0" tIns="0" rIns="90000" bIns="0"/>
          <a:lstStyle/>
          <a:p>
            <a:pPr algn="just" eaLnBrk="1" hangingPunct="1">
              <a:lnSpc>
                <a:spcPct val="90000"/>
              </a:lnSpc>
              <a:buClr>
                <a:srgbClr val="FF9933"/>
              </a:buClr>
              <a:buFont typeface="Wingdings" pitchFamily="2" charset="2"/>
              <a:buChar char="l"/>
            </a:pPr>
            <a:r>
              <a:rPr lang="zh-CN" altLang="en-US" sz="2000">
                <a:solidFill>
                  <a:schemeClr val="tx1"/>
                </a:solidFill>
                <a:latin typeface="Siemens Sans" pitchFamily="2" charset="0"/>
              </a:rPr>
              <a:t>将电压方程写成矩阵形式 </a:t>
            </a:r>
          </a:p>
        </p:txBody>
      </p:sp>
      <p:graphicFrame>
        <p:nvGraphicFramePr>
          <p:cNvPr id="5124" name="对象 273432"/>
          <p:cNvGraphicFramePr>
            <a:graphicFrameLocks/>
          </p:cNvGraphicFramePr>
          <p:nvPr/>
        </p:nvGraphicFramePr>
        <p:xfrm>
          <a:off x="4770438" y="3232150"/>
          <a:ext cx="2016125" cy="995363"/>
        </p:xfrm>
        <a:graphic>
          <a:graphicData uri="http://schemas.openxmlformats.org/presentationml/2006/ole">
            <p:oleObj spid="_x0000_s5124" r:id="rId5" imgW="787400" imgH="393700" progId="">
              <p:embed/>
            </p:oleObj>
          </a:graphicData>
        </a:graphic>
      </p:graphicFrame>
      <p:graphicFrame>
        <p:nvGraphicFramePr>
          <p:cNvPr id="5125" name="对象 273433"/>
          <p:cNvGraphicFramePr>
            <a:graphicFrameLocks/>
          </p:cNvGraphicFramePr>
          <p:nvPr/>
        </p:nvGraphicFramePr>
        <p:xfrm>
          <a:off x="2203450" y="4471988"/>
          <a:ext cx="5843588" cy="2386012"/>
        </p:xfrm>
        <a:graphic>
          <a:graphicData uri="http://schemas.openxmlformats.org/presentationml/2006/ole">
            <p:oleObj spid="_x0000_s5125" r:id="rId6" imgW="3225800" imgH="1397000" progId="">
              <p:embed/>
            </p:oleObj>
          </a:graphicData>
        </a:graphic>
      </p:graphicFrame>
      <p:sp>
        <p:nvSpPr>
          <p:cNvPr id="273435" name="线形标注 2 273434"/>
          <p:cNvSpPr/>
          <p:nvPr/>
        </p:nvSpPr>
        <p:spPr>
          <a:xfrm>
            <a:off x="3775075" y="3903663"/>
            <a:ext cx="1201738" cy="600075"/>
          </a:xfrm>
          <a:prstGeom prst="borderCallout2">
            <a:avLst>
              <a:gd name="adj1" fmla="val 19046"/>
              <a:gd name="adj2" fmla="val 106343"/>
              <a:gd name="adj3" fmla="val 19046"/>
              <a:gd name="adj4" fmla="val 129856"/>
              <a:gd name="adj5" fmla="val -49736"/>
              <a:gd name="adj6" fmla="val 155218"/>
            </a:avLst>
          </a:prstGeom>
          <a:solidFill>
            <a:srgbClr val="FFC000"/>
          </a:solidFill>
          <a:ln w="9525" cap="flat" cmpd="sng">
            <a:solidFill>
              <a:schemeClr val="tx1"/>
            </a:solidFill>
            <a:prstDash val="solid"/>
            <a:miter/>
            <a:headEnd type="none" w="med" len="med"/>
            <a:tailEnd type="none" w="med" len="med"/>
          </a:ln>
        </p:spPr>
        <p:txBody>
          <a:bodyPr/>
          <a:lstStyle/>
          <a:p>
            <a:pPr eaLnBrk="1" hangingPunct="1">
              <a:lnSpc>
                <a:spcPct val="90000"/>
              </a:lnSpc>
              <a:buClr>
                <a:srgbClr val="000000"/>
              </a:buClr>
              <a:buFont typeface="Arial" panose="020B0604020202020204" pitchFamily="34" charset="0"/>
              <a:buNone/>
              <a:defRPr/>
            </a:pPr>
            <a:r>
              <a:rPr lang="zh-CN" altLang="en-US" sz="1600" noProof="1">
                <a:solidFill>
                  <a:schemeClr val="tx1"/>
                </a:solidFill>
                <a:effectLst>
                  <a:outerShdw blurRad="38100" dist="38100" dir="2700000">
                    <a:srgbClr val="FFFFFF"/>
                  </a:outerShdw>
                </a:effectLst>
                <a:latin typeface="Comic Sans MS" pitchFamily="66" charset="0"/>
                <a:ea typeface="+mn-ea"/>
                <a:cs typeface="+mn-ea"/>
              </a:rPr>
              <a:t>电阻引起的电压</a:t>
            </a:r>
            <a:endParaRPr lang="zh-CN" altLang="en-US" sz="1600" noProof="1">
              <a:solidFill>
                <a:schemeClr val="tx1"/>
              </a:solidFill>
              <a:effectLst>
                <a:outerShdw blurRad="38100" dist="38100" dir="2700000">
                  <a:srgbClr val="FFFFFF"/>
                </a:outerShdw>
              </a:effectLst>
              <a:latin typeface="Comic Sans MS" pitchFamily="66" charset="0"/>
              <a:ea typeface="+mn-ea"/>
            </a:endParaRPr>
          </a:p>
        </p:txBody>
      </p:sp>
      <p:sp>
        <p:nvSpPr>
          <p:cNvPr id="273436" name="线形标注 2 273435"/>
          <p:cNvSpPr/>
          <p:nvPr/>
        </p:nvSpPr>
        <p:spPr>
          <a:xfrm>
            <a:off x="7545388" y="3562350"/>
            <a:ext cx="1435100" cy="850900"/>
          </a:xfrm>
          <a:prstGeom prst="borderCallout2">
            <a:avLst>
              <a:gd name="adj1" fmla="val 13431"/>
              <a:gd name="adj2" fmla="val -5310"/>
              <a:gd name="adj3" fmla="val 13431"/>
              <a:gd name="adj4" fmla="val -5310"/>
              <a:gd name="adj5" fmla="val 13431"/>
              <a:gd name="adj6" fmla="val -51440"/>
            </a:avLst>
          </a:prstGeom>
          <a:solidFill>
            <a:srgbClr val="FFC000"/>
          </a:solidFill>
          <a:ln w="9525" cap="flat" cmpd="sng">
            <a:solidFill>
              <a:schemeClr val="tx1"/>
            </a:solidFill>
            <a:prstDash val="solid"/>
            <a:miter/>
            <a:headEnd type="none" w="med" len="med"/>
            <a:tailEnd type="none" w="med" len="med"/>
          </a:ln>
        </p:spPr>
        <p:txBody>
          <a:bodyPr/>
          <a:lstStyle/>
          <a:p>
            <a:pPr eaLnBrk="1" hangingPunct="1">
              <a:lnSpc>
                <a:spcPct val="90000"/>
              </a:lnSpc>
              <a:buClr>
                <a:srgbClr val="000000"/>
              </a:buClr>
              <a:buFont typeface="Arial" panose="020B0604020202020204" pitchFamily="34" charset="0"/>
              <a:buNone/>
              <a:defRPr/>
            </a:pPr>
            <a:r>
              <a:rPr lang="zh-CN" altLang="en-US" sz="1600" noProof="1">
                <a:solidFill>
                  <a:schemeClr val="tx1"/>
                </a:solidFill>
                <a:effectLst>
                  <a:outerShdw blurRad="38100" dist="38100" dir="2700000">
                    <a:srgbClr val="FFFFFF"/>
                  </a:outerShdw>
                </a:effectLst>
                <a:latin typeface="Comic Sans MS" pitchFamily="66" charset="0"/>
                <a:ea typeface="+mn-ea"/>
                <a:cs typeface="+mn-ea"/>
              </a:rPr>
              <a:t>磁链变化（电感、角速度）引起的电压</a:t>
            </a:r>
            <a:endParaRPr lang="zh-CN" altLang="en-US" sz="1600" noProof="1">
              <a:solidFill>
                <a:schemeClr val="tx1"/>
              </a:solidFill>
              <a:effectLst>
                <a:outerShdw blurRad="38100" dist="38100" dir="2700000">
                  <a:srgbClr val="FFFFFF"/>
                </a:outerShdw>
              </a:effectLst>
              <a:latin typeface="Comic Sans MS" pitchFamily="66" charset="0"/>
              <a:ea typeface="+mn-ea"/>
            </a:endParaRPr>
          </a:p>
        </p:txBody>
      </p:sp>
      <p:sp>
        <p:nvSpPr>
          <p:cNvPr id="513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513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5135"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5136"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513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513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513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514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393217"/>
          <p:cNvSpPr>
            <a:spLocks noGrp="1" noChangeArrowheads="1"/>
          </p:cNvSpPr>
          <p:nvPr>
            <p:ph type="title"/>
          </p:nvPr>
        </p:nvSpPr>
        <p:spPr>
          <a:xfrm>
            <a:off x="1701800" y="195263"/>
            <a:ext cx="4524375" cy="762000"/>
          </a:xfrm>
        </p:spPr>
        <p:txBody>
          <a:bodyPr/>
          <a:lstStyle/>
          <a:p>
            <a:pPr marL="838200" indent="-838200" eaLnBrk="1" hangingPunct="1"/>
            <a:r>
              <a:rPr lang="zh-CN" altLang="en-US" smtClean="0"/>
              <a:t>计算转子磁链的电压模型</a:t>
            </a:r>
          </a:p>
        </p:txBody>
      </p:sp>
      <p:sp>
        <p:nvSpPr>
          <p:cNvPr id="124931" name="矩形 393218"/>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2" name="矩形 393219"/>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3" name="矩形 393220"/>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4" name="矩形 393221"/>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5" name="矩形 393222"/>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6" name="矩形 393223"/>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7" name="矩形 393225"/>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8" name="矩形 393226"/>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4939" name="矩形 393227"/>
          <p:cNvSpPr>
            <a:spLocks noChangeArrowheads="1"/>
          </p:cNvSpPr>
          <p:nvPr/>
        </p:nvSpPr>
        <p:spPr bwMode="auto">
          <a:xfrm>
            <a:off x="2708275" y="6461125"/>
            <a:ext cx="5862638"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7-27  </a:t>
            </a:r>
            <a:r>
              <a:rPr lang="zh-CN" altLang="en-US" sz="2000">
                <a:solidFill>
                  <a:schemeClr val="tx1"/>
                </a:solidFill>
                <a:latin typeface="Times New Roman" pitchFamily="18" charset="0"/>
              </a:rPr>
              <a:t>计算转子磁链的电压模型</a:t>
            </a:r>
          </a:p>
        </p:txBody>
      </p:sp>
      <p:pic>
        <p:nvPicPr>
          <p:cNvPr id="124940" name="图片 393228" descr="0631"/>
          <p:cNvPicPr>
            <a:picLocks noChangeAspect="1" noChangeArrowheads="1"/>
          </p:cNvPicPr>
          <p:nvPr/>
        </p:nvPicPr>
        <p:blipFill>
          <a:blip r:embed="rId2" cstate="print"/>
          <a:srcRect/>
          <a:stretch>
            <a:fillRect/>
          </a:stretch>
        </p:blipFill>
        <p:spPr bwMode="auto">
          <a:xfrm>
            <a:off x="1943100" y="2765425"/>
            <a:ext cx="7200900" cy="3509963"/>
          </a:xfrm>
          <a:prstGeom prst="rect">
            <a:avLst/>
          </a:prstGeom>
          <a:noFill/>
          <a:ln w="9525">
            <a:noFill/>
            <a:miter lim="800000"/>
            <a:headEnd/>
            <a:tailEnd/>
          </a:ln>
        </p:spPr>
      </p:pic>
      <p:sp>
        <p:nvSpPr>
          <p:cNvPr id="393230" name="矩形 393229"/>
          <p:cNvSpPr/>
          <p:nvPr/>
        </p:nvSpPr>
        <p:spPr>
          <a:xfrm>
            <a:off x="1714500" y="1109663"/>
            <a:ext cx="7429500" cy="1476375"/>
          </a:xfrm>
          <a:prstGeom prst="rect">
            <a:avLst/>
          </a:prstGeom>
          <a:no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zh-CN" altLang="en-US" sz="2000" noProof="1">
                <a:solidFill>
                  <a:schemeClr val="tx1"/>
                </a:solidFill>
                <a:latin typeface="Times New Roman" pitchFamily="18" charset="0"/>
                <a:ea typeface="+mn-ea"/>
                <a:cs typeface="+mn-ea"/>
              </a:rPr>
              <a:t>电压模型包含纯</a:t>
            </a:r>
            <a:r>
              <a:rPr lang="zh-CN" altLang="en-US" sz="2000" noProof="1">
                <a:solidFill>
                  <a:srgbClr val="C00000"/>
                </a:solidFill>
                <a:latin typeface="Times New Roman" pitchFamily="18" charset="0"/>
                <a:ea typeface="+mn-ea"/>
                <a:cs typeface="+mn-ea"/>
              </a:rPr>
              <a:t>积分</a:t>
            </a:r>
            <a:r>
              <a:rPr lang="zh-CN" altLang="en-US" sz="2000" noProof="1">
                <a:solidFill>
                  <a:schemeClr val="tx1"/>
                </a:solidFill>
                <a:latin typeface="Times New Roman" pitchFamily="18" charset="0"/>
                <a:ea typeface="+mn-ea"/>
                <a:cs typeface="+mn-ea"/>
              </a:rPr>
              <a:t>项，</a:t>
            </a:r>
            <a:r>
              <a:rPr lang="zh-CN" altLang="en-US" sz="2000" noProof="1">
                <a:solidFill>
                  <a:srgbClr val="C00000"/>
                </a:solidFill>
                <a:effectLst>
                  <a:outerShdw blurRad="38100" dist="38100" dir="2700000" algn="tl">
                    <a:srgbClr val="000000">
                      <a:alpha val="43137"/>
                    </a:srgbClr>
                  </a:outerShdw>
                </a:effectLst>
                <a:latin typeface="Times New Roman" pitchFamily="18" charset="0"/>
                <a:ea typeface="+mn-ea"/>
                <a:cs typeface="+mn-ea"/>
              </a:rPr>
              <a:t>积分的初始值和累积误差</a:t>
            </a:r>
            <a:r>
              <a:rPr lang="zh-CN" altLang="en-US" sz="2000" noProof="1">
                <a:solidFill>
                  <a:schemeClr val="tx1"/>
                </a:solidFill>
                <a:latin typeface="Times New Roman" pitchFamily="18" charset="0"/>
                <a:ea typeface="+mn-ea"/>
                <a:cs typeface="+mn-ea"/>
              </a:rPr>
              <a:t>都影响计算结果，</a:t>
            </a:r>
            <a:r>
              <a:rPr lang="zh-CN" altLang="en-US" sz="2000" noProof="1">
                <a:solidFill>
                  <a:srgbClr val="0000FF"/>
                </a:solidFill>
                <a:effectLst>
                  <a:outerShdw blurRad="38100" dist="38100" dir="2700000" algn="tl">
                    <a:srgbClr val="000000">
                      <a:alpha val="43137"/>
                    </a:srgbClr>
                  </a:outerShdw>
                </a:effectLst>
                <a:latin typeface="Times New Roman" pitchFamily="18" charset="0"/>
                <a:ea typeface="+mn-ea"/>
                <a:cs typeface="+mn-ea"/>
              </a:rPr>
              <a:t>在低速时，定子电阻压降变化的影响也较大</a:t>
            </a:r>
            <a:r>
              <a:rPr lang="zh-CN" altLang="en-US" sz="2000" noProof="1">
                <a:solidFill>
                  <a:schemeClr val="tx1"/>
                </a:solidFill>
                <a:latin typeface="Times New Roman" pitchFamily="18" charset="0"/>
                <a:ea typeface="+mn-ea"/>
                <a:cs typeface="+mn-ea"/>
              </a:rPr>
              <a:t>。</a:t>
            </a: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endParaRPr lang="zh-CN" altLang="en-US" sz="2000" noProof="1">
              <a:solidFill>
                <a:schemeClr val="tx1"/>
              </a:solidFill>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电压模型更适合于中、高速范围，而电流模型能适应低速</a:t>
            </a:r>
            <a:r>
              <a:rPr lang="zh-CN" altLang="en-US" sz="2000" noProof="1">
                <a:solidFill>
                  <a:schemeClr val="tx1"/>
                </a:solidFill>
                <a:latin typeface="Times New Roman" pitchFamily="18" charset="0"/>
                <a:ea typeface="+mn-ea"/>
                <a:cs typeface="+mn-ea"/>
              </a:rPr>
              <a:t>。有时为了提高准确度，把两种模型结合起来。</a:t>
            </a:r>
            <a:endParaRPr lang="zh-CN" altLang="en-US" sz="2000" noProof="1">
              <a:solidFill>
                <a:schemeClr val="tx1"/>
              </a:solidFill>
              <a:latin typeface="Times New Roman" pitchFamily="18" charset="0"/>
              <a:ea typeface="+mn-ea"/>
            </a:endParaRPr>
          </a:p>
        </p:txBody>
      </p:sp>
      <p:sp>
        <p:nvSpPr>
          <p:cNvPr id="12494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4943"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494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4945"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494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494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494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494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03413" y="290513"/>
            <a:ext cx="7239000" cy="390525"/>
          </a:xfrm>
        </p:spPr>
        <p:txBody>
          <a:bodyPr/>
          <a:lstStyle/>
          <a:p>
            <a:r>
              <a:rPr lang="zh-CN" altLang="en-US" sz="4400" b="0" smtClean="0">
                <a:solidFill>
                  <a:srgbClr val="CC0000"/>
                </a:solidFill>
                <a:latin typeface="隶书" pitchFamily="49" charset="-122"/>
                <a:ea typeface="隶书" pitchFamily="49" charset="-122"/>
              </a:rPr>
              <a:t>一</a:t>
            </a:r>
            <a:r>
              <a:rPr lang="en-US" altLang="zh-CN" sz="4400" b="0" smtClean="0">
                <a:solidFill>
                  <a:srgbClr val="CC0000"/>
                </a:solidFill>
                <a:latin typeface="隶书" pitchFamily="49" charset="-122"/>
                <a:ea typeface="隶书" pitchFamily="49" charset="-122"/>
              </a:rPr>
              <a:t>.</a:t>
            </a:r>
            <a:r>
              <a:rPr lang="zh-CN" altLang="en-US" sz="4400" b="0" smtClean="0">
                <a:solidFill>
                  <a:srgbClr val="CC0000"/>
                </a:solidFill>
                <a:latin typeface="隶书" pitchFamily="49" charset="-122"/>
                <a:ea typeface="隶书" pitchFamily="49" charset="-122"/>
              </a:rPr>
              <a:t>计算转子磁链的模型</a:t>
            </a:r>
          </a:p>
        </p:txBody>
      </p:sp>
      <p:sp>
        <p:nvSpPr>
          <p:cNvPr id="43011" name="Rectangle 3"/>
          <p:cNvSpPr>
            <a:spLocks noGrp="1" noChangeArrowheads="1"/>
          </p:cNvSpPr>
          <p:nvPr>
            <p:ph type="body" idx="1"/>
          </p:nvPr>
        </p:nvSpPr>
        <p:spPr>
          <a:xfrm>
            <a:off x="1733550" y="1179513"/>
            <a:ext cx="7410450" cy="4516437"/>
          </a:xfrm>
        </p:spPr>
        <p:txBody>
          <a:bodyPr/>
          <a:lstStyle/>
          <a:p>
            <a:pPr marL="0" indent="0">
              <a:buFont typeface="Wingdings" pitchFamily="2" charset="2"/>
              <a:buNone/>
            </a:pPr>
            <a:r>
              <a:rPr lang="zh-CN" altLang="en-US" sz="4000" smtClean="0">
                <a:solidFill>
                  <a:srgbClr val="000099"/>
                </a:solidFill>
                <a:latin typeface="隶书" pitchFamily="49" charset="-122"/>
                <a:ea typeface="隶书" pitchFamily="49" charset="-122"/>
              </a:rPr>
              <a:t>电流模型</a:t>
            </a:r>
          </a:p>
          <a:p>
            <a:pPr marL="0" indent="0">
              <a:buFont typeface="Wingdings" pitchFamily="2" charset="2"/>
              <a:buNone/>
            </a:pPr>
            <a:r>
              <a:rPr lang="en-US" altLang="zh-CN" sz="2600" smtClean="0">
                <a:ea typeface="宋体" charset="-122"/>
              </a:rPr>
              <a:t>1.</a:t>
            </a:r>
            <a:r>
              <a:rPr lang="zh-CN" altLang="en-US" sz="2600" smtClean="0">
                <a:ea typeface="宋体" charset="-122"/>
              </a:rPr>
              <a:t>在两相静止坐标系上的转子磁链模型</a:t>
            </a:r>
          </a:p>
          <a:p>
            <a:pPr marL="0" indent="0">
              <a:buFont typeface="Wingdings" pitchFamily="2" charset="2"/>
              <a:buNone/>
            </a:pPr>
            <a:r>
              <a:rPr lang="en-US" altLang="zh-CN" sz="2600" smtClean="0">
                <a:ea typeface="宋体" charset="-122"/>
              </a:rPr>
              <a:t>——</a:t>
            </a:r>
            <a:r>
              <a:rPr lang="zh-CN" altLang="en-US" sz="2600" smtClean="0">
                <a:ea typeface="宋体" charset="-122"/>
              </a:rPr>
              <a:t>第</a:t>
            </a:r>
            <a:r>
              <a:rPr lang="en-US" altLang="zh-CN" sz="2600" smtClean="0">
                <a:ea typeface="宋体" charset="-122"/>
              </a:rPr>
              <a:t>1</a:t>
            </a:r>
            <a:r>
              <a:rPr lang="zh-CN" altLang="en-US" sz="2600" smtClean="0">
                <a:ea typeface="宋体" charset="-122"/>
              </a:rPr>
              <a:t>种模型</a:t>
            </a:r>
          </a:p>
          <a:p>
            <a:pPr marL="0" indent="0">
              <a:buFont typeface="Wingdings" pitchFamily="2" charset="2"/>
              <a:buNone/>
            </a:pPr>
            <a:r>
              <a:rPr lang="zh-CN" altLang="en-US" sz="2600" smtClean="0">
                <a:ea typeface="宋体" charset="-122"/>
              </a:rPr>
              <a:t> </a:t>
            </a:r>
          </a:p>
          <a:p>
            <a:pPr marL="0" indent="0">
              <a:buFont typeface="Wingdings" pitchFamily="2" charset="2"/>
              <a:buNone/>
            </a:pPr>
            <a:r>
              <a:rPr lang="en-US" altLang="zh-CN" sz="2600" smtClean="0">
                <a:ea typeface="宋体" charset="-122"/>
              </a:rPr>
              <a:t>2.</a:t>
            </a:r>
            <a:r>
              <a:rPr lang="zh-CN" altLang="en-US" sz="2600" smtClean="0">
                <a:ea typeface="宋体" charset="-122"/>
              </a:rPr>
              <a:t>按磁场定向两相旋转坐标系上的转子磁链模型</a:t>
            </a:r>
          </a:p>
          <a:p>
            <a:pPr marL="0" indent="0">
              <a:buFont typeface="Wingdings" pitchFamily="2" charset="2"/>
              <a:buNone/>
            </a:pPr>
            <a:r>
              <a:rPr lang="en-US" altLang="zh-CN" sz="2600" smtClean="0">
                <a:ea typeface="宋体" charset="-122"/>
              </a:rPr>
              <a:t>——</a:t>
            </a:r>
            <a:r>
              <a:rPr lang="zh-CN" altLang="en-US" sz="2600" smtClean="0">
                <a:ea typeface="宋体" charset="-122"/>
              </a:rPr>
              <a:t>第</a:t>
            </a:r>
            <a:r>
              <a:rPr lang="en-US" altLang="zh-CN" sz="2600" smtClean="0">
                <a:ea typeface="宋体" charset="-122"/>
              </a:rPr>
              <a:t>2</a:t>
            </a:r>
            <a:r>
              <a:rPr lang="zh-CN" altLang="en-US" sz="2600" smtClean="0">
                <a:ea typeface="宋体" charset="-122"/>
              </a:rPr>
              <a:t>种模型</a:t>
            </a:r>
          </a:p>
          <a:p>
            <a:pPr marL="0" indent="0">
              <a:buFont typeface="Wingdings" pitchFamily="2" charset="2"/>
              <a:buNone/>
            </a:pPr>
            <a:endParaRPr lang="zh-CN" altLang="en-US" sz="2600" smtClean="0">
              <a:solidFill>
                <a:srgbClr val="000099"/>
              </a:solidFill>
              <a:latin typeface="隶书" pitchFamily="49" charset="-122"/>
              <a:ea typeface="隶书" pitchFamily="49" charset="-122"/>
            </a:endParaRPr>
          </a:p>
          <a:p>
            <a:pPr marL="0" indent="0">
              <a:buFont typeface="Wingdings" pitchFamily="2" charset="2"/>
              <a:buNone/>
            </a:pPr>
            <a:r>
              <a:rPr lang="zh-CN" altLang="en-US" sz="4000" smtClean="0">
                <a:solidFill>
                  <a:srgbClr val="000099"/>
                </a:solidFill>
                <a:latin typeface="隶书" pitchFamily="49" charset="-122"/>
                <a:ea typeface="隶书" pitchFamily="49" charset="-122"/>
              </a:rPr>
              <a:t>电压模型</a:t>
            </a:r>
          </a:p>
          <a:p>
            <a:pPr marL="0" indent="0">
              <a:buFont typeface="Wingdings" pitchFamily="2" charset="2"/>
              <a:buNone/>
            </a:pPr>
            <a:r>
              <a:rPr lang="zh-CN" altLang="en-US" sz="2800" smtClean="0">
                <a:ea typeface="宋体" charset="-122"/>
              </a:rPr>
              <a:t>计算转子磁链的电压模型</a:t>
            </a:r>
            <a:r>
              <a:rPr lang="zh-CN" altLang="en-US" sz="3200" smtClean="0">
                <a:ea typeface="宋体" charset="-122"/>
              </a:rPr>
              <a:t> </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ox(in)">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box(in)">
                                      <p:cBhvr>
                                        <p:cTn id="12" dur="500"/>
                                        <p:tgtEl>
                                          <p:spTgt spid="43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box(in)">
                                      <p:cBhvr>
                                        <p:cTn id="17" dur="500"/>
                                        <p:tgtEl>
                                          <p:spTgt spid="43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box(in)">
                                      <p:cBhvr>
                                        <p:cTn id="22" dur="500"/>
                                        <p:tgtEl>
                                          <p:spTgt spid="43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box(in)">
                                      <p:cBhvr>
                                        <p:cTn id="27" dur="500"/>
                                        <p:tgtEl>
                                          <p:spTgt spid="430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3011">
                                            <p:txEl>
                                              <p:pRg st="5" end="5"/>
                                            </p:txEl>
                                          </p:spTgt>
                                        </p:tgtEl>
                                        <p:attrNameLst>
                                          <p:attrName>style.visibility</p:attrName>
                                        </p:attrNameLst>
                                      </p:cBhvr>
                                      <p:to>
                                        <p:strVal val="visible"/>
                                      </p:to>
                                    </p:set>
                                    <p:animEffect transition="in" filter="box(in)">
                                      <p:cBhvr>
                                        <p:cTn id="32" dur="500"/>
                                        <p:tgtEl>
                                          <p:spTgt spid="430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3011">
                                            <p:txEl>
                                              <p:pRg st="7" end="7"/>
                                            </p:txEl>
                                          </p:spTgt>
                                        </p:tgtEl>
                                        <p:attrNameLst>
                                          <p:attrName>style.visibility</p:attrName>
                                        </p:attrNameLst>
                                      </p:cBhvr>
                                      <p:to>
                                        <p:strVal val="visible"/>
                                      </p:to>
                                    </p:set>
                                    <p:animEffect transition="in" filter="box(in)">
                                      <p:cBhvr>
                                        <p:cTn id="37" dur="500"/>
                                        <p:tgtEl>
                                          <p:spTgt spid="4301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3011">
                                            <p:txEl>
                                              <p:pRg st="8" end="8"/>
                                            </p:txEl>
                                          </p:spTgt>
                                        </p:tgtEl>
                                        <p:attrNameLst>
                                          <p:attrName>style.visibility</p:attrName>
                                        </p:attrNameLst>
                                      </p:cBhvr>
                                      <p:to>
                                        <p:strVal val="visible"/>
                                      </p:to>
                                    </p:set>
                                    <p:animEffect transition="in" filter="box(in)">
                                      <p:cBhvr>
                                        <p:cTn id="42" dur="500"/>
                                        <p:tgtEl>
                                          <p:spTgt spid="430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2051050" y="2984500"/>
          <a:ext cx="4238625" cy="1050925"/>
        </p:xfrm>
        <a:graphic>
          <a:graphicData uri="http://schemas.openxmlformats.org/presentationml/2006/ole">
            <p:oleObj spid="_x0000_s169986" name="公式" r:id="rId3" imgW="1752480" imgH="431640" progId="">
              <p:embed/>
            </p:oleObj>
          </a:graphicData>
        </a:graphic>
      </p:graphicFrame>
      <p:sp>
        <p:nvSpPr>
          <p:cNvPr id="44035" name="Rectangle 3"/>
          <p:cNvSpPr>
            <a:spLocks noChangeArrowheads="1"/>
          </p:cNvSpPr>
          <p:nvPr/>
        </p:nvSpPr>
        <p:spPr bwMode="auto">
          <a:xfrm>
            <a:off x="6659563" y="3200400"/>
            <a:ext cx="1752600" cy="457200"/>
          </a:xfrm>
          <a:prstGeom prst="rect">
            <a:avLst/>
          </a:prstGeom>
          <a:noFill/>
          <a:ln w="9525">
            <a:noFill/>
            <a:miter lim="800000"/>
            <a:headEnd/>
            <a:tailEnd/>
          </a:ln>
          <a:effectLst/>
        </p:spPr>
        <p:txBody>
          <a:bodyPr>
            <a:spAutoFit/>
          </a:bodyPr>
          <a:lstStyle/>
          <a:p>
            <a:pPr algn="l">
              <a:lnSpc>
                <a:spcPct val="100000"/>
              </a:lnSpc>
            </a:pPr>
            <a:r>
              <a:rPr kumimoji="1" lang="zh-CN" altLang="en-US" sz="2400">
                <a:solidFill>
                  <a:schemeClr val="tx1"/>
                </a:solidFill>
                <a:latin typeface="Times New Roman" pitchFamily="18" charset="0"/>
              </a:rPr>
              <a:t>（</a:t>
            </a:r>
            <a:r>
              <a:rPr kumimoji="1" lang="en-US" altLang="zh-CN" sz="2400">
                <a:solidFill>
                  <a:schemeClr val="tx1"/>
                </a:solidFill>
                <a:latin typeface="Times New Roman" pitchFamily="18" charset="0"/>
              </a:rPr>
              <a:t>6-140</a:t>
            </a:r>
            <a:r>
              <a:rPr kumimoji="1" lang="zh-CN" altLang="en-US" sz="2400">
                <a:solidFill>
                  <a:schemeClr val="tx1"/>
                </a:solidFill>
                <a:latin typeface="Times New Roman" pitchFamily="18" charset="0"/>
              </a:rPr>
              <a:t>）</a:t>
            </a:r>
            <a:r>
              <a:rPr kumimoji="1" lang="zh-CN" altLang="en-US" sz="2400">
                <a:solidFill>
                  <a:schemeClr val="tx1"/>
                </a:solidFill>
                <a:latin typeface="Tahoma" pitchFamily="34" charset="0"/>
              </a:rPr>
              <a:t> </a:t>
            </a:r>
            <a:endParaRPr kumimoji="1" lang="zh-CN" altLang="en-US" sz="2400">
              <a:solidFill>
                <a:schemeClr val="tx1"/>
              </a:solidFill>
              <a:latin typeface="Times New Roman" pitchFamily="18" charset="0"/>
            </a:endParaRPr>
          </a:p>
        </p:txBody>
      </p:sp>
      <p:graphicFrame>
        <p:nvGraphicFramePr>
          <p:cNvPr id="44036" name="Object 4"/>
          <p:cNvGraphicFramePr>
            <a:graphicFrameLocks noChangeAspect="1"/>
          </p:cNvGraphicFramePr>
          <p:nvPr/>
        </p:nvGraphicFramePr>
        <p:xfrm>
          <a:off x="2051050" y="4208463"/>
          <a:ext cx="4275138" cy="1052512"/>
        </p:xfrm>
        <a:graphic>
          <a:graphicData uri="http://schemas.openxmlformats.org/presentationml/2006/ole">
            <p:oleObj spid="_x0000_s169987" name="公式" r:id="rId4" imgW="1765080" imgH="431640" progId="">
              <p:embed/>
            </p:oleObj>
          </a:graphicData>
        </a:graphic>
      </p:graphicFrame>
      <p:sp>
        <p:nvSpPr>
          <p:cNvPr id="44037" name="Rectangle 5"/>
          <p:cNvSpPr>
            <a:spLocks noChangeArrowheads="1"/>
          </p:cNvSpPr>
          <p:nvPr/>
        </p:nvSpPr>
        <p:spPr bwMode="auto">
          <a:xfrm>
            <a:off x="6731000" y="4352925"/>
            <a:ext cx="1752600" cy="457200"/>
          </a:xfrm>
          <a:prstGeom prst="rect">
            <a:avLst/>
          </a:prstGeom>
          <a:noFill/>
          <a:ln w="9525">
            <a:noFill/>
            <a:miter lim="800000"/>
            <a:headEnd/>
            <a:tailEnd/>
          </a:ln>
          <a:effectLst/>
        </p:spPr>
        <p:txBody>
          <a:bodyPr>
            <a:spAutoFit/>
          </a:bodyPr>
          <a:lstStyle/>
          <a:p>
            <a:pPr algn="l">
              <a:lnSpc>
                <a:spcPct val="100000"/>
              </a:lnSpc>
            </a:pPr>
            <a:r>
              <a:rPr kumimoji="1" lang="zh-CN" altLang="en-US" sz="2400">
                <a:solidFill>
                  <a:schemeClr val="tx1"/>
                </a:solidFill>
                <a:latin typeface="Times New Roman" pitchFamily="18" charset="0"/>
              </a:rPr>
              <a:t>（</a:t>
            </a:r>
            <a:r>
              <a:rPr kumimoji="1" lang="en-US" altLang="zh-CN" sz="2400">
                <a:solidFill>
                  <a:schemeClr val="tx1"/>
                </a:solidFill>
                <a:latin typeface="Times New Roman" pitchFamily="18" charset="0"/>
              </a:rPr>
              <a:t>6-141</a:t>
            </a:r>
            <a:r>
              <a:rPr kumimoji="1" lang="zh-CN" altLang="en-US" sz="2400">
                <a:solidFill>
                  <a:schemeClr val="tx1"/>
                </a:solidFill>
                <a:latin typeface="Times New Roman" pitchFamily="18" charset="0"/>
              </a:rPr>
              <a:t>）</a:t>
            </a:r>
            <a:r>
              <a:rPr kumimoji="1" lang="zh-CN" altLang="en-US" sz="2400">
                <a:solidFill>
                  <a:schemeClr val="tx1"/>
                </a:solidFill>
                <a:latin typeface="Tahoma" pitchFamily="34" charset="0"/>
              </a:rPr>
              <a:t> </a:t>
            </a:r>
            <a:endParaRPr kumimoji="1" lang="zh-CN" altLang="en-US" sz="2400">
              <a:solidFill>
                <a:schemeClr val="tx1"/>
              </a:solidFill>
              <a:latin typeface="Times New Roman" pitchFamily="18" charset="0"/>
            </a:endParaRPr>
          </a:p>
        </p:txBody>
      </p:sp>
      <p:sp>
        <p:nvSpPr>
          <p:cNvPr id="44038" name="Text Box 6"/>
          <p:cNvSpPr txBox="1">
            <a:spLocks noChangeArrowheads="1"/>
          </p:cNvSpPr>
          <p:nvPr/>
        </p:nvSpPr>
        <p:spPr bwMode="auto">
          <a:xfrm>
            <a:off x="1582738" y="114300"/>
            <a:ext cx="7561262" cy="946150"/>
          </a:xfrm>
          <a:prstGeom prst="rect">
            <a:avLst/>
          </a:prstGeom>
          <a:noFill/>
          <a:ln w="9525">
            <a:noFill/>
            <a:miter lim="800000"/>
            <a:headEnd/>
            <a:tailEnd/>
          </a:ln>
          <a:effectLst/>
        </p:spPr>
        <p:txBody>
          <a:bodyPr>
            <a:spAutoFit/>
          </a:bodyPr>
          <a:lstStyle/>
          <a:p>
            <a:pPr>
              <a:lnSpc>
                <a:spcPct val="100000"/>
              </a:lnSpc>
            </a:pPr>
            <a:r>
              <a:rPr lang="zh-CN" altLang="en-US" sz="2800">
                <a:solidFill>
                  <a:srgbClr val="000099"/>
                </a:solidFill>
                <a:latin typeface="Comic Sans MS" pitchFamily="66" charset="0"/>
              </a:rPr>
              <a:t>电流模型</a:t>
            </a:r>
            <a:r>
              <a:rPr lang="zh-CN" altLang="en-US" sz="2800">
                <a:solidFill>
                  <a:schemeClr val="tx1"/>
                </a:solidFill>
                <a:latin typeface="Comic Sans MS" pitchFamily="66" charset="0"/>
              </a:rPr>
              <a:t/>
            </a:r>
            <a:br>
              <a:rPr lang="zh-CN" altLang="en-US" sz="2800">
                <a:solidFill>
                  <a:schemeClr val="tx1"/>
                </a:solidFill>
                <a:latin typeface="Comic Sans MS" pitchFamily="66" charset="0"/>
              </a:rPr>
            </a:br>
            <a:r>
              <a:rPr lang="en-US" altLang="zh-CN" sz="2800">
                <a:solidFill>
                  <a:srgbClr val="000099"/>
                </a:solidFill>
                <a:latin typeface="Comic Sans MS" pitchFamily="66" charset="0"/>
              </a:rPr>
              <a:t>1. </a:t>
            </a:r>
            <a:r>
              <a:rPr lang="zh-CN" altLang="en-US" sz="2800">
                <a:solidFill>
                  <a:srgbClr val="000099"/>
                </a:solidFill>
                <a:latin typeface="Comic Sans MS" pitchFamily="66" charset="0"/>
              </a:rPr>
              <a:t>在两相静止坐标系上的转子磁链模型</a:t>
            </a:r>
          </a:p>
        </p:txBody>
      </p:sp>
      <p:pic>
        <p:nvPicPr>
          <p:cNvPr id="44039" name="Picture 7"/>
          <p:cNvPicPr>
            <a:picLocks noChangeAspect="1" noChangeArrowheads="1"/>
          </p:cNvPicPr>
          <p:nvPr/>
        </p:nvPicPr>
        <p:blipFill>
          <a:blip r:embed="rId5" cstate="print"/>
          <a:srcRect/>
          <a:stretch>
            <a:fillRect/>
          </a:stretch>
        </p:blipFill>
        <p:spPr bwMode="auto">
          <a:xfrm>
            <a:off x="1703388" y="1395413"/>
            <a:ext cx="7440612" cy="863600"/>
          </a:xfrm>
          <a:prstGeom prst="rect">
            <a:avLst/>
          </a:prstGeom>
          <a:noFill/>
        </p:spPr>
      </p:pic>
    </p:spTree>
  </p:cSld>
  <p:clrMapOvr>
    <a:masterClrMapping/>
  </p:clrMapOvr>
  <p:transition spd="med">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792288" y="1485900"/>
            <a:ext cx="7265987" cy="4752975"/>
          </a:xfrm>
          <a:prstGeom prst="rect">
            <a:avLst/>
          </a:prstGeom>
          <a:solidFill>
            <a:srgbClr val="CCCCFF"/>
          </a:solidFill>
          <a:ln w="19050" algn="ctr">
            <a:noFill/>
            <a:prstDash val="dashDot"/>
            <a:miter lim="800000"/>
            <a:headEnd/>
            <a:tailEnd/>
          </a:ln>
          <a:effectLst/>
        </p:spPr>
        <p:txBody>
          <a:bodyPr wrap="none" anchor="ctr"/>
          <a:lstStyle/>
          <a:p>
            <a:endParaRPr lang="zh-CN" altLang="en-US"/>
          </a:p>
        </p:txBody>
      </p:sp>
      <p:sp>
        <p:nvSpPr>
          <p:cNvPr id="45059" name="Text Box 3"/>
          <p:cNvSpPr txBox="1">
            <a:spLocks noChangeArrowheads="1"/>
          </p:cNvSpPr>
          <p:nvPr/>
        </p:nvSpPr>
        <p:spPr bwMode="auto">
          <a:xfrm>
            <a:off x="1671638" y="361950"/>
            <a:ext cx="6985000" cy="519113"/>
          </a:xfrm>
          <a:prstGeom prst="rect">
            <a:avLst/>
          </a:prstGeom>
          <a:noFill/>
          <a:ln w="9525">
            <a:noFill/>
            <a:miter lim="800000"/>
            <a:headEnd/>
            <a:tailEnd/>
          </a:ln>
          <a:effectLst/>
        </p:spPr>
        <p:txBody>
          <a:bodyPr>
            <a:spAutoFit/>
          </a:bodyPr>
          <a:lstStyle/>
          <a:p>
            <a:pPr algn="l">
              <a:lnSpc>
                <a:spcPct val="100000"/>
              </a:lnSpc>
              <a:spcBef>
                <a:spcPct val="50000"/>
              </a:spcBef>
            </a:pPr>
            <a:r>
              <a:rPr kumimoji="1" lang="zh-CN" altLang="en-US" sz="2800">
                <a:solidFill>
                  <a:srgbClr val="000099"/>
                </a:solidFill>
                <a:latin typeface="Times New Roman" pitchFamily="18" charset="0"/>
              </a:rPr>
              <a:t> 在两相静止坐标系上的转子磁链模型</a:t>
            </a:r>
            <a:r>
              <a:rPr kumimoji="1" lang="zh-CN" altLang="en-US" sz="2800">
                <a:solidFill>
                  <a:srgbClr val="000099"/>
                </a:solidFill>
                <a:latin typeface="Tahoma" pitchFamily="34" charset="0"/>
              </a:rPr>
              <a:t> </a:t>
            </a:r>
          </a:p>
        </p:txBody>
      </p:sp>
      <p:grpSp>
        <p:nvGrpSpPr>
          <p:cNvPr id="2" name="Group 4"/>
          <p:cNvGrpSpPr>
            <a:grpSpLocks/>
          </p:cNvGrpSpPr>
          <p:nvPr/>
        </p:nvGrpSpPr>
        <p:grpSpPr bwMode="auto">
          <a:xfrm>
            <a:off x="1827213" y="1858963"/>
            <a:ext cx="7675562" cy="3930650"/>
            <a:chOff x="503" y="1114"/>
            <a:chExt cx="5045" cy="2476"/>
          </a:xfrm>
        </p:grpSpPr>
        <p:grpSp>
          <p:nvGrpSpPr>
            <p:cNvPr id="3" name="Group 5"/>
            <p:cNvGrpSpPr>
              <a:grpSpLocks/>
            </p:cNvGrpSpPr>
            <p:nvPr/>
          </p:nvGrpSpPr>
          <p:grpSpPr bwMode="auto">
            <a:xfrm>
              <a:off x="2811" y="1368"/>
              <a:ext cx="136" cy="136"/>
              <a:chOff x="720" y="1584"/>
              <a:chExt cx="240" cy="240"/>
            </a:xfrm>
          </p:grpSpPr>
          <p:sp>
            <p:nvSpPr>
              <p:cNvPr id="45062" name="Oval 6"/>
              <p:cNvSpPr>
                <a:spLocks noChangeArrowheads="1"/>
              </p:cNvSpPr>
              <p:nvPr/>
            </p:nvSpPr>
            <p:spPr bwMode="auto">
              <a:xfrm>
                <a:off x="720" y="1584"/>
                <a:ext cx="240" cy="240"/>
              </a:xfrm>
              <a:prstGeom prst="ellipse">
                <a:avLst/>
              </a:prstGeom>
              <a:noFill/>
              <a:ln w="19050">
                <a:solidFill>
                  <a:schemeClr val="tx1"/>
                </a:solidFill>
                <a:miter lim="800000"/>
                <a:headEnd/>
                <a:tailEnd/>
              </a:ln>
              <a:effectLst/>
            </p:spPr>
            <p:txBody>
              <a:bodyPr wrap="none" anchor="ctr"/>
              <a:lstStyle/>
              <a:p>
                <a:endParaRPr lang="zh-CN" altLang="en-US"/>
              </a:p>
            </p:txBody>
          </p:sp>
          <p:sp>
            <p:nvSpPr>
              <p:cNvPr id="45063" name="Line 7"/>
              <p:cNvSpPr>
                <a:spLocks noChangeShapeType="1"/>
              </p:cNvSpPr>
              <p:nvPr/>
            </p:nvSpPr>
            <p:spPr bwMode="auto">
              <a:xfrm>
                <a:off x="752" y="1640"/>
                <a:ext cx="192" cy="144"/>
              </a:xfrm>
              <a:prstGeom prst="line">
                <a:avLst/>
              </a:prstGeom>
              <a:noFill/>
              <a:ln w="19050">
                <a:solidFill>
                  <a:schemeClr val="tx1"/>
                </a:solidFill>
                <a:miter lim="800000"/>
                <a:headEnd/>
                <a:tailEnd/>
              </a:ln>
              <a:effectLst/>
            </p:spPr>
            <p:txBody>
              <a:bodyPr wrap="none"/>
              <a:lstStyle/>
              <a:p>
                <a:endParaRPr lang="zh-CN" altLang="en-US"/>
              </a:p>
            </p:txBody>
          </p:sp>
          <p:sp>
            <p:nvSpPr>
              <p:cNvPr id="45064" name="Line 8"/>
              <p:cNvSpPr>
                <a:spLocks noChangeShapeType="1"/>
              </p:cNvSpPr>
              <p:nvPr/>
            </p:nvSpPr>
            <p:spPr bwMode="auto">
              <a:xfrm flipV="1">
                <a:off x="768" y="1632"/>
                <a:ext cx="144" cy="144"/>
              </a:xfrm>
              <a:prstGeom prst="line">
                <a:avLst/>
              </a:prstGeom>
              <a:noFill/>
              <a:ln w="19050">
                <a:solidFill>
                  <a:schemeClr val="tx1"/>
                </a:solidFill>
                <a:miter lim="800000"/>
                <a:headEnd/>
                <a:tailEnd/>
              </a:ln>
              <a:effectLst/>
            </p:spPr>
            <p:txBody>
              <a:bodyPr wrap="none"/>
              <a:lstStyle/>
              <a:p>
                <a:endParaRPr lang="zh-CN" altLang="en-US"/>
              </a:p>
            </p:txBody>
          </p:sp>
        </p:grpSp>
        <p:sp>
          <p:nvSpPr>
            <p:cNvPr id="45065" name="Text Box 9"/>
            <p:cNvSpPr txBox="1">
              <a:spLocks noChangeArrowheads="1"/>
            </p:cNvSpPr>
            <p:nvPr/>
          </p:nvSpPr>
          <p:spPr bwMode="auto">
            <a:xfrm>
              <a:off x="1386" y="3175"/>
              <a:ext cx="384" cy="300"/>
            </a:xfrm>
            <a:prstGeom prst="rect">
              <a:avLst/>
            </a:prstGeom>
            <a:noFill/>
            <a:ln w="19050">
              <a:solidFill>
                <a:schemeClr val="tx1"/>
              </a:solidFill>
              <a:miter lim="800000"/>
              <a:headEnd/>
              <a:tailEnd/>
            </a:ln>
            <a:effectLst/>
          </p:spPr>
          <p:txBody>
            <a:bodyPr>
              <a:spAutoFit/>
            </a:bodyPr>
            <a:lstStyle/>
            <a:p>
              <a:pPr>
                <a:lnSpc>
                  <a:spcPct val="100000"/>
                </a:lnSpc>
                <a:spcBef>
                  <a:spcPct val="50000"/>
                </a:spcBef>
              </a:pPr>
              <a:r>
                <a:rPr kumimoji="1" lang="en-US" altLang="zh-CN" sz="2400" b="0" i="1">
                  <a:solidFill>
                    <a:schemeClr val="tx1"/>
                  </a:solidFill>
                  <a:latin typeface="Times New Roman" pitchFamily="18" charset="0"/>
                </a:rPr>
                <a:t>L</a:t>
              </a:r>
              <a:r>
                <a:rPr kumimoji="1" lang="en-US" altLang="zh-CN" sz="2400" b="0" baseline="-25000">
                  <a:solidFill>
                    <a:schemeClr val="tx1"/>
                  </a:solidFill>
                  <a:latin typeface="Times New Roman" pitchFamily="18" charset="0"/>
                </a:rPr>
                <a:t>m</a:t>
              </a:r>
            </a:p>
          </p:txBody>
        </p:sp>
        <p:sp>
          <p:nvSpPr>
            <p:cNvPr id="45066" name="Text Box 10"/>
            <p:cNvSpPr txBox="1">
              <a:spLocks noChangeArrowheads="1"/>
            </p:cNvSpPr>
            <p:nvPr/>
          </p:nvSpPr>
          <p:spPr bwMode="auto">
            <a:xfrm>
              <a:off x="1386" y="2208"/>
              <a:ext cx="384" cy="300"/>
            </a:xfrm>
            <a:prstGeom prst="rect">
              <a:avLst/>
            </a:prstGeom>
            <a:noFill/>
            <a:ln w="19050">
              <a:solidFill>
                <a:schemeClr val="tx1"/>
              </a:solidFill>
              <a:miter lim="800000"/>
              <a:headEnd/>
              <a:tailEnd/>
            </a:ln>
            <a:effectLst/>
          </p:spPr>
          <p:txBody>
            <a:bodyPr>
              <a:spAutoFit/>
            </a:bodyPr>
            <a:lstStyle/>
            <a:p>
              <a:pPr>
                <a:lnSpc>
                  <a:spcPct val="100000"/>
                </a:lnSpc>
                <a:spcBef>
                  <a:spcPct val="50000"/>
                </a:spcBef>
              </a:pPr>
              <a:r>
                <a:rPr kumimoji="1" lang="en-US" altLang="zh-CN" sz="2400" b="0" i="1">
                  <a:solidFill>
                    <a:schemeClr val="tx1"/>
                  </a:solidFill>
                  <a:latin typeface="Times New Roman" pitchFamily="18" charset="0"/>
                </a:rPr>
                <a:t>T</a:t>
              </a:r>
              <a:r>
                <a:rPr kumimoji="1" lang="en-US" altLang="zh-CN" sz="2400" b="0" baseline="-25000">
                  <a:solidFill>
                    <a:schemeClr val="tx1"/>
                  </a:solidFill>
                  <a:latin typeface="Times New Roman" pitchFamily="18" charset="0"/>
                </a:rPr>
                <a:t>r</a:t>
              </a:r>
            </a:p>
          </p:txBody>
        </p:sp>
        <p:sp>
          <p:nvSpPr>
            <p:cNvPr id="45067" name="Text Box 11"/>
            <p:cNvSpPr txBox="1">
              <a:spLocks noChangeArrowheads="1"/>
            </p:cNvSpPr>
            <p:nvPr/>
          </p:nvSpPr>
          <p:spPr bwMode="auto">
            <a:xfrm>
              <a:off x="1383" y="1282"/>
              <a:ext cx="384" cy="300"/>
            </a:xfrm>
            <a:prstGeom prst="rect">
              <a:avLst/>
            </a:prstGeom>
            <a:noFill/>
            <a:ln w="19050">
              <a:solidFill>
                <a:schemeClr val="tx1"/>
              </a:solidFill>
              <a:miter lim="800000"/>
              <a:headEnd/>
              <a:tailEnd/>
            </a:ln>
            <a:effectLst/>
          </p:spPr>
          <p:txBody>
            <a:bodyPr>
              <a:spAutoFit/>
            </a:bodyPr>
            <a:lstStyle/>
            <a:p>
              <a:pPr>
                <a:lnSpc>
                  <a:spcPct val="100000"/>
                </a:lnSpc>
                <a:spcBef>
                  <a:spcPct val="50000"/>
                </a:spcBef>
              </a:pPr>
              <a:r>
                <a:rPr kumimoji="1" lang="en-US" altLang="zh-CN" sz="2400" b="0" i="1">
                  <a:solidFill>
                    <a:schemeClr val="tx1"/>
                  </a:solidFill>
                  <a:latin typeface="Times New Roman" pitchFamily="18" charset="0"/>
                </a:rPr>
                <a:t>L</a:t>
              </a:r>
              <a:r>
                <a:rPr kumimoji="1" lang="en-US" altLang="zh-CN" sz="2400" b="0" baseline="-25000">
                  <a:solidFill>
                    <a:schemeClr val="tx1"/>
                  </a:solidFill>
                  <a:latin typeface="Times New Roman" pitchFamily="18" charset="0"/>
                </a:rPr>
                <a:t>m</a:t>
              </a:r>
            </a:p>
          </p:txBody>
        </p:sp>
        <p:grpSp>
          <p:nvGrpSpPr>
            <p:cNvPr id="4" name="Group 12"/>
            <p:cNvGrpSpPr>
              <a:grpSpLocks/>
            </p:cNvGrpSpPr>
            <p:nvPr/>
          </p:nvGrpSpPr>
          <p:grpSpPr bwMode="auto">
            <a:xfrm>
              <a:off x="3576" y="1160"/>
              <a:ext cx="801" cy="552"/>
              <a:chOff x="3576" y="1160"/>
              <a:chExt cx="801" cy="552"/>
            </a:xfrm>
          </p:grpSpPr>
          <p:sp>
            <p:nvSpPr>
              <p:cNvPr id="45069" name="Line 13"/>
              <p:cNvSpPr>
                <a:spLocks noChangeShapeType="1"/>
              </p:cNvSpPr>
              <p:nvPr/>
            </p:nvSpPr>
            <p:spPr bwMode="auto">
              <a:xfrm>
                <a:off x="3657" y="1416"/>
                <a:ext cx="576" cy="0"/>
              </a:xfrm>
              <a:prstGeom prst="line">
                <a:avLst/>
              </a:prstGeom>
              <a:noFill/>
              <a:ln w="19050">
                <a:solidFill>
                  <a:schemeClr val="tx1"/>
                </a:solidFill>
                <a:miter lim="800000"/>
                <a:headEnd/>
                <a:tailEnd/>
              </a:ln>
              <a:effectLst/>
            </p:spPr>
            <p:txBody>
              <a:bodyPr wrap="none"/>
              <a:lstStyle/>
              <a:p>
                <a:endParaRPr lang="zh-CN" altLang="en-US"/>
              </a:p>
            </p:txBody>
          </p:sp>
          <p:sp>
            <p:nvSpPr>
              <p:cNvPr id="45070" name="Text Box 14"/>
              <p:cNvSpPr txBox="1">
                <a:spLocks noChangeArrowheads="1"/>
              </p:cNvSpPr>
              <p:nvPr/>
            </p:nvSpPr>
            <p:spPr bwMode="auto">
              <a:xfrm>
                <a:off x="3630" y="1401"/>
                <a:ext cx="747"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T</a:t>
                </a:r>
                <a:r>
                  <a:rPr kumimoji="1" lang="en-US" altLang="zh-CN" sz="2400" b="0" baseline="-25000">
                    <a:solidFill>
                      <a:schemeClr val="tx1"/>
                    </a:solidFill>
                    <a:latin typeface="Times New Roman" pitchFamily="18" charset="0"/>
                  </a:rPr>
                  <a:t>r</a:t>
                </a:r>
                <a:r>
                  <a:rPr kumimoji="1" lang="en-US" altLang="zh-CN" sz="2400" b="0" i="1" baseline="-25000">
                    <a:solidFill>
                      <a:schemeClr val="tx1"/>
                    </a:solidFill>
                    <a:latin typeface="Times New Roman" pitchFamily="18" charset="0"/>
                  </a:rPr>
                  <a:t> </a:t>
                </a:r>
                <a:r>
                  <a:rPr kumimoji="1" lang="en-US" altLang="zh-CN" sz="2400" b="0" i="1">
                    <a:solidFill>
                      <a:schemeClr val="tx1"/>
                    </a:solidFill>
                    <a:latin typeface="Times New Roman" pitchFamily="18" charset="0"/>
                  </a:rPr>
                  <a:t>p+</a:t>
                </a:r>
                <a:r>
                  <a:rPr kumimoji="1" lang="en-US" altLang="zh-CN" sz="2400" b="0">
                    <a:solidFill>
                      <a:schemeClr val="tx1"/>
                    </a:solidFill>
                    <a:latin typeface="Times New Roman" pitchFamily="18" charset="0"/>
                  </a:rPr>
                  <a:t>1</a:t>
                </a:r>
              </a:p>
            </p:txBody>
          </p:sp>
          <p:sp>
            <p:nvSpPr>
              <p:cNvPr id="45071" name="Text Box 15"/>
              <p:cNvSpPr txBox="1">
                <a:spLocks noChangeArrowheads="1"/>
              </p:cNvSpPr>
              <p:nvPr/>
            </p:nvSpPr>
            <p:spPr bwMode="auto">
              <a:xfrm>
                <a:off x="3822" y="1160"/>
                <a:ext cx="240"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a:solidFill>
                      <a:schemeClr val="tx1"/>
                    </a:solidFill>
                    <a:latin typeface="Times New Roman" pitchFamily="18" charset="0"/>
                  </a:rPr>
                  <a:t>1</a:t>
                </a:r>
              </a:p>
            </p:txBody>
          </p:sp>
          <p:sp>
            <p:nvSpPr>
              <p:cNvPr id="45072" name="Rectangle 16"/>
              <p:cNvSpPr>
                <a:spLocks noChangeArrowheads="1"/>
              </p:cNvSpPr>
              <p:nvPr/>
            </p:nvSpPr>
            <p:spPr bwMode="auto">
              <a:xfrm>
                <a:off x="3576" y="1167"/>
                <a:ext cx="732" cy="545"/>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45073" name="Line 17"/>
            <p:cNvSpPr>
              <a:spLocks noChangeShapeType="1"/>
            </p:cNvSpPr>
            <p:nvPr/>
          </p:nvSpPr>
          <p:spPr bwMode="auto">
            <a:xfrm>
              <a:off x="1767" y="1434"/>
              <a:ext cx="1044"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74" name="Line 18"/>
            <p:cNvSpPr>
              <a:spLocks noChangeShapeType="1"/>
            </p:cNvSpPr>
            <p:nvPr/>
          </p:nvSpPr>
          <p:spPr bwMode="auto">
            <a:xfrm>
              <a:off x="2944" y="1440"/>
              <a:ext cx="624"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75" name="Line 19"/>
            <p:cNvSpPr>
              <a:spLocks noChangeShapeType="1"/>
            </p:cNvSpPr>
            <p:nvPr/>
          </p:nvSpPr>
          <p:spPr bwMode="auto">
            <a:xfrm flipV="1">
              <a:off x="4300" y="1434"/>
              <a:ext cx="635" cy="0"/>
            </a:xfrm>
            <a:prstGeom prst="line">
              <a:avLst/>
            </a:prstGeom>
            <a:noFill/>
            <a:ln w="19050">
              <a:solidFill>
                <a:schemeClr val="tx1"/>
              </a:solidFill>
              <a:miter lim="800000"/>
              <a:headEnd/>
              <a:tailEnd type="triangle" w="med" len="med"/>
            </a:ln>
            <a:effectLst/>
          </p:spPr>
          <p:txBody>
            <a:bodyPr wrap="none"/>
            <a:lstStyle/>
            <a:p>
              <a:endParaRPr lang="zh-CN" altLang="en-US"/>
            </a:p>
          </p:txBody>
        </p:sp>
        <p:grpSp>
          <p:nvGrpSpPr>
            <p:cNvPr id="5" name="Group 20"/>
            <p:cNvGrpSpPr>
              <a:grpSpLocks/>
            </p:cNvGrpSpPr>
            <p:nvPr/>
          </p:nvGrpSpPr>
          <p:grpSpPr bwMode="auto">
            <a:xfrm>
              <a:off x="2317" y="1684"/>
              <a:ext cx="240" cy="240"/>
              <a:chOff x="1632" y="2592"/>
              <a:chExt cx="240" cy="240"/>
            </a:xfrm>
          </p:grpSpPr>
          <p:sp>
            <p:nvSpPr>
              <p:cNvPr id="45077" name="Line 21"/>
              <p:cNvSpPr>
                <a:spLocks noChangeShapeType="1"/>
              </p:cNvSpPr>
              <p:nvPr/>
            </p:nvSpPr>
            <p:spPr bwMode="auto">
              <a:xfrm>
                <a:off x="1680" y="2640"/>
                <a:ext cx="144" cy="144"/>
              </a:xfrm>
              <a:prstGeom prst="line">
                <a:avLst/>
              </a:prstGeom>
              <a:noFill/>
              <a:ln w="19050">
                <a:solidFill>
                  <a:schemeClr val="tx1"/>
                </a:solidFill>
                <a:miter lim="800000"/>
                <a:headEnd/>
                <a:tailEnd/>
              </a:ln>
              <a:effectLst/>
            </p:spPr>
            <p:txBody>
              <a:bodyPr wrap="none"/>
              <a:lstStyle/>
              <a:p>
                <a:endParaRPr lang="zh-CN" altLang="en-US"/>
              </a:p>
            </p:txBody>
          </p:sp>
          <p:sp>
            <p:nvSpPr>
              <p:cNvPr id="45078" name="Line 22"/>
              <p:cNvSpPr>
                <a:spLocks noChangeShapeType="1"/>
              </p:cNvSpPr>
              <p:nvPr/>
            </p:nvSpPr>
            <p:spPr bwMode="auto">
              <a:xfrm flipH="1">
                <a:off x="1680" y="2640"/>
                <a:ext cx="144" cy="144"/>
              </a:xfrm>
              <a:prstGeom prst="line">
                <a:avLst/>
              </a:prstGeom>
              <a:noFill/>
              <a:ln w="19050">
                <a:solidFill>
                  <a:schemeClr val="tx1"/>
                </a:solidFill>
                <a:miter lim="800000"/>
                <a:headEnd/>
                <a:tailEnd/>
              </a:ln>
              <a:effectLst/>
            </p:spPr>
            <p:txBody>
              <a:bodyPr wrap="none"/>
              <a:lstStyle/>
              <a:p>
                <a:endParaRPr lang="zh-CN" altLang="en-US"/>
              </a:p>
            </p:txBody>
          </p:sp>
          <p:sp>
            <p:nvSpPr>
              <p:cNvPr id="45079" name="Rectangle 23"/>
              <p:cNvSpPr>
                <a:spLocks noChangeArrowheads="1"/>
              </p:cNvSpPr>
              <p:nvPr/>
            </p:nvSpPr>
            <p:spPr bwMode="auto">
              <a:xfrm>
                <a:off x="1632" y="2592"/>
                <a:ext cx="240" cy="240"/>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45080" name="Line 24"/>
            <p:cNvSpPr>
              <a:spLocks noChangeShapeType="1"/>
            </p:cNvSpPr>
            <p:nvPr/>
          </p:nvSpPr>
          <p:spPr bwMode="auto">
            <a:xfrm>
              <a:off x="1776" y="2352"/>
              <a:ext cx="288" cy="0"/>
            </a:xfrm>
            <a:prstGeom prst="line">
              <a:avLst/>
            </a:prstGeom>
            <a:noFill/>
            <a:ln w="19050">
              <a:solidFill>
                <a:schemeClr val="tx1"/>
              </a:solidFill>
              <a:miter lim="800000"/>
              <a:headEnd/>
              <a:tailEnd/>
            </a:ln>
            <a:effectLst/>
          </p:spPr>
          <p:txBody>
            <a:bodyPr wrap="none"/>
            <a:lstStyle/>
            <a:p>
              <a:endParaRPr lang="zh-CN" altLang="en-US"/>
            </a:p>
          </p:txBody>
        </p:sp>
        <p:sp>
          <p:nvSpPr>
            <p:cNvPr id="45081" name="Line 25"/>
            <p:cNvSpPr>
              <a:spLocks noChangeShapeType="1"/>
            </p:cNvSpPr>
            <p:nvPr/>
          </p:nvSpPr>
          <p:spPr bwMode="auto">
            <a:xfrm flipH="1">
              <a:off x="2064" y="1789"/>
              <a:ext cx="0" cy="1179"/>
            </a:xfrm>
            <a:prstGeom prst="line">
              <a:avLst/>
            </a:prstGeom>
            <a:noFill/>
            <a:ln w="19050">
              <a:solidFill>
                <a:schemeClr val="tx1"/>
              </a:solidFill>
              <a:miter lim="800000"/>
              <a:headEnd/>
              <a:tailEnd/>
            </a:ln>
            <a:effectLst/>
          </p:spPr>
          <p:txBody>
            <a:bodyPr wrap="none"/>
            <a:lstStyle/>
            <a:p>
              <a:endParaRPr lang="zh-CN" altLang="en-US"/>
            </a:p>
          </p:txBody>
        </p:sp>
        <p:sp>
          <p:nvSpPr>
            <p:cNvPr id="45082" name="Line 26"/>
            <p:cNvSpPr>
              <a:spLocks noChangeShapeType="1"/>
            </p:cNvSpPr>
            <p:nvPr/>
          </p:nvSpPr>
          <p:spPr bwMode="auto">
            <a:xfrm>
              <a:off x="2066" y="1792"/>
              <a:ext cx="240" cy="0"/>
            </a:xfrm>
            <a:prstGeom prst="line">
              <a:avLst/>
            </a:prstGeom>
            <a:noFill/>
            <a:ln w="19050">
              <a:solidFill>
                <a:schemeClr val="tx1"/>
              </a:solidFill>
              <a:miter lim="800000"/>
              <a:headEnd/>
              <a:tailEnd type="triangle" w="med" len="med"/>
            </a:ln>
            <a:effectLst/>
          </p:spPr>
          <p:txBody>
            <a:bodyPr wrap="none"/>
            <a:lstStyle/>
            <a:p>
              <a:endParaRPr lang="zh-CN" altLang="en-US"/>
            </a:p>
          </p:txBody>
        </p:sp>
        <p:grpSp>
          <p:nvGrpSpPr>
            <p:cNvPr id="6" name="Group 27"/>
            <p:cNvGrpSpPr>
              <a:grpSpLocks/>
            </p:cNvGrpSpPr>
            <p:nvPr/>
          </p:nvGrpSpPr>
          <p:grpSpPr bwMode="auto">
            <a:xfrm>
              <a:off x="2314" y="2833"/>
              <a:ext cx="240" cy="240"/>
              <a:chOff x="1632" y="2592"/>
              <a:chExt cx="240" cy="240"/>
            </a:xfrm>
          </p:grpSpPr>
          <p:sp>
            <p:nvSpPr>
              <p:cNvPr id="45084" name="Line 28"/>
              <p:cNvSpPr>
                <a:spLocks noChangeShapeType="1"/>
              </p:cNvSpPr>
              <p:nvPr/>
            </p:nvSpPr>
            <p:spPr bwMode="auto">
              <a:xfrm>
                <a:off x="1680" y="2640"/>
                <a:ext cx="144" cy="144"/>
              </a:xfrm>
              <a:prstGeom prst="line">
                <a:avLst/>
              </a:prstGeom>
              <a:noFill/>
              <a:ln w="19050">
                <a:solidFill>
                  <a:schemeClr val="tx1"/>
                </a:solidFill>
                <a:miter lim="800000"/>
                <a:headEnd/>
                <a:tailEnd/>
              </a:ln>
              <a:effectLst/>
            </p:spPr>
            <p:txBody>
              <a:bodyPr wrap="none"/>
              <a:lstStyle/>
              <a:p>
                <a:endParaRPr lang="zh-CN" altLang="en-US"/>
              </a:p>
            </p:txBody>
          </p:sp>
          <p:sp>
            <p:nvSpPr>
              <p:cNvPr id="45085" name="Line 29"/>
              <p:cNvSpPr>
                <a:spLocks noChangeShapeType="1"/>
              </p:cNvSpPr>
              <p:nvPr/>
            </p:nvSpPr>
            <p:spPr bwMode="auto">
              <a:xfrm flipH="1">
                <a:off x="1680" y="2640"/>
                <a:ext cx="144" cy="144"/>
              </a:xfrm>
              <a:prstGeom prst="line">
                <a:avLst/>
              </a:prstGeom>
              <a:noFill/>
              <a:ln w="19050">
                <a:solidFill>
                  <a:schemeClr val="tx1"/>
                </a:solidFill>
                <a:miter lim="800000"/>
                <a:headEnd/>
                <a:tailEnd/>
              </a:ln>
              <a:effectLst/>
            </p:spPr>
            <p:txBody>
              <a:bodyPr wrap="none"/>
              <a:lstStyle/>
              <a:p>
                <a:endParaRPr lang="zh-CN" altLang="en-US"/>
              </a:p>
            </p:txBody>
          </p:sp>
          <p:sp>
            <p:nvSpPr>
              <p:cNvPr id="45086" name="Rectangle 30"/>
              <p:cNvSpPr>
                <a:spLocks noChangeArrowheads="1"/>
              </p:cNvSpPr>
              <p:nvPr/>
            </p:nvSpPr>
            <p:spPr bwMode="auto">
              <a:xfrm>
                <a:off x="1632" y="2592"/>
                <a:ext cx="240" cy="240"/>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45087" name="Line 31"/>
            <p:cNvSpPr>
              <a:spLocks noChangeShapeType="1"/>
            </p:cNvSpPr>
            <p:nvPr/>
          </p:nvSpPr>
          <p:spPr bwMode="auto">
            <a:xfrm>
              <a:off x="2064" y="2960"/>
              <a:ext cx="240"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88" name="Line 32"/>
            <p:cNvSpPr>
              <a:spLocks noChangeShapeType="1"/>
            </p:cNvSpPr>
            <p:nvPr/>
          </p:nvSpPr>
          <p:spPr bwMode="auto">
            <a:xfrm flipV="1">
              <a:off x="2872" y="1504"/>
              <a:ext cx="0" cy="306"/>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89" name="Line 33"/>
            <p:cNvSpPr>
              <a:spLocks noChangeShapeType="1"/>
            </p:cNvSpPr>
            <p:nvPr/>
          </p:nvSpPr>
          <p:spPr bwMode="auto">
            <a:xfrm>
              <a:off x="2562" y="1805"/>
              <a:ext cx="307" cy="0"/>
            </a:xfrm>
            <a:prstGeom prst="line">
              <a:avLst/>
            </a:prstGeom>
            <a:noFill/>
            <a:ln w="19050">
              <a:solidFill>
                <a:schemeClr val="tx1"/>
              </a:solidFill>
              <a:miter lim="800000"/>
              <a:headEnd/>
              <a:tailEnd/>
            </a:ln>
            <a:effectLst/>
          </p:spPr>
          <p:txBody>
            <a:bodyPr wrap="none"/>
            <a:lstStyle/>
            <a:p>
              <a:endParaRPr lang="zh-CN" altLang="en-US"/>
            </a:p>
          </p:txBody>
        </p:sp>
        <p:sp>
          <p:nvSpPr>
            <p:cNvPr id="45090" name="Line 34"/>
            <p:cNvSpPr>
              <a:spLocks noChangeShapeType="1"/>
            </p:cNvSpPr>
            <p:nvPr/>
          </p:nvSpPr>
          <p:spPr bwMode="auto">
            <a:xfrm flipV="1">
              <a:off x="2562" y="2960"/>
              <a:ext cx="318" cy="0"/>
            </a:xfrm>
            <a:prstGeom prst="line">
              <a:avLst/>
            </a:prstGeom>
            <a:noFill/>
            <a:ln w="19050">
              <a:solidFill>
                <a:schemeClr val="tx1"/>
              </a:solidFill>
              <a:miter lim="800000"/>
              <a:headEnd/>
              <a:tailEnd/>
            </a:ln>
            <a:effectLst/>
          </p:spPr>
          <p:txBody>
            <a:bodyPr wrap="none"/>
            <a:lstStyle/>
            <a:p>
              <a:endParaRPr lang="zh-CN" altLang="en-US"/>
            </a:p>
          </p:txBody>
        </p:sp>
        <p:sp>
          <p:nvSpPr>
            <p:cNvPr id="45091" name="Line 35"/>
            <p:cNvSpPr>
              <a:spLocks noChangeShapeType="1"/>
            </p:cNvSpPr>
            <p:nvPr/>
          </p:nvSpPr>
          <p:spPr bwMode="auto">
            <a:xfrm rot="10800000" flipV="1">
              <a:off x="2880" y="2963"/>
              <a:ext cx="0" cy="285"/>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92" name="Line 36"/>
            <p:cNvSpPr>
              <a:spLocks noChangeShapeType="1"/>
            </p:cNvSpPr>
            <p:nvPr/>
          </p:nvSpPr>
          <p:spPr bwMode="auto">
            <a:xfrm flipV="1">
              <a:off x="1762" y="3323"/>
              <a:ext cx="1043"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93" name="Line 37"/>
            <p:cNvSpPr>
              <a:spLocks noChangeShapeType="1"/>
            </p:cNvSpPr>
            <p:nvPr/>
          </p:nvSpPr>
          <p:spPr bwMode="auto">
            <a:xfrm rot="-21600000" flipH="1" flipV="1">
              <a:off x="2426" y="2175"/>
              <a:ext cx="2178" cy="681"/>
            </a:xfrm>
            <a:prstGeom prst="line">
              <a:avLst/>
            </a:prstGeom>
            <a:noFill/>
            <a:ln w="19050">
              <a:solidFill>
                <a:schemeClr val="tx1"/>
              </a:solidFill>
              <a:miter lim="800000"/>
              <a:headEnd/>
              <a:tailEnd/>
            </a:ln>
            <a:effectLst/>
          </p:spPr>
          <p:txBody>
            <a:bodyPr wrap="none"/>
            <a:lstStyle/>
            <a:p>
              <a:endParaRPr lang="zh-CN" altLang="en-US"/>
            </a:p>
          </p:txBody>
        </p:sp>
        <p:sp>
          <p:nvSpPr>
            <p:cNvPr id="45094" name="Line 38"/>
            <p:cNvSpPr>
              <a:spLocks noChangeShapeType="1"/>
            </p:cNvSpPr>
            <p:nvPr/>
          </p:nvSpPr>
          <p:spPr bwMode="auto">
            <a:xfrm flipH="1">
              <a:off x="2426" y="1880"/>
              <a:ext cx="2178" cy="688"/>
            </a:xfrm>
            <a:prstGeom prst="line">
              <a:avLst/>
            </a:prstGeom>
            <a:noFill/>
            <a:ln w="19050">
              <a:solidFill>
                <a:schemeClr val="tx1"/>
              </a:solidFill>
              <a:miter lim="800000"/>
              <a:headEnd/>
              <a:tailEnd/>
            </a:ln>
            <a:effectLst/>
          </p:spPr>
          <p:txBody>
            <a:bodyPr wrap="none"/>
            <a:lstStyle/>
            <a:p>
              <a:endParaRPr lang="zh-CN" altLang="en-US"/>
            </a:p>
          </p:txBody>
        </p:sp>
        <p:grpSp>
          <p:nvGrpSpPr>
            <p:cNvPr id="7" name="Group 39"/>
            <p:cNvGrpSpPr>
              <a:grpSpLocks/>
            </p:cNvGrpSpPr>
            <p:nvPr/>
          </p:nvGrpSpPr>
          <p:grpSpPr bwMode="auto">
            <a:xfrm>
              <a:off x="750" y="1411"/>
              <a:ext cx="633" cy="48"/>
              <a:chOff x="519" y="1755"/>
              <a:chExt cx="633" cy="48"/>
            </a:xfrm>
          </p:grpSpPr>
          <p:sp>
            <p:nvSpPr>
              <p:cNvPr id="45096" name="Line 40"/>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097" name="Oval 41"/>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grpSp>
          <p:nvGrpSpPr>
            <p:cNvPr id="8" name="Group 42"/>
            <p:cNvGrpSpPr>
              <a:grpSpLocks/>
            </p:cNvGrpSpPr>
            <p:nvPr/>
          </p:nvGrpSpPr>
          <p:grpSpPr bwMode="auto">
            <a:xfrm>
              <a:off x="750" y="2333"/>
              <a:ext cx="633" cy="48"/>
              <a:chOff x="519" y="1755"/>
              <a:chExt cx="633" cy="48"/>
            </a:xfrm>
          </p:grpSpPr>
          <p:sp>
            <p:nvSpPr>
              <p:cNvPr id="45099" name="Line 43"/>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100" name="Oval 44"/>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grpSp>
          <p:nvGrpSpPr>
            <p:cNvPr id="9" name="Group 45"/>
            <p:cNvGrpSpPr>
              <a:grpSpLocks/>
            </p:cNvGrpSpPr>
            <p:nvPr/>
          </p:nvGrpSpPr>
          <p:grpSpPr bwMode="auto">
            <a:xfrm>
              <a:off x="750" y="3305"/>
              <a:ext cx="633" cy="48"/>
              <a:chOff x="519" y="1755"/>
              <a:chExt cx="633" cy="48"/>
            </a:xfrm>
          </p:grpSpPr>
          <p:sp>
            <p:nvSpPr>
              <p:cNvPr id="45102" name="Line 46"/>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103" name="Oval 47"/>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sp>
          <p:nvSpPr>
            <p:cNvPr id="45104" name="Text Box 48"/>
            <p:cNvSpPr txBox="1">
              <a:spLocks noChangeArrowheads="1"/>
            </p:cNvSpPr>
            <p:nvPr/>
          </p:nvSpPr>
          <p:spPr bwMode="auto">
            <a:xfrm>
              <a:off x="2608" y="1207"/>
              <a:ext cx="272"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a:solidFill>
                    <a:schemeClr val="tx1"/>
                  </a:solidFill>
                  <a:latin typeface="Times New Roman" pitchFamily="18" charset="0"/>
                </a:rPr>
                <a:t>+</a:t>
              </a:r>
            </a:p>
          </p:txBody>
        </p:sp>
        <p:sp>
          <p:nvSpPr>
            <p:cNvPr id="45105" name="Text Box 49"/>
            <p:cNvSpPr txBox="1">
              <a:spLocks noChangeArrowheads="1"/>
            </p:cNvSpPr>
            <p:nvPr/>
          </p:nvSpPr>
          <p:spPr bwMode="auto">
            <a:xfrm>
              <a:off x="2664" y="3014"/>
              <a:ext cx="288"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a:solidFill>
                    <a:schemeClr val="tx1"/>
                  </a:solidFill>
                  <a:latin typeface="Times New Roman" pitchFamily="18" charset="0"/>
                </a:rPr>
                <a:t>+</a:t>
              </a:r>
            </a:p>
          </p:txBody>
        </p:sp>
        <p:sp>
          <p:nvSpPr>
            <p:cNvPr id="45106" name="Text Box 50"/>
            <p:cNvSpPr txBox="1">
              <a:spLocks noChangeArrowheads="1"/>
            </p:cNvSpPr>
            <p:nvPr/>
          </p:nvSpPr>
          <p:spPr bwMode="auto">
            <a:xfrm>
              <a:off x="2568" y="3304"/>
              <a:ext cx="288"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a:solidFill>
                    <a:schemeClr val="tx1"/>
                  </a:solidFill>
                  <a:latin typeface="Times New Roman" pitchFamily="18" charset="0"/>
                </a:rPr>
                <a:t>+</a:t>
              </a:r>
            </a:p>
          </p:txBody>
        </p:sp>
        <p:sp>
          <p:nvSpPr>
            <p:cNvPr id="45107" name="Text Box 51"/>
            <p:cNvSpPr txBox="1">
              <a:spLocks noChangeArrowheads="1"/>
            </p:cNvSpPr>
            <p:nvPr/>
          </p:nvSpPr>
          <p:spPr bwMode="auto">
            <a:xfrm>
              <a:off x="2688" y="1440"/>
              <a:ext cx="288"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a:solidFill>
                    <a:schemeClr val="tx1"/>
                  </a:solidFill>
                  <a:latin typeface="Tahoma" pitchFamily="34" charset="0"/>
                </a:rPr>
                <a:t>-</a:t>
              </a:r>
            </a:p>
          </p:txBody>
        </p:sp>
        <p:sp>
          <p:nvSpPr>
            <p:cNvPr id="45108" name="Text Box 52"/>
            <p:cNvSpPr txBox="1">
              <a:spLocks noChangeArrowheads="1"/>
            </p:cNvSpPr>
            <p:nvPr/>
          </p:nvSpPr>
          <p:spPr bwMode="auto">
            <a:xfrm>
              <a:off x="503" y="1114"/>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a:t>
              </a:r>
              <a:r>
                <a:rPr kumimoji="1" lang="en-US" altLang="zh-CN" sz="2400" b="0" baseline="-25000">
                  <a:solidFill>
                    <a:schemeClr val="tx1"/>
                  </a:solidFill>
                  <a:latin typeface="Times New Roman" pitchFamily="18" charset="0"/>
                  <a:sym typeface="Symbol" pitchFamily="18" charset="2"/>
                </a:rPr>
                <a:t></a:t>
              </a:r>
            </a:p>
          </p:txBody>
        </p:sp>
        <p:sp>
          <p:nvSpPr>
            <p:cNvPr id="45109" name="Text Box 53"/>
            <p:cNvSpPr txBox="1">
              <a:spLocks noChangeArrowheads="1"/>
            </p:cNvSpPr>
            <p:nvPr/>
          </p:nvSpPr>
          <p:spPr bwMode="auto">
            <a:xfrm>
              <a:off x="521" y="3022"/>
              <a:ext cx="480"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sβ</a:t>
              </a:r>
            </a:p>
          </p:txBody>
        </p:sp>
        <p:sp>
          <p:nvSpPr>
            <p:cNvPr id="45110" name="Text Box 54"/>
            <p:cNvSpPr txBox="1">
              <a:spLocks noChangeArrowheads="1"/>
            </p:cNvSpPr>
            <p:nvPr/>
          </p:nvSpPr>
          <p:spPr bwMode="auto">
            <a:xfrm>
              <a:off x="521" y="2069"/>
              <a:ext cx="576"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p>
          </p:txBody>
        </p:sp>
        <p:sp>
          <p:nvSpPr>
            <p:cNvPr id="45111" name="Text Box 55"/>
            <p:cNvSpPr txBox="1">
              <a:spLocks noChangeArrowheads="1"/>
            </p:cNvSpPr>
            <p:nvPr/>
          </p:nvSpPr>
          <p:spPr bwMode="auto">
            <a:xfrm>
              <a:off x="4876" y="1117"/>
              <a:ext cx="67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r>
                <a:rPr kumimoji="1" lang="en-US" altLang="zh-CN" sz="2400" b="0" baseline="-25000">
                  <a:solidFill>
                    <a:schemeClr val="tx1"/>
                  </a:solidFill>
                  <a:latin typeface="Times New Roman" pitchFamily="18" charset="0"/>
                </a:rPr>
                <a:t>r</a:t>
              </a:r>
              <a:r>
                <a:rPr kumimoji="1" lang="en-US" altLang="zh-CN" sz="2400" b="0" baseline="-25000">
                  <a:solidFill>
                    <a:schemeClr val="tx1"/>
                  </a:solidFill>
                  <a:latin typeface="Times New Roman" pitchFamily="18" charset="0"/>
                  <a:sym typeface="Symbol" pitchFamily="18" charset="2"/>
                </a:rPr>
                <a:t></a:t>
              </a:r>
            </a:p>
          </p:txBody>
        </p:sp>
        <p:sp>
          <p:nvSpPr>
            <p:cNvPr id="45112" name="Text Box 56"/>
            <p:cNvSpPr txBox="1">
              <a:spLocks noChangeArrowheads="1"/>
            </p:cNvSpPr>
            <p:nvPr/>
          </p:nvSpPr>
          <p:spPr bwMode="auto">
            <a:xfrm>
              <a:off x="4876" y="2931"/>
              <a:ext cx="67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r>
                <a:rPr kumimoji="1" lang="en-US" altLang="zh-CN" sz="2400" b="0" baseline="-25000">
                  <a:solidFill>
                    <a:schemeClr val="tx1"/>
                  </a:solidFill>
                  <a:latin typeface="Times New Roman" pitchFamily="18" charset="0"/>
                </a:rPr>
                <a:t>r</a:t>
              </a:r>
              <a:r>
                <a:rPr kumimoji="1" lang="en-US" altLang="zh-CN" sz="2400" b="0" baseline="-25000">
                  <a:solidFill>
                    <a:schemeClr val="tx1"/>
                  </a:solidFill>
                  <a:latin typeface="Times New Roman" pitchFamily="18" charset="0"/>
                  <a:sym typeface="Symbol" pitchFamily="18" charset="2"/>
                </a:rPr>
                <a:t></a:t>
              </a:r>
            </a:p>
          </p:txBody>
        </p:sp>
        <p:sp>
          <p:nvSpPr>
            <p:cNvPr id="45113" name="Line 57"/>
            <p:cNvSpPr>
              <a:spLocks noChangeShapeType="1"/>
            </p:cNvSpPr>
            <p:nvPr/>
          </p:nvSpPr>
          <p:spPr bwMode="auto">
            <a:xfrm>
              <a:off x="4604" y="1434"/>
              <a:ext cx="0" cy="454"/>
            </a:xfrm>
            <a:prstGeom prst="line">
              <a:avLst/>
            </a:prstGeom>
            <a:noFill/>
            <a:ln w="19050">
              <a:solidFill>
                <a:schemeClr val="tx1"/>
              </a:solidFill>
              <a:round/>
              <a:headEnd/>
              <a:tailEnd/>
            </a:ln>
            <a:effectLst/>
          </p:spPr>
          <p:txBody>
            <a:bodyPr wrap="none" anchor="ctr"/>
            <a:lstStyle/>
            <a:p>
              <a:endParaRPr lang="zh-CN" altLang="en-US"/>
            </a:p>
          </p:txBody>
        </p:sp>
        <p:grpSp>
          <p:nvGrpSpPr>
            <p:cNvPr id="10" name="Group 58"/>
            <p:cNvGrpSpPr>
              <a:grpSpLocks/>
            </p:cNvGrpSpPr>
            <p:nvPr/>
          </p:nvGrpSpPr>
          <p:grpSpPr bwMode="auto">
            <a:xfrm>
              <a:off x="3576" y="3038"/>
              <a:ext cx="801" cy="552"/>
              <a:chOff x="3576" y="1160"/>
              <a:chExt cx="801" cy="552"/>
            </a:xfrm>
          </p:grpSpPr>
          <p:sp>
            <p:nvSpPr>
              <p:cNvPr id="45115" name="Line 59"/>
              <p:cNvSpPr>
                <a:spLocks noChangeShapeType="1"/>
              </p:cNvSpPr>
              <p:nvPr/>
            </p:nvSpPr>
            <p:spPr bwMode="auto">
              <a:xfrm>
                <a:off x="3657" y="1416"/>
                <a:ext cx="576" cy="0"/>
              </a:xfrm>
              <a:prstGeom prst="line">
                <a:avLst/>
              </a:prstGeom>
              <a:noFill/>
              <a:ln w="19050">
                <a:solidFill>
                  <a:schemeClr val="tx1"/>
                </a:solidFill>
                <a:miter lim="800000"/>
                <a:headEnd/>
                <a:tailEnd/>
              </a:ln>
              <a:effectLst/>
            </p:spPr>
            <p:txBody>
              <a:bodyPr wrap="none"/>
              <a:lstStyle/>
              <a:p>
                <a:endParaRPr lang="zh-CN" altLang="en-US"/>
              </a:p>
            </p:txBody>
          </p:sp>
          <p:sp>
            <p:nvSpPr>
              <p:cNvPr id="45116" name="Text Box 60"/>
              <p:cNvSpPr txBox="1">
                <a:spLocks noChangeArrowheads="1"/>
              </p:cNvSpPr>
              <p:nvPr/>
            </p:nvSpPr>
            <p:spPr bwMode="auto">
              <a:xfrm>
                <a:off x="3630" y="1401"/>
                <a:ext cx="747"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T</a:t>
                </a:r>
                <a:r>
                  <a:rPr kumimoji="1" lang="en-US" altLang="zh-CN" sz="2400" b="0" baseline="-25000">
                    <a:solidFill>
                      <a:schemeClr val="tx1"/>
                    </a:solidFill>
                    <a:latin typeface="Times New Roman" pitchFamily="18" charset="0"/>
                  </a:rPr>
                  <a:t>r</a:t>
                </a:r>
                <a:r>
                  <a:rPr kumimoji="1" lang="en-US" altLang="zh-CN" sz="2400" b="0" i="1" baseline="-25000">
                    <a:solidFill>
                      <a:schemeClr val="tx1"/>
                    </a:solidFill>
                    <a:latin typeface="Times New Roman" pitchFamily="18" charset="0"/>
                  </a:rPr>
                  <a:t> </a:t>
                </a:r>
                <a:r>
                  <a:rPr kumimoji="1" lang="en-US" altLang="zh-CN" sz="2400" b="0" i="1">
                    <a:solidFill>
                      <a:schemeClr val="tx1"/>
                    </a:solidFill>
                    <a:latin typeface="Times New Roman" pitchFamily="18" charset="0"/>
                  </a:rPr>
                  <a:t>p+</a:t>
                </a:r>
                <a:r>
                  <a:rPr kumimoji="1" lang="en-US" altLang="zh-CN" sz="2400" b="0">
                    <a:solidFill>
                      <a:schemeClr val="tx1"/>
                    </a:solidFill>
                    <a:latin typeface="Times New Roman" pitchFamily="18" charset="0"/>
                  </a:rPr>
                  <a:t>1</a:t>
                </a:r>
              </a:p>
            </p:txBody>
          </p:sp>
          <p:sp>
            <p:nvSpPr>
              <p:cNvPr id="45117" name="Text Box 61"/>
              <p:cNvSpPr txBox="1">
                <a:spLocks noChangeArrowheads="1"/>
              </p:cNvSpPr>
              <p:nvPr/>
            </p:nvSpPr>
            <p:spPr bwMode="auto">
              <a:xfrm>
                <a:off x="3822" y="1160"/>
                <a:ext cx="240"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a:solidFill>
                      <a:schemeClr val="tx1"/>
                    </a:solidFill>
                    <a:latin typeface="Times New Roman" pitchFamily="18" charset="0"/>
                  </a:rPr>
                  <a:t>1</a:t>
                </a:r>
              </a:p>
            </p:txBody>
          </p:sp>
          <p:sp>
            <p:nvSpPr>
              <p:cNvPr id="45118" name="Rectangle 62"/>
              <p:cNvSpPr>
                <a:spLocks noChangeArrowheads="1"/>
              </p:cNvSpPr>
              <p:nvPr/>
            </p:nvSpPr>
            <p:spPr bwMode="auto">
              <a:xfrm>
                <a:off x="3576" y="1167"/>
                <a:ext cx="732" cy="545"/>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45119" name="Line 63"/>
            <p:cNvSpPr>
              <a:spLocks noChangeShapeType="1"/>
            </p:cNvSpPr>
            <p:nvPr/>
          </p:nvSpPr>
          <p:spPr bwMode="auto">
            <a:xfrm flipV="1">
              <a:off x="4310" y="3315"/>
              <a:ext cx="635"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120" name="Line 64"/>
            <p:cNvSpPr>
              <a:spLocks noChangeShapeType="1"/>
            </p:cNvSpPr>
            <p:nvPr/>
          </p:nvSpPr>
          <p:spPr bwMode="auto">
            <a:xfrm>
              <a:off x="4604" y="2856"/>
              <a:ext cx="0" cy="454"/>
            </a:xfrm>
            <a:prstGeom prst="line">
              <a:avLst/>
            </a:prstGeom>
            <a:noFill/>
            <a:ln w="19050">
              <a:solidFill>
                <a:schemeClr val="tx1"/>
              </a:solidFill>
              <a:round/>
              <a:headEnd/>
              <a:tailEnd/>
            </a:ln>
            <a:effectLst/>
          </p:spPr>
          <p:txBody>
            <a:bodyPr wrap="none" anchor="ctr"/>
            <a:lstStyle/>
            <a:p>
              <a:endParaRPr lang="zh-CN" altLang="en-US"/>
            </a:p>
          </p:txBody>
        </p:sp>
        <p:sp>
          <p:nvSpPr>
            <p:cNvPr id="45121" name="Line 65"/>
            <p:cNvSpPr>
              <a:spLocks noChangeShapeType="1"/>
            </p:cNvSpPr>
            <p:nvPr/>
          </p:nvSpPr>
          <p:spPr bwMode="auto">
            <a:xfrm flipH="1">
              <a:off x="2426" y="1904"/>
              <a:ext cx="0" cy="272"/>
            </a:xfrm>
            <a:prstGeom prst="line">
              <a:avLst/>
            </a:prstGeom>
            <a:noFill/>
            <a:ln w="19050">
              <a:solidFill>
                <a:schemeClr val="tx1"/>
              </a:solidFill>
              <a:round/>
              <a:headEnd type="triangle" w="med" len="med"/>
              <a:tailEnd/>
            </a:ln>
            <a:effectLst/>
          </p:spPr>
          <p:txBody>
            <a:bodyPr wrap="none" anchor="ctr"/>
            <a:lstStyle/>
            <a:p>
              <a:endParaRPr lang="zh-CN" altLang="en-US"/>
            </a:p>
          </p:txBody>
        </p:sp>
        <p:grpSp>
          <p:nvGrpSpPr>
            <p:cNvPr id="11" name="Group 66"/>
            <p:cNvGrpSpPr>
              <a:grpSpLocks/>
            </p:cNvGrpSpPr>
            <p:nvPr/>
          </p:nvGrpSpPr>
          <p:grpSpPr bwMode="auto">
            <a:xfrm>
              <a:off x="2811" y="3249"/>
              <a:ext cx="136" cy="136"/>
              <a:chOff x="720" y="1584"/>
              <a:chExt cx="240" cy="240"/>
            </a:xfrm>
          </p:grpSpPr>
          <p:sp>
            <p:nvSpPr>
              <p:cNvPr id="45123" name="Oval 67"/>
              <p:cNvSpPr>
                <a:spLocks noChangeArrowheads="1"/>
              </p:cNvSpPr>
              <p:nvPr/>
            </p:nvSpPr>
            <p:spPr bwMode="auto">
              <a:xfrm>
                <a:off x="720" y="1584"/>
                <a:ext cx="240" cy="240"/>
              </a:xfrm>
              <a:prstGeom prst="ellipse">
                <a:avLst/>
              </a:prstGeom>
              <a:noFill/>
              <a:ln w="19050">
                <a:solidFill>
                  <a:schemeClr val="tx1"/>
                </a:solidFill>
                <a:miter lim="800000"/>
                <a:headEnd/>
                <a:tailEnd/>
              </a:ln>
              <a:effectLst/>
            </p:spPr>
            <p:txBody>
              <a:bodyPr wrap="none" anchor="ctr"/>
              <a:lstStyle/>
              <a:p>
                <a:endParaRPr lang="zh-CN" altLang="en-US"/>
              </a:p>
            </p:txBody>
          </p:sp>
          <p:sp>
            <p:nvSpPr>
              <p:cNvPr id="45124" name="Line 68"/>
              <p:cNvSpPr>
                <a:spLocks noChangeShapeType="1"/>
              </p:cNvSpPr>
              <p:nvPr/>
            </p:nvSpPr>
            <p:spPr bwMode="auto">
              <a:xfrm>
                <a:off x="752" y="1640"/>
                <a:ext cx="192" cy="144"/>
              </a:xfrm>
              <a:prstGeom prst="line">
                <a:avLst/>
              </a:prstGeom>
              <a:noFill/>
              <a:ln w="19050">
                <a:solidFill>
                  <a:schemeClr val="tx1"/>
                </a:solidFill>
                <a:miter lim="800000"/>
                <a:headEnd/>
                <a:tailEnd/>
              </a:ln>
              <a:effectLst/>
            </p:spPr>
            <p:txBody>
              <a:bodyPr wrap="none"/>
              <a:lstStyle/>
              <a:p>
                <a:endParaRPr lang="zh-CN" altLang="en-US"/>
              </a:p>
            </p:txBody>
          </p:sp>
          <p:sp>
            <p:nvSpPr>
              <p:cNvPr id="45125" name="Line 69"/>
              <p:cNvSpPr>
                <a:spLocks noChangeShapeType="1"/>
              </p:cNvSpPr>
              <p:nvPr/>
            </p:nvSpPr>
            <p:spPr bwMode="auto">
              <a:xfrm flipV="1">
                <a:off x="768" y="1632"/>
                <a:ext cx="144" cy="144"/>
              </a:xfrm>
              <a:prstGeom prst="line">
                <a:avLst/>
              </a:prstGeom>
              <a:noFill/>
              <a:ln w="19050">
                <a:solidFill>
                  <a:schemeClr val="tx1"/>
                </a:solidFill>
                <a:miter lim="800000"/>
                <a:headEnd/>
                <a:tailEnd/>
              </a:ln>
              <a:effectLst/>
            </p:spPr>
            <p:txBody>
              <a:bodyPr wrap="none"/>
              <a:lstStyle/>
              <a:p>
                <a:endParaRPr lang="zh-CN" altLang="en-US"/>
              </a:p>
            </p:txBody>
          </p:sp>
        </p:grpSp>
        <p:sp>
          <p:nvSpPr>
            <p:cNvPr id="45126" name="Line 70"/>
            <p:cNvSpPr>
              <a:spLocks noChangeShapeType="1"/>
            </p:cNvSpPr>
            <p:nvPr/>
          </p:nvSpPr>
          <p:spPr bwMode="auto">
            <a:xfrm>
              <a:off x="2947" y="3318"/>
              <a:ext cx="624"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5127" name="Line 71"/>
            <p:cNvSpPr>
              <a:spLocks noChangeShapeType="1"/>
            </p:cNvSpPr>
            <p:nvPr/>
          </p:nvSpPr>
          <p:spPr bwMode="auto">
            <a:xfrm flipH="1">
              <a:off x="2426" y="2568"/>
              <a:ext cx="0" cy="264"/>
            </a:xfrm>
            <a:prstGeom prst="line">
              <a:avLst/>
            </a:prstGeom>
            <a:noFill/>
            <a:ln w="19050">
              <a:solidFill>
                <a:schemeClr val="tx1"/>
              </a:solidFill>
              <a:round/>
              <a:headEnd/>
              <a:tailEnd type="triangle" w="med" len="med"/>
            </a:ln>
            <a:effectLst/>
          </p:spPr>
          <p:txBody>
            <a:bodyPr wrap="none" anchor="ctr"/>
            <a:lstStyle/>
            <a:p>
              <a:endParaRPr lang="zh-CN" altLang="en-US"/>
            </a:p>
          </p:txBody>
        </p:sp>
        <p:sp>
          <p:nvSpPr>
            <p:cNvPr id="45128" name="Oval 72"/>
            <p:cNvSpPr>
              <a:spLocks noChangeArrowheads="1"/>
            </p:cNvSpPr>
            <p:nvPr/>
          </p:nvSpPr>
          <p:spPr bwMode="auto">
            <a:xfrm>
              <a:off x="2037" y="2325"/>
              <a:ext cx="45" cy="45"/>
            </a:xfrm>
            <a:prstGeom prst="ellipse">
              <a:avLst/>
            </a:prstGeom>
            <a:solidFill>
              <a:schemeClr val="tx1"/>
            </a:solidFill>
            <a:ln w="19050" algn="ctr">
              <a:solidFill>
                <a:schemeClr val="tx1"/>
              </a:solidFill>
              <a:round/>
              <a:headEnd/>
              <a:tailEnd/>
            </a:ln>
            <a:effectLst/>
          </p:spPr>
          <p:txBody>
            <a:bodyPr wrap="none" anchor="ctr"/>
            <a:lstStyle/>
            <a:p>
              <a:endParaRPr lang="zh-CN" altLang="en-US"/>
            </a:p>
          </p:txBody>
        </p:sp>
        <p:sp>
          <p:nvSpPr>
            <p:cNvPr id="45129" name="Oval 73"/>
            <p:cNvSpPr>
              <a:spLocks noChangeArrowheads="1"/>
            </p:cNvSpPr>
            <p:nvPr/>
          </p:nvSpPr>
          <p:spPr bwMode="auto">
            <a:xfrm>
              <a:off x="4583" y="1410"/>
              <a:ext cx="45" cy="45"/>
            </a:xfrm>
            <a:prstGeom prst="ellipse">
              <a:avLst/>
            </a:prstGeom>
            <a:solidFill>
              <a:schemeClr val="tx1"/>
            </a:solidFill>
            <a:ln w="19050" algn="ctr">
              <a:solidFill>
                <a:schemeClr val="tx1"/>
              </a:solidFill>
              <a:round/>
              <a:headEnd/>
              <a:tailEnd/>
            </a:ln>
            <a:effectLst/>
          </p:spPr>
          <p:txBody>
            <a:bodyPr wrap="none" anchor="ctr"/>
            <a:lstStyle/>
            <a:p>
              <a:endParaRPr lang="zh-CN" altLang="en-US"/>
            </a:p>
          </p:txBody>
        </p:sp>
        <p:sp>
          <p:nvSpPr>
            <p:cNvPr id="45130" name="Oval 74"/>
            <p:cNvSpPr>
              <a:spLocks noChangeArrowheads="1"/>
            </p:cNvSpPr>
            <p:nvPr/>
          </p:nvSpPr>
          <p:spPr bwMode="auto">
            <a:xfrm>
              <a:off x="4583" y="3294"/>
              <a:ext cx="45" cy="45"/>
            </a:xfrm>
            <a:prstGeom prst="ellipse">
              <a:avLst/>
            </a:prstGeom>
            <a:solidFill>
              <a:schemeClr val="tx1"/>
            </a:solidFill>
            <a:ln w="19050" algn="ctr">
              <a:solidFill>
                <a:schemeClr val="tx1"/>
              </a:solidFill>
              <a:round/>
              <a:headEnd/>
              <a:tailEnd/>
            </a:ln>
            <a:effectLst/>
          </p:spPr>
          <p:txBody>
            <a:bodyPr wrap="none" anchor="ctr"/>
            <a:lstStyle/>
            <a:p>
              <a:endParaRPr lang="zh-CN" altLang="en-US"/>
            </a:p>
          </p:txBody>
        </p:sp>
      </p:grpSp>
      <p:sp>
        <p:nvSpPr>
          <p:cNvPr id="45131" name="Text Box 75"/>
          <p:cNvSpPr txBox="1">
            <a:spLocks noChangeArrowheads="1"/>
          </p:cNvSpPr>
          <p:nvPr/>
        </p:nvSpPr>
        <p:spPr bwMode="auto">
          <a:xfrm>
            <a:off x="2254250" y="6418263"/>
            <a:ext cx="6143625" cy="396875"/>
          </a:xfrm>
          <a:prstGeom prst="rect">
            <a:avLst/>
          </a:prstGeom>
          <a:noFill/>
          <a:ln w="19050" algn="ctr">
            <a:noFill/>
            <a:prstDash val="dashDot"/>
            <a:miter lim="800000"/>
            <a:headEnd/>
            <a:tailEnd/>
          </a:ln>
          <a:effectLst/>
        </p:spPr>
        <p:txBody>
          <a:bodyPr wrap="none">
            <a:spAutoFit/>
          </a:bodyPr>
          <a:lstStyle/>
          <a:p>
            <a:pPr fontAlgn="ctr">
              <a:lnSpc>
                <a:spcPct val="100000"/>
              </a:lnSpc>
              <a:spcBef>
                <a:spcPct val="50000"/>
              </a:spcBef>
            </a:pPr>
            <a:r>
              <a:rPr kumimoji="1" lang="zh-CN" altLang="en-US" sz="2000">
                <a:solidFill>
                  <a:schemeClr val="hlink"/>
                </a:solidFill>
                <a:latin typeface="Times New Roman" pitchFamily="18" charset="0"/>
              </a:rPr>
              <a:t>图</a:t>
            </a:r>
            <a:r>
              <a:rPr kumimoji="1" lang="en-US" altLang="zh-CN" sz="2000">
                <a:solidFill>
                  <a:schemeClr val="hlink"/>
                </a:solidFill>
                <a:latin typeface="Times New Roman" pitchFamily="18" charset="0"/>
              </a:rPr>
              <a:t>6-56  </a:t>
            </a:r>
            <a:r>
              <a:rPr kumimoji="1" lang="zh-CN" altLang="en-US" sz="2000">
                <a:solidFill>
                  <a:schemeClr val="hlink"/>
                </a:solidFill>
                <a:latin typeface="Times New Roman" pitchFamily="18" charset="0"/>
              </a:rPr>
              <a:t>在两相静止坐标系上计算转子磁链的电流模型</a:t>
            </a:r>
          </a:p>
        </p:txBody>
      </p:sp>
      <p:pic>
        <p:nvPicPr>
          <p:cNvPr id="76" name="图片 552982"/>
          <p:cNvPicPr>
            <a:picLocks noChangeAspect="1" noChangeArrowheads="1"/>
          </p:cNvPicPr>
          <p:nvPr/>
        </p:nvPicPr>
        <p:blipFill>
          <a:blip r:embed="rId2" cstate="print"/>
          <a:srcRect/>
          <a:stretch>
            <a:fillRect/>
          </a:stretch>
        </p:blipFill>
        <p:spPr bwMode="auto">
          <a:xfrm>
            <a:off x="1915958" y="1984992"/>
            <a:ext cx="7088188" cy="3509962"/>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blinds(horizontal)">
                                      <p:cBhvr>
                                        <p:cTn id="7" dur="500"/>
                                        <p:tgtEl>
                                          <p:spTgt spid="4505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45131"/>
                                        </p:tgtEl>
                                        <p:attrNameLst>
                                          <p:attrName>style.visibility</p:attrName>
                                        </p:attrNameLst>
                                      </p:cBhvr>
                                      <p:to>
                                        <p:strVal val="visible"/>
                                      </p:to>
                                    </p:set>
                                    <p:anim calcmode="lin" valueType="num">
                                      <p:cBhvr>
                                        <p:cTn id="15" dur="500" fill="hold"/>
                                        <p:tgtEl>
                                          <p:spTgt spid="45131"/>
                                        </p:tgtEl>
                                        <p:attrNameLst>
                                          <p:attrName>ppt_w</p:attrName>
                                        </p:attrNameLst>
                                      </p:cBhvr>
                                      <p:tavLst>
                                        <p:tav tm="0">
                                          <p:val>
                                            <p:fltVal val="0"/>
                                          </p:val>
                                        </p:tav>
                                        <p:tav tm="100000">
                                          <p:val>
                                            <p:strVal val="#ppt_w"/>
                                          </p:val>
                                        </p:tav>
                                      </p:tavLst>
                                    </p:anim>
                                    <p:anim calcmode="lin" valueType="num">
                                      <p:cBhvr>
                                        <p:cTn id="16" dur="500" fill="hold"/>
                                        <p:tgtEl>
                                          <p:spTgt spid="4513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additive="base">
                                        <p:cTn id="21" dur="500" fill="hold"/>
                                        <p:tgtEl>
                                          <p:spTgt spid="76"/>
                                        </p:tgtEl>
                                        <p:attrNameLst>
                                          <p:attrName>ppt_x</p:attrName>
                                        </p:attrNameLst>
                                      </p:cBhvr>
                                      <p:tavLst>
                                        <p:tav tm="0">
                                          <p:val>
                                            <p:strVal val="#ppt_x"/>
                                          </p:val>
                                        </p:tav>
                                        <p:tav tm="100000">
                                          <p:val>
                                            <p:strVal val="#ppt_x"/>
                                          </p:val>
                                        </p:tav>
                                      </p:tavLst>
                                    </p:anim>
                                    <p:anim calcmode="lin" valueType="num">
                                      <p:cBhvr additive="base">
                                        <p:cTn id="2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nimBg="1"/>
      <p:bldP spid="4513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765470" y="2970213"/>
            <a:ext cx="7227923" cy="3548062"/>
          </a:xfrm>
          <a:prstGeom prst="rect">
            <a:avLst/>
          </a:prstGeom>
          <a:noFill/>
          <a:ln w="9525">
            <a:noFill/>
            <a:miter lim="800000"/>
            <a:headEnd/>
            <a:tailEnd/>
          </a:ln>
        </p:spPr>
      </p:pic>
      <p:sp>
        <p:nvSpPr>
          <p:cNvPr id="46084" name="Rectangle 4"/>
          <p:cNvSpPr>
            <a:spLocks noChangeArrowheads="1"/>
          </p:cNvSpPr>
          <p:nvPr/>
        </p:nvSpPr>
        <p:spPr bwMode="auto">
          <a:xfrm>
            <a:off x="1727200" y="1495425"/>
            <a:ext cx="7416800" cy="1349375"/>
          </a:xfrm>
          <a:prstGeom prst="rect">
            <a:avLst/>
          </a:prstGeom>
          <a:solidFill>
            <a:schemeClr val="bg1"/>
          </a:solidFill>
          <a:ln w="9525">
            <a:noFill/>
            <a:miter lim="800000"/>
            <a:headEnd/>
            <a:tailEnd/>
          </a:ln>
          <a:effectLst/>
        </p:spPr>
        <p:txBody>
          <a:bodyPr>
            <a:spAutoFit/>
          </a:bodyPr>
          <a:lstStyle/>
          <a:p>
            <a:pPr algn="l">
              <a:lnSpc>
                <a:spcPct val="125000"/>
              </a:lnSpc>
            </a:pPr>
            <a:r>
              <a:rPr kumimoji="1" lang="zh-CN" altLang="en-US" sz="2200">
                <a:solidFill>
                  <a:srgbClr val="CC0000"/>
                </a:solidFill>
                <a:latin typeface="Times New Roman" pitchFamily="18" charset="0"/>
              </a:rPr>
              <a:t>注意</a:t>
            </a:r>
            <a:r>
              <a:rPr kumimoji="1" lang="en-US" altLang="zh-CN" sz="2200">
                <a:solidFill>
                  <a:srgbClr val="CC0000"/>
                </a:solidFill>
                <a:latin typeface="Times New Roman" pitchFamily="18" charset="0"/>
              </a:rPr>
              <a:t>:</a:t>
            </a:r>
            <a:r>
              <a:rPr kumimoji="1" lang="zh-CN" altLang="en-US" sz="2200">
                <a:solidFill>
                  <a:schemeClr val="tx1"/>
                </a:solidFill>
                <a:latin typeface="Times New Roman" pitchFamily="18" charset="0"/>
              </a:rPr>
              <a:t>该转子磁链模型适合于模拟控制，用运算放大器和乘法器就可以实现。采用微机数字控制时，由于 </a:t>
            </a:r>
            <a:r>
              <a:rPr kumimoji="1" lang="zh-CN" altLang="en-US" sz="2200" i="1">
                <a:solidFill>
                  <a:schemeClr val="tx1"/>
                </a:solidFill>
                <a:latin typeface="Times New Roman" pitchFamily="18" charset="0"/>
                <a:sym typeface="Symbol" pitchFamily="18" charset="2"/>
              </a:rPr>
              <a:t></a:t>
            </a:r>
            <a:r>
              <a:rPr kumimoji="1" lang="en-US" altLang="zh-CN" sz="2200" baseline="-25000">
                <a:solidFill>
                  <a:schemeClr val="tx1"/>
                </a:solidFill>
                <a:latin typeface="Times New Roman" pitchFamily="18" charset="0"/>
              </a:rPr>
              <a:t>r</a:t>
            </a:r>
            <a:r>
              <a:rPr kumimoji="1" lang="en-US" altLang="zh-CN" sz="2200" baseline="-25000">
                <a:solidFill>
                  <a:schemeClr val="tx1"/>
                </a:solidFill>
                <a:latin typeface="Times New Roman" pitchFamily="18" charset="0"/>
                <a:sym typeface="Symbol" pitchFamily="18" charset="2"/>
              </a:rPr>
              <a:t></a:t>
            </a:r>
            <a:r>
              <a:rPr kumimoji="1" lang="en-US" altLang="zh-CN" sz="2200">
                <a:solidFill>
                  <a:schemeClr val="tx1"/>
                </a:solidFill>
                <a:latin typeface="Times New Roman" pitchFamily="18" charset="0"/>
              </a:rPr>
              <a:t> </a:t>
            </a:r>
            <a:r>
              <a:rPr kumimoji="1" lang="zh-CN" altLang="en-US" sz="2200">
                <a:solidFill>
                  <a:schemeClr val="tx1"/>
                </a:solidFill>
                <a:latin typeface="Times New Roman" pitchFamily="18" charset="0"/>
              </a:rPr>
              <a:t>与 </a:t>
            </a:r>
            <a:r>
              <a:rPr kumimoji="1" lang="zh-CN" altLang="en-US" sz="2200" i="1">
                <a:solidFill>
                  <a:schemeClr val="tx1"/>
                </a:solidFill>
                <a:latin typeface="Times New Roman" pitchFamily="18" charset="0"/>
                <a:sym typeface="Symbol" pitchFamily="18" charset="2"/>
              </a:rPr>
              <a:t></a:t>
            </a:r>
            <a:r>
              <a:rPr kumimoji="1" lang="en-US" altLang="zh-CN" sz="2200" baseline="-25000">
                <a:solidFill>
                  <a:schemeClr val="tx1"/>
                </a:solidFill>
                <a:latin typeface="Times New Roman" pitchFamily="18" charset="0"/>
              </a:rPr>
              <a:t>r</a:t>
            </a:r>
            <a:r>
              <a:rPr kumimoji="1" lang="en-US" altLang="zh-CN" sz="2200" baseline="-25000">
                <a:solidFill>
                  <a:schemeClr val="tx1"/>
                </a:solidFill>
                <a:latin typeface="Times New Roman" pitchFamily="18" charset="0"/>
                <a:sym typeface="Symbol" pitchFamily="18" charset="2"/>
              </a:rPr>
              <a:t></a:t>
            </a:r>
            <a:r>
              <a:rPr kumimoji="1" lang="en-US" altLang="zh-CN" sz="2200" i="1">
                <a:solidFill>
                  <a:schemeClr val="tx1"/>
                </a:solidFill>
                <a:latin typeface="Times New Roman" pitchFamily="18" charset="0"/>
                <a:sym typeface="Symbol" pitchFamily="18" charset="2"/>
              </a:rPr>
              <a:t> </a:t>
            </a:r>
            <a:r>
              <a:rPr kumimoji="1" lang="zh-CN" altLang="en-US" sz="2200">
                <a:solidFill>
                  <a:schemeClr val="tx1"/>
                </a:solidFill>
                <a:latin typeface="Times New Roman" pitchFamily="18" charset="0"/>
              </a:rPr>
              <a:t>之间有交叉反馈关系，</a:t>
            </a:r>
            <a:r>
              <a:rPr kumimoji="1" lang="zh-CN" altLang="en-US" sz="2200">
                <a:solidFill>
                  <a:srgbClr val="CC0000"/>
                </a:solidFill>
                <a:latin typeface="Times New Roman" pitchFamily="18" charset="0"/>
              </a:rPr>
              <a:t>离散计算时可能不收敛</a:t>
            </a:r>
            <a:r>
              <a:rPr kumimoji="1" lang="zh-CN" altLang="en-US" sz="2200">
                <a:solidFill>
                  <a:schemeClr val="tx1"/>
                </a:solidFill>
                <a:latin typeface="Times New Roman" pitchFamily="18" charset="0"/>
              </a:rPr>
              <a:t>。 </a:t>
            </a:r>
          </a:p>
        </p:txBody>
      </p:sp>
      <p:sp>
        <p:nvSpPr>
          <p:cNvPr id="46085" name="Text Box 5"/>
          <p:cNvSpPr txBox="1">
            <a:spLocks noChangeArrowheads="1"/>
          </p:cNvSpPr>
          <p:nvPr/>
        </p:nvSpPr>
        <p:spPr bwMode="auto">
          <a:xfrm>
            <a:off x="1727200" y="1001713"/>
            <a:ext cx="5922963" cy="420687"/>
          </a:xfrm>
          <a:prstGeom prst="rect">
            <a:avLst/>
          </a:prstGeom>
          <a:noFill/>
          <a:ln w="9525">
            <a:noFill/>
            <a:miter lim="800000"/>
            <a:headEnd/>
            <a:tailEnd/>
          </a:ln>
          <a:effectLst/>
        </p:spPr>
        <p:txBody>
          <a:bodyPr>
            <a:spAutoFit/>
          </a:bodyPr>
          <a:lstStyle/>
          <a:p>
            <a:pPr algn="l">
              <a:spcBef>
                <a:spcPct val="50000"/>
              </a:spcBef>
            </a:pPr>
            <a:r>
              <a:rPr lang="zh-CN" altLang="en-US" sz="2400">
                <a:solidFill>
                  <a:schemeClr val="tx1"/>
                </a:solidFill>
              </a:rPr>
              <a:t>将</a:t>
            </a:r>
            <a:r>
              <a:rPr lang="en-US" altLang="zh-CN" sz="2400">
                <a:solidFill>
                  <a:schemeClr val="tx1"/>
                </a:solidFill>
              </a:rPr>
              <a:t>3/2</a:t>
            </a:r>
            <a:r>
              <a:rPr lang="zh-CN" altLang="en-US" sz="2400">
                <a:solidFill>
                  <a:schemeClr val="tx1"/>
                </a:solidFill>
              </a:rPr>
              <a:t>变换加上如图：</a:t>
            </a:r>
          </a:p>
        </p:txBody>
      </p:sp>
      <p:pic>
        <p:nvPicPr>
          <p:cNvPr id="5" name="图片 552982"/>
          <p:cNvPicPr>
            <a:picLocks noChangeAspect="1" noChangeArrowheads="1"/>
          </p:cNvPicPr>
          <p:nvPr/>
        </p:nvPicPr>
        <p:blipFill>
          <a:blip r:embed="rId3" cstate="print"/>
          <a:srcRect/>
          <a:stretch>
            <a:fillRect/>
          </a:stretch>
        </p:blipFill>
        <p:spPr bwMode="auto">
          <a:xfrm>
            <a:off x="1851550" y="2942422"/>
            <a:ext cx="7163357" cy="3509962"/>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674813" y="115888"/>
            <a:ext cx="7381875" cy="949325"/>
          </a:xfrm>
          <a:noFill/>
        </p:spPr>
        <p:txBody>
          <a:bodyPr/>
          <a:lstStyle/>
          <a:p>
            <a:pPr algn="ctr"/>
            <a:r>
              <a:rPr lang="zh-CN" altLang="en-US" sz="2800" smtClean="0">
                <a:solidFill>
                  <a:srgbClr val="000099"/>
                </a:solidFill>
                <a:latin typeface="宋体" charset="-122"/>
                <a:ea typeface="宋体" charset="-122"/>
              </a:rPr>
              <a:t>电流模型</a:t>
            </a:r>
            <a:r>
              <a:rPr lang="zh-CN" altLang="en-US" sz="2800" smtClean="0">
                <a:solidFill>
                  <a:srgbClr val="000099"/>
                </a:solidFill>
                <a:latin typeface="Times New Roman" pitchFamily="18" charset="0"/>
                <a:ea typeface="宋体" charset="-122"/>
              </a:rPr>
              <a:t/>
            </a:r>
            <a:br>
              <a:rPr lang="zh-CN" altLang="en-US" sz="2800" smtClean="0">
                <a:solidFill>
                  <a:srgbClr val="000099"/>
                </a:solidFill>
                <a:latin typeface="Times New Roman" pitchFamily="18" charset="0"/>
                <a:ea typeface="宋体" charset="-122"/>
              </a:rPr>
            </a:br>
            <a:r>
              <a:rPr lang="en-US" altLang="zh-CN" sz="2800" smtClean="0">
                <a:solidFill>
                  <a:srgbClr val="000099"/>
                </a:solidFill>
                <a:latin typeface="Times New Roman" pitchFamily="18" charset="0"/>
                <a:ea typeface="宋体" charset="-122"/>
              </a:rPr>
              <a:t>2. </a:t>
            </a:r>
            <a:r>
              <a:rPr lang="zh-CN" altLang="en-US" sz="2800" smtClean="0">
                <a:solidFill>
                  <a:srgbClr val="000099"/>
                </a:solidFill>
                <a:latin typeface="Times New Roman" pitchFamily="18" charset="0"/>
                <a:ea typeface="宋体" charset="-122"/>
              </a:rPr>
              <a:t>按磁场定向两相旋转坐标系上转子磁链模型</a:t>
            </a:r>
            <a:r>
              <a:rPr lang="zh-CN" altLang="en-US" sz="2800" smtClean="0">
                <a:ea typeface="宋体" charset="-122"/>
              </a:rPr>
              <a:t> </a:t>
            </a:r>
          </a:p>
        </p:txBody>
      </p:sp>
      <p:graphicFrame>
        <p:nvGraphicFramePr>
          <p:cNvPr id="47107" name="Object 3"/>
          <p:cNvGraphicFramePr>
            <a:graphicFrameLocks noChangeAspect="1"/>
          </p:cNvGraphicFramePr>
          <p:nvPr/>
        </p:nvGraphicFramePr>
        <p:xfrm>
          <a:off x="1766888" y="2622550"/>
          <a:ext cx="3024187" cy="1241425"/>
        </p:xfrm>
        <a:graphic>
          <a:graphicData uri="http://schemas.openxmlformats.org/presentationml/2006/ole">
            <p:oleObj spid="_x0000_s171010" name="公式" r:id="rId3" imgW="1968500" imgH="812800" progId="">
              <p:embed/>
            </p:oleObj>
          </a:graphicData>
        </a:graphic>
      </p:graphicFrame>
      <p:graphicFrame>
        <p:nvGraphicFramePr>
          <p:cNvPr id="47108" name="Object 4"/>
          <p:cNvGraphicFramePr>
            <a:graphicFrameLocks noChangeAspect="1"/>
          </p:cNvGraphicFramePr>
          <p:nvPr/>
        </p:nvGraphicFramePr>
        <p:xfrm>
          <a:off x="5511800" y="2838450"/>
          <a:ext cx="2952750" cy="804863"/>
        </p:xfrm>
        <a:graphic>
          <a:graphicData uri="http://schemas.openxmlformats.org/presentationml/2006/ole">
            <p:oleObj spid="_x0000_s171011" name="公式" r:id="rId4" imgW="1778000" imgH="482600" progId="">
              <p:embed/>
            </p:oleObj>
          </a:graphicData>
        </a:graphic>
      </p:graphicFrame>
      <p:graphicFrame>
        <p:nvGraphicFramePr>
          <p:cNvPr id="47109" name="Object 5"/>
          <p:cNvGraphicFramePr>
            <a:graphicFrameLocks noChangeAspect="1"/>
          </p:cNvGraphicFramePr>
          <p:nvPr/>
        </p:nvGraphicFramePr>
        <p:xfrm>
          <a:off x="2659063" y="4508500"/>
          <a:ext cx="1428750" cy="625475"/>
        </p:xfrm>
        <a:graphic>
          <a:graphicData uri="http://schemas.openxmlformats.org/presentationml/2006/ole">
            <p:oleObj spid="_x0000_s171012" name="公式" r:id="rId5" imgW="648263" imgH="279643" progId="">
              <p:embed/>
            </p:oleObj>
          </a:graphicData>
        </a:graphic>
      </p:graphicFrame>
      <p:graphicFrame>
        <p:nvGraphicFramePr>
          <p:cNvPr id="47110" name="Object 6"/>
          <p:cNvGraphicFramePr>
            <a:graphicFrameLocks noChangeAspect="1"/>
          </p:cNvGraphicFramePr>
          <p:nvPr/>
        </p:nvGraphicFramePr>
        <p:xfrm>
          <a:off x="2268538" y="5373688"/>
          <a:ext cx="2303462" cy="874712"/>
        </p:xfrm>
        <a:graphic>
          <a:graphicData uri="http://schemas.openxmlformats.org/presentationml/2006/ole">
            <p:oleObj spid="_x0000_s171013" name="公式" r:id="rId6" imgW="1194318" imgH="431987" progId="">
              <p:embed/>
            </p:oleObj>
          </a:graphicData>
        </a:graphic>
      </p:graphicFrame>
      <p:graphicFrame>
        <p:nvGraphicFramePr>
          <p:cNvPr id="47111" name="Object 7"/>
          <p:cNvGraphicFramePr>
            <a:graphicFrameLocks noChangeAspect="1"/>
          </p:cNvGraphicFramePr>
          <p:nvPr/>
        </p:nvGraphicFramePr>
        <p:xfrm>
          <a:off x="6156325" y="5373688"/>
          <a:ext cx="1944688" cy="857250"/>
        </p:xfrm>
        <a:graphic>
          <a:graphicData uri="http://schemas.openxmlformats.org/presentationml/2006/ole">
            <p:oleObj spid="_x0000_s171014" name="公式" r:id="rId7" imgW="939392" imgH="431613" progId="">
              <p:embed/>
            </p:oleObj>
          </a:graphicData>
        </a:graphic>
      </p:graphicFrame>
      <p:sp>
        <p:nvSpPr>
          <p:cNvPr id="47112" name="Rectangle 8"/>
          <p:cNvSpPr>
            <a:spLocks noChangeArrowheads="1"/>
          </p:cNvSpPr>
          <p:nvPr/>
        </p:nvSpPr>
        <p:spPr bwMode="auto">
          <a:xfrm>
            <a:off x="0" y="10683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7113" name="Rectangle 9"/>
          <p:cNvSpPr>
            <a:spLocks noChangeArrowheads="1"/>
          </p:cNvSpPr>
          <p:nvPr/>
        </p:nvSpPr>
        <p:spPr bwMode="auto">
          <a:xfrm>
            <a:off x="2559050" y="3919538"/>
            <a:ext cx="1530350" cy="581025"/>
          </a:xfrm>
          <a:prstGeom prst="rect">
            <a:avLst/>
          </a:prstGeom>
          <a:noFill/>
          <a:ln w="9525">
            <a:noFill/>
            <a:miter lim="800000"/>
            <a:headEnd/>
            <a:tailEnd/>
          </a:ln>
          <a:effectLst/>
        </p:spPr>
        <p:txBody>
          <a:bodyPr wrap="none" anchor="ctr">
            <a:spAutoFit/>
          </a:bodyPr>
          <a:lstStyle/>
          <a:p>
            <a:pPr indent="266700" algn="l">
              <a:lnSpc>
                <a:spcPct val="100000"/>
              </a:lnSpc>
            </a:pPr>
            <a:r>
              <a:rPr lang="zh-CN" altLang="en-US" sz="1600">
                <a:solidFill>
                  <a:schemeClr val="tx1"/>
                </a:solidFill>
                <a:latin typeface="Times New Roman" pitchFamily="18" charset="0"/>
                <a:ea typeface="楷体_GB2312" pitchFamily="49" charset="-122"/>
                <a:cs typeface="Times New Roman" pitchFamily="18" charset="0"/>
              </a:rPr>
              <a:t>（</a:t>
            </a:r>
            <a:r>
              <a:rPr lang="en-US" altLang="zh-CN" sz="1600">
                <a:solidFill>
                  <a:schemeClr val="tx1"/>
                </a:solidFill>
                <a:latin typeface="Times New Roman" pitchFamily="18" charset="0"/>
                <a:ea typeface="楷体_GB2312" pitchFamily="49" charset="-122"/>
                <a:cs typeface="Times New Roman" pitchFamily="18" charset="0"/>
              </a:rPr>
              <a:t>3/2</a:t>
            </a:r>
            <a:r>
              <a:rPr lang="zh-CN" altLang="en-US" sz="1600">
                <a:solidFill>
                  <a:schemeClr val="tx1"/>
                </a:solidFill>
                <a:latin typeface="Times New Roman" pitchFamily="18" charset="0"/>
                <a:ea typeface="楷体_GB2312" pitchFamily="49" charset="-122"/>
                <a:cs typeface="Times New Roman" pitchFamily="18" charset="0"/>
              </a:rPr>
              <a:t>变换）</a:t>
            </a:r>
            <a:endParaRPr lang="zh-CN" altLang="en-US" sz="1600">
              <a:solidFill>
                <a:schemeClr val="tx1"/>
              </a:solidFill>
              <a:latin typeface="Comic Sans MS" pitchFamily="66" charset="0"/>
              <a:ea typeface="楷体_GB2312" pitchFamily="49" charset="-122"/>
              <a:cs typeface="Times New Roman" pitchFamily="18" charset="0"/>
            </a:endParaRPr>
          </a:p>
          <a:p>
            <a:pPr indent="266700" algn="l" eaLnBrk="0" hangingPunct="0">
              <a:lnSpc>
                <a:spcPct val="100000"/>
              </a:lnSpc>
            </a:pPr>
            <a:endParaRPr lang="zh-CN" altLang="en-US" sz="1600">
              <a:solidFill>
                <a:schemeClr val="tx1"/>
              </a:solidFill>
              <a:latin typeface="Arial" charset="0"/>
              <a:ea typeface="楷体_GB2312" pitchFamily="49" charset="-122"/>
              <a:cs typeface="Times New Roman" pitchFamily="18" charset="0"/>
            </a:endParaRPr>
          </a:p>
        </p:txBody>
      </p:sp>
      <p:sp>
        <p:nvSpPr>
          <p:cNvPr id="47114" name="Rectangle 10"/>
          <p:cNvSpPr>
            <a:spLocks noChangeArrowheads="1"/>
          </p:cNvSpPr>
          <p:nvPr/>
        </p:nvSpPr>
        <p:spPr bwMode="auto">
          <a:xfrm>
            <a:off x="5799138" y="3919538"/>
            <a:ext cx="2087562" cy="641350"/>
          </a:xfrm>
          <a:prstGeom prst="rect">
            <a:avLst/>
          </a:prstGeom>
          <a:noFill/>
          <a:ln w="9525">
            <a:noFill/>
            <a:miter lim="800000"/>
            <a:headEnd/>
            <a:tailEnd/>
          </a:ln>
          <a:effectLst/>
        </p:spPr>
        <p:txBody>
          <a:bodyPr anchor="ctr">
            <a:spAutoFit/>
          </a:bodyPr>
          <a:lstStyle/>
          <a:p>
            <a:pPr algn="l">
              <a:lnSpc>
                <a:spcPct val="100000"/>
              </a:lnSpc>
            </a:pPr>
            <a:r>
              <a:rPr lang="zh-CN" altLang="en-US" sz="1800">
                <a:solidFill>
                  <a:schemeClr val="tx1"/>
                </a:solidFill>
                <a:latin typeface="Times New Roman" pitchFamily="18" charset="0"/>
                <a:ea typeface="楷体_GB2312" pitchFamily="49" charset="-122"/>
                <a:cs typeface="Times New Roman" pitchFamily="18" charset="0"/>
              </a:rPr>
              <a:t>（旋转变换）		</a:t>
            </a:r>
            <a:endParaRPr lang="zh-CN" altLang="en-US" sz="1800">
              <a:solidFill>
                <a:schemeClr val="tx1"/>
              </a:solidFill>
              <a:latin typeface="Arial" charset="0"/>
              <a:ea typeface="楷体_GB2312" pitchFamily="49" charset="-122"/>
              <a:cs typeface="Times New Roman" pitchFamily="18" charset="0"/>
            </a:endParaRPr>
          </a:p>
        </p:txBody>
      </p:sp>
      <p:sp>
        <p:nvSpPr>
          <p:cNvPr id="47115" name="Rectangle 11"/>
          <p:cNvSpPr>
            <a:spLocks noChangeArrowheads="1"/>
          </p:cNvSpPr>
          <p:nvPr/>
        </p:nvSpPr>
        <p:spPr bwMode="auto">
          <a:xfrm>
            <a:off x="2051050" y="6303963"/>
            <a:ext cx="2190750" cy="581025"/>
          </a:xfrm>
          <a:prstGeom prst="rect">
            <a:avLst/>
          </a:prstGeom>
          <a:noFill/>
          <a:ln w="9525">
            <a:noFill/>
            <a:miter lim="800000"/>
            <a:headEnd/>
            <a:tailEnd/>
          </a:ln>
          <a:effectLst/>
        </p:spPr>
        <p:txBody>
          <a:bodyPr anchor="ctr">
            <a:spAutoFit/>
          </a:bodyPr>
          <a:lstStyle/>
          <a:p>
            <a:pPr indent="266700" algn="l">
              <a:lnSpc>
                <a:spcPct val="100000"/>
              </a:lnSpc>
            </a:pPr>
            <a:r>
              <a:rPr lang="zh-CN" altLang="en-US" sz="1600">
                <a:solidFill>
                  <a:schemeClr val="tx1"/>
                </a:solidFill>
                <a:latin typeface="Times New Roman" pitchFamily="18" charset="0"/>
                <a:ea typeface="楷体_GB2312" pitchFamily="49" charset="-122"/>
                <a:cs typeface="Times New Roman" pitchFamily="18" charset="0"/>
              </a:rPr>
              <a:t>（矢量控制方程</a:t>
            </a:r>
            <a:r>
              <a:rPr lang="en-US" altLang="zh-CN" sz="1600">
                <a:solidFill>
                  <a:schemeClr val="tx1"/>
                </a:solidFill>
                <a:latin typeface="Times New Roman" pitchFamily="18" charset="0"/>
                <a:ea typeface="楷体_GB2312" pitchFamily="49" charset="-122"/>
                <a:cs typeface="Times New Roman" pitchFamily="18" charset="0"/>
              </a:rPr>
              <a:t>2</a:t>
            </a:r>
            <a:r>
              <a:rPr lang="zh-CN" altLang="en-US" sz="1600">
                <a:solidFill>
                  <a:schemeClr val="tx1"/>
                </a:solidFill>
                <a:latin typeface="Times New Roman" pitchFamily="18" charset="0"/>
                <a:ea typeface="楷体_GB2312" pitchFamily="49" charset="-122"/>
                <a:cs typeface="Times New Roman" pitchFamily="18" charset="0"/>
              </a:rPr>
              <a:t>）</a:t>
            </a:r>
            <a:endParaRPr lang="zh-CN" altLang="en-US" sz="1600">
              <a:solidFill>
                <a:schemeClr val="tx1"/>
              </a:solidFill>
              <a:latin typeface="Comic Sans MS" pitchFamily="66" charset="0"/>
              <a:ea typeface="楷体_GB2312" pitchFamily="49" charset="-122"/>
              <a:cs typeface="Times New Roman" pitchFamily="18" charset="0"/>
            </a:endParaRPr>
          </a:p>
          <a:p>
            <a:pPr indent="266700" algn="l" eaLnBrk="0" hangingPunct="0">
              <a:lnSpc>
                <a:spcPct val="100000"/>
              </a:lnSpc>
            </a:pPr>
            <a:endParaRPr lang="zh-CN" altLang="en-US" sz="1600">
              <a:solidFill>
                <a:schemeClr val="tx1"/>
              </a:solidFill>
              <a:latin typeface="Arial" charset="0"/>
              <a:ea typeface="楷体_GB2312" pitchFamily="49" charset="-122"/>
              <a:cs typeface="Times New Roman" pitchFamily="18" charset="0"/>
            </a:endParaRPr>
          </a:p>
        </p:txBody>
      </p:sp>
      <p:sp>
        <p:nvSpPr>
          <p:cNvPr id="47116" name="Rectangle 12"/>
          <p:cNvSpPr>
            <a:spLocks noChangeArrowheads="1"/>
          </p:cNvSpPr>
          <p:nvPr/>
        </p:nvSpPr>
        <p:spPr bwMode="auto">
          <a:xfrm>
            <a:off x="6011863" y="6237288"/>
            <a:ext cx="2190750" cy="336550"/>
          </a:xfrm>
          <a:prstGeom prst="rect">
            <a:avLst/>
          </a:prstGeom>
          <a:noFill/>
          <a:ln w="9525">
            <a:noFill/>
            <a:miter lim="800000"/>
            <a:headEnd/>
            <a:tailEnd/>
          </a:ln>
          <a:effectLst/>
        </p:spPr>
        <p:txBody>
          <a:bodyPr wrap="none" anchor="ctr">
            <a:spAutoFit/>
          </a:bodyPr>
          <a:lstStyle/>
          <a:p>
            <a:pPr algn="l">
              <a:lnSpc>
                <a:spcPct val="100000"/>
              </a:lnSpc>
            </a:pPr>
            <a:r>
              <a:rPr lang="zh-CN" altLang="en-US" sz="1600">
                <a:solidFill>
                  <a:schemeClr val="tx1"/>
                </a:solidFill>
                <a:latin typeface="Times New Roman" pitchFamily="18" charset="0"/>
                <a:ea typeface="楷体_GB2312" pitchFamily="49" charset="-122"/>
                <a:cs typeface="Times New Roman" pitchFamily="18" charset="0"/>
              </a:rPr>
              <a:t>（矢量控制方程</a:t>
            </a:r>
            <a:r>
              <a:rPr lang="en-US" altLang="zh-CN" sz="1600">
                <a:solidFill>
                  <a:schemeClr val="tx1"/>
                </a:solidFill>
                <a:latin typeface="Times New Roman" pitchFamily="18" charset="0"/>
                <a:ea typeface="楷体_GB2312" pitchFamily="49" charset="-122"/>
                <a:cs typeface="Times New Roman" pitchFamily="18" charset="0"/>
              </a:rPr>
              <a:t>3</a:t>
            </a:r>
            <a:r>
              <a:rPr lang="zh-CN" altLang="en-US" sz="1600">
                <a:solidFill>
                  <a:schemeClr val="tx1"/>
                </a:solidFill>
                <a:latin typeface="Times New Roman" pitchFamily="18" charset="0"/>
                <a:ea typeface="楷体_GB2312" pitchFamily="49" charset="-122"/>
                <a:cs typeface="Times New Roman" pitchFamily="18" charset="0"/>
              </a:rPr>
              <a:t>）</a:t>
            </a:r>
            <a:endParaRPr lang="zh-CN" altLang="en-US" sz="1600">
              <a:solidFill>
                <a:schemeClr val="tx1"/>
              </a:solidFill>
              <a:latin typeface="Arial" charset="0"/>
              <a:ea typeface="楷体_GB2312" pitchFamily="49" charset="-122"/>
              <a:cs typeface="Times New Roman" pitchFamily="18" charset="0"/>
            </a:endParaRPr>
          </a:p>
        </p:txBody>
      </p:sp>
      <p:pic>
        <p:nvPicPr>
          <p:cNvPr id="47117" name="Picture 13"/>
          <p:cNvPicPr>
            <a:picLocks noChangeAspect="1" noChangeArrowheads="1"/>
          </p:cNvPicPr>
          <p:nvPr/>
        </p:nvPicPr>
        <p:blipFill>
          <a:blip r:embed="rId8" cstate="print"/>
          <a:srcRect/>
          <a:stretch>
            <a:fillRect/>
          </a:stretch>
        </p:blipFill>
        <p:spPr bwMode="auto">
          <a:xfrm>
            <a:off x="1770063" y="1196975"/>
            <a:ext cx="7373937" cy="1279525"/>
          </a:xfrm>
          <a:prstGeom prst="rect">
            <a:avLst/>
          </a:prstGeom>
          <a:noFill/>
        </p:spPr>
      </p:pic>
    </p:spTree>
  </p:cSld>
  <p:clrMapOvr>
    <a:masterClrMapping/>
  </p:clrMapOvr>
  <p:transition spd="med">
    <p:wipe di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1838325" y="1025525"/>
            <a:ext cx="7177088" cy="4476750"/>
          </a:xfrm>
          <a:prstGeom prst="rect">
            <a:avLst/>
          </a:prstGeom>
          <a:solidFill>
            <a:srgbClr val="FFCCFF"/>
          </a:solidFill>
          <a:ln w="19050" algn="ctr">
            <a:noFill/>
            <a:prstDash val="dashDot"/>
            <a:miter lim="800000"/>
            <a:headEnd/>
            <a:tailEnd/>
          </a:ln>
          <a:effectLst/>
        </p:spPr>
        <p:txBody>
          <a:bodyPr wrap="none" anchor="ctr"/>
          <a:lstStyle/>
          <a:p>
            <a:pPr fontAlgn="ctr">
              <a:lnSpc>
                <a:spcPct val="100000"/>
              </a:lnSpc>
              <a:spcBef>
                <a:spcPct val="50000"/>
              </a:spcBef>
            </a:pPr>
            <a:endParaRPr kumimoji="1" lang="fr-FR" sz="1600" b="0">
              <a:solidFill>
                <a:schemeClr val="tx1"/>
              </a:solidFill>
              <a:latin typeface="宋体" charset="-122"/>
            </a:endParaRPr>
          </a:p>
        </p:txBody>
      </p:sp>
      <p:sp>
        <p:nvSpPr>
          <p:cNvPr id="48131" name="Text Box 3"/>
          <p:cNvSpPr txBox="1">
            <a:spLocks noChangeArrowheads="1"/>
          </p:cNvSpPr>
          <p:nvPr/>
        </p:nvSpPr>
        <p:spPr bwMode="auto">
          <a:xfrm>
            <a:off x="1690688" y="247650"/>
            <a:ext cx="7453312" cy="457200"/>
          </a:xfrm>
          <a:prstGeom prst="rect">
            <a:avLst/>
          </a:prstGeom>
          <a:noFill/>
          <a:ln w="9525">
            <a:noFill/>
            <a:miter lim="800000"/>
            <a:headEnd/>
            <a:tailEnd/>
          </a:ln>
          <a:effectLst/>
        </p:spPr>
        <p:txBody>
          <a:bodyPr>
            <a:spAutoFit/>
          </a:bodyPr>
          <a:lstStyle/>
          <a:p>
            <a:pPr algn="l">
              <a:lnSpc>
                <a:spcPct val="100000"/>
              </a:lnSpc>
              <a:spcBef>
                <a:spcPct val="50000"/>
              </a:spcBef>
            </a:pPr>
            <a:r>
              <a:rPr kumimoji="1" lang="zh-CN" altLang="en-US" sz="2400">
                <a:solidFill>
                  <a:srgbClr val="000099"/>
                </a:solidFill>
                <a:latin typeface="Times New Roman" pitchFamily="18" charset="0"/>
              </a:rPr>
              <a:t>按转子磁链定向两相旋转坐标系上的转子磁链模型</a:t>
            </a:r>
            <a:r>
              <a:rPr kumimoji="1" lang="zh-CN" altLang="en-US" sz="2400">
                <a:solidFill>
                  <a:srgbClr val="000099"/>
                </a:solidFill>
                <a:latin typeface="Tahoma" pitchFamily="34" charset="0"/>
              </a:rPr>
              <a:t> </a:t>
            </a:r>
          </a:p>
        </p:txBody>
      </p:sp>
      <p:grpSp>
        <p:nvGrpSpPr>
          <p:cNvPr id="2" name="Group 4"/>
          <p:cNvGrpSpPr>
            <a:grpSpLocks/>
          </p:cNvGrpSpPr>
          <p:nvPr/>
        </p:nvGrpSpPr>
        <p:grpSpPr bwMode="auto">
          <a:xfrm>
            <a:off x="1851025" y="1155700"/>
            <a:ext cx="7364413" cy="3778250"/>
            <a:chOff x="431" y="1389"/>
            <a:chExt cx="5178" cy="2380"/>
          </a:xfrm>
        </p:grpSpPr>
        <p:sp>
          <p:nvSpPr>
            <p:cNvPr id="48133" name="Rectangle 5"/>
            <p:cNvSpPr>
              <a:spLocks noChangeArrowheads="1"/>
            </p:cNvSpPr>
            <p:nvPr/>
          </p:nvSpPr>
          <p:spPr bwMode="auto">
            <a:xfrm>
              <a:off x="4270" y="1389"/>
              <a:ext cx="528" cy="453"/>
            </a:xfrm>
            <a:prstGeom prst="rect">
              <a:avLst/>
            </a:prstGeom>
            <a:solidFill>
              <a:srgbClr val="00FFFF"/>
            </a:solidFill>
            <a:ln w="19050">
              <a:solidFill>
                <a:schemeClr val="tx1"/>
              </a:solidFill>
              <a:miter lim="800000"/>
              <a:headEnd/>
              <a:tailEnd/>
            </a:ln>
            <a:effectLst/>
          </p:spPr>
          <p:txBody>
            <a:bodyPr wrap="none" anchor="ctr"/>
            <a:lstStyle/>
            <a:p>
              <a:endParaRPr lang="zh-CN" altLang="en-US"/>
            </a:p>
          </p:txBody>
        </p:sp>
        <p:sp>
          <p:nvSpPr>
            <p:cNvPr id="48134" name="Rectangle 6"/>
            <p:cNvSpPr>
              <a:spLocks noChangeArrowheads="1"/>
            </p:cNvSpPr>
            <p:nvPr/>
          </p:nvSpPr>
          <p:spPr bwMode="auto">
            <a:xfrm>
              <a:off x="3587" y="2205"/>
              <a:ext cx="226" cy="227"/>
            </a:xfrm>
            <a:prstGeom prst="rect">
              <a:avLst/>
            </a:prstGeom>
            <a:solidFill>
              <a:schemeClr val="accent1"/>
            </a:solidFill>
            <a:ln w="19050" algn="ctr">
              <a:solidFill>
                <a:schemeClr val="tx1"/>
              </a:solidFill>
              <a:miter lim="800000"/>
              <a:headEnd/>
              <a:tailEnd/>
            </a:ln>
            <a:effectLst/>
          </p:spPr>
          <p:txBody>
            <a:bodyPr wrap="none" anchor="ctr"/>
            <a:lstStyle/>
            <a:p>
              <a:endParaRPr lang="zh-CN" altLang="en-US"/>
            </a:p>
          </p:txBody>
        </p:sp>
        <p:sp>
          <p:nvSpPr>
            <p:cNvPr id="48135" name="Rectangle 7"/>
            <p:cNvSpPr>
              <a:spLocks noChangeArrowheads="1"/>
            </p:cNvSpPr>
            <p:nvPr/>
          </p:nvSpPr>
          <p:spPr bwMode="auto">
            <a:xfrm>
              <a:off x="1296" y="2251"/>
              <a:ext cx="432" cy="1134"/>
            </a:xfrm>
            <a:prstGeom prst="rect">
              <a:avLst/>
            </a:prstGeom>
            <a:noFill/>
            <a:ln w="19050">
              <a:solidFill>
                <a:schemeClr val="tx1"/>
              </a:solidFill>
              <a:miter lim="800000"/>
              <a:headEnd/>
              <a:tailEnd/>
            </a:ln>
            <a:effectLst/>
          </p:spPr>
          <p:txBody>
            <a:bodyPr wrap="none" anchor="ctr"/>
            <a:lstStyle/>
            <a:p>
              <a:endParaRPr lang="zh-CN" altLang="en-US"/>
            </a:p>
          </p:txBody>
        </p:sp>
        <p:sp>
          <p:nvSpPr>
            <p:cNvPr id="48136" name="Text Box 8"/>
            <p:cNvSpPr txBox="1">
              <a:spLocks noChangeArrowheads="1"/>
            </p:cNvSpPr>
            <p:nvPr/>
          </p:nvSpPr>
          <p:spPr bwMode="auto">
            <a:xfrm>
              <a:off x="1323" y="2671"/>
              <a:ext cx="528"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a:solidFill>
                    <a:schemeClr val="tx1"/>
                  </a:solidFill>
                  <a:latin typeface="Arial" charset="0"/>
                </a:rPr>
                <a:t>3/2</a:t>
              </a:r>
            </a:p>
          </p:txBody>
        </p:sp>
        <p:sp>
          <p:nvSpPr>
            <p:cNvPr id="48137" name="Rectangle 9"/>
            <p:cNvSpPr>
              <a:spLocks noChangeArrowheads="1"/>
            </p:cNvSpPr>
            <p:nvPr/>
          </p:nvSpPr>
          <p:spPr bwMode="auto">
            <a:xfrm>
              <a:off x="2064" y="2251"/>
              <a:ext cx="432" cy="1134"/>
            </a:xfrm>
            <a:prstGeom prst="rect">
              <a:avLst/>
            </a:prstGeom>
            <a:noFill/>
            <a:ln w="19050">
              <a:solidFill>
                <a:schemeClr val="tx1"/>
              </a:solidFill>
              <a:miter lim="800000"/>
              <a:headEnd/>
              <a:tailEnd/>
            </a:ln>
            <a:effectLst/>
          </p:spPr>
          <p:txBody>
            <a:bodyPr wrap="none" anchor="ctr"/>
            <a:lstStyle/>
            <a:p>
              <a:endParaRPr lang="zh-CN" altLang="en-US"/>
            </a:p>
          </p:txBody>
        </p:sp>
        <p:sp>
          <p:nvSpPr>
            <p:cNvPr id="48138" name="Text Box 10"/>
            <p:cNvSpPr txBox="1">
              <a:spLocks noChangeArrowheads="1"/>
            </p:cNvSpPr>
            <p:nvPr/>
          </p:nvSpPr>
          <p:spPr bwMode="auto">
            <a:xfrm>
              <a:off x="2100" y="2679"/>
              <a:ext cx="480"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a:solidFill>
                    <a:schemeClr val="tx1"/>
                  </a:solidFill>
                  <a:latin typeface="Tahoma" pitchFamily="34" charset="0"/>
                </a:rPr>
                <a:t>VR</a:t>
              </a:r>
            </a:p>
          </p:txBody>
        </p:sp>
        <p:grpSp>
          <p:nvGrpSpPr>
            <p:cNvPr id="3" name="Group 11"/>
            <p:cNvGrpSpPr>
              <a:grpSpLocks/>
            </p:cNvGrpSpPr>
            <p:nvPr/>
          </p:nvGrpSpPr>
          <p:grpSpPr bwMode="auto">
            <a:xfrm>
              <a:off x="654" y="2515"/>
              <a:ext cx="633" cy="48"/>
              <a:chOff x="519" y="1755"/>
              <a:chExt cx="633" cy="48"/>
            </a:xfrm>
          </p:grpSpPr>
          <p:sp>
            <p:nvSpPr>
              <p:cNvPr id="48140" name="Line 12"/>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41" name="Oval 13"/>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grpSp>
          <p:nvGrpSpPr>
            <p:cNvPr id="4" name="Group 14"/>
            <p:cNvGrpSpPr>
              <a:grpSpLocks/>
            </p:cNvGrpSpPr>
            <p:nvPr/>
          </p:nvGrpSpPr>
          <p:grpSpPr bwMode="auto">
            <a:xfrm>
              <a:off x="654" y="2803"/>
              <a:ext cx="633" cy="48"/>
              <a:chOff x="519" y="1755"/>
              <a:chExt cx="633" cy="48"/>
            </a:xfrm>
          </p:grpSpPr>
          <p:sp>
            <p:nvSpPr>
              <p:cNvPr id="48143" name="Line 15"/>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44" name="Oval 16"/>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grpSp>
          <p:nvGrpSpPr>
            <p:cNvPr id="5" name="Group 17"/>
            <p:cNvGrpSpPr>
              <a:grpSpLocks/>
            </p:cNvGrpSpPr>
            <p:nvPr/>
          </p:nvGrpSpPr>
          <p:grpSpPr bwMode="auto">
            <a:xfrm>
              <a:off x="654" y="3076"/>
              <a:ext cx="633" cy="48"/>
              <a:chOff x="519" y="1755"/>
              <a:chExt cx="633" cy="48"/>
            </a:xfrm>
          </p:grpSpPr>
          <p:sp>
            <p:nvSpPr>
              <p:cNvPr id="48146" name="Line 18"/>
              <p:cNvSpPr>
                <a:spLocks noChangeShapeType="1"/>
              </p:cNvSpPr>
              <p:nvPr/>
            </p:nvSpPr>
            <p:spPr bwMode="auto">
              <a:xfrm>
                <a:off x="576" y="1776"/>
                <a:ext cx="57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47" name="Oval 19"/>
              <p:cNvSpPr>
                <a:spLocks noChangeArrowheads="1"/>
              </p:cNvSpPr>
              <p:nvPr/>
            </p:nvSpPr>
            <p:spPr bwMode="auto">
              <a:xfrm>
                <a:off x="519" y="1755"/>
                <a:ext cx="48" cy="48"/>
              </a:xfrm>
              <a:prstGeom prst="ellipse">
                <a:avLst/>
              </a:prstGeom>
              <a:noFill/>
              <a:ln w="19050">
                <a:solidFill>
                  <a:schemeClr val="tx1"/>
                </a:solidFill>
                <a:miter lim="800000"/>
                <a:headEnd/>
                <a:tailEnd/>
              </a:ln>
              <a:effectLst/>
            </p:spPr>
            <p:txBody>
              <a:bodyPr wrap="none" anchor="ctr"/>
              <a:lstStyle/>
              <a:p>
                <a:endParaRPr lang="zh-CN" altLang="en-US"/>
              </a:p>
            </p:txBody>
          </p:sp>
        </p:grpSp>
        <p:sp>
          <p:nvSpPr>
            <p:cNvPr id="48148" name="Line 20"/>
            <p:cNvSpPr>
              <a:spLocks noChangeShapeType="1"/>
            </p:cNvSpPr>
            <p:nvPr/>
          </p:nvSpPr>
          <p:spPr bwMode="auto">
            <a:xfrm>
              <a:off x="1728" y="2467"/>
              <a:ext cx="33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49" name="Line 21"/>
            <p:cNvSpPr>
              <a:spLocks noChangeShapeType="1"/>
            </p:cNvSpPr>
            <p:nvPr/>
          </p:nvSpPr>
          <p:spPr bwMode="auto">
            <a:xfrm>
              <a:off x="1728" y="3187"/>
              <a:ext cx="33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50" name="Text Box 22"/>
            <p:cNvSpPr txBox="1">
              <a:spLocks noChangeArrowheads="1"/>
            </p:cNvSpPr>
            <p:nvPr/>
          </p:nvSpPr>
          <p:spPr bwMode="auto">
            <a:xfrm>
              <a:off x="3595" y="2157"/>
              <a:ext cx="240" cy="288"/>
            </a:xfrm>
            <a:prstGeom prst="rect">
              <a:avLst/>
            </a:prstGeom>
            <a:noFill/>
            <a:ln w="19050">
              <a:noFill/>
              <a:miter lim="800000"/>
              <a:headEnd/>
              <a:tailEnd/>
            </a:ln>
            <a:effectLst/>
          </p:spPr>
          <p:txBody>
            <a:bodyPr>
              <a:spAutoFit/>
            </a:bodyPr>
            <a:lstStyle/>
            <a:p>
              <a:pPr>
                <a:lnSpc>
                  <a:spcPct val="100000"/>
                </a:lnSpc>
              </a:pPr>
              <a:r>
                <a:rPr kumimoji="1" lang="zh-CN" altLang="en-US" sz="2400" b="0">
                  <a:solidFill>
                    <a:schemeClr val="tx1"/>
                  </a:solidFill>
                  <a:latin typeface="Times New Roman" pitchFamily="18" charset="0"/>
                  <a:cs typeface="Times New Roman" pitchFamily="18" charset="0"/>
                  <a:sym typeface="Symbol" pitchFamily="18" charset="2"/>
                </a:rPr>
                <a:t></a:t>
              </a:r>
            </a:p>
          </p:txBody>
        </p:sp>
        <p:grpSp>
          <p:nvGrpSpPr>
            <p:cNvPr id="6" name="Group 23"/>
            <p:cNvGrpSpPr>
              <a:grpSpLocks/>
            </p:cNvGrpSpPr>
            <p:nvPr/>
          </p:nvGrpSpPr>
          <p:grpSpPr bwMode="auto">
            <a:xfrm>
              <a:off x="4089" y="2227"/>
              <a:ext cx="171" cy="162"/>
              <a:chOff x="720" y="1584"/>
              <a:chExt cx="240" cy="240"/>
            </a:xfrm>
          </p:grpSpPr>
          <p:sp>
            <p:nvSpPr>
              <p:cNvPr id="48152" name="Oval 24"/>
              <p:cNvSpPr>
                <a:spLocks noChangeArrowheads="1"/>
              </p:cNvSpPr>
              <p:nvPr/>
            </p:nvSpPr>
            <p:spPr bwMode="auto">
              <a:xfrm>
                <a:off x="720" y="1584"/>
                <a:ext cx="240" cy="240"/>
              </a:xfrm>
              <a:prstGeom prst="ellipse">
                <a:avLst/>
              </a:prstGeom>
              <a:noFill/>
              <a:ln w="19050">
                <a:solidFill>
                  <a:schemeClr val="tx1"/>
                </a:solidFill>
                <a:miter lim="800000"/>
                <a:headEnd/>
                <a:tailEnd/>
              </a:ln>
              <a:effectLst/>
            </p:spPr>
            <p:txBody>
              <a:bodyPr wrap="none" anchor="ctr"/>
              <a:lstStyle/>
              <a:p>
                <a:endParaRPr lang="zh-CN" altLang="en-US"/>
              </a:p>
            </p:txBody>
          </p:sp>
          <p:sp>
            <p:nvSpPr>
              <p:cNvPr id="48153" name="Line 25"/>
              <p:cNvSpPr>
                <a:spLocks noChangeShapeType="1"/>
              </p:cNvSpPr>
              <p:nvPr/>
            </p:nvSpPr>
            <p:spPr bwMode="auto">
              <a:xfrm>
                <a:off x="752" y="1640"/>
                <a:ext cx="192" cy="144"/>
              </a:xfrm>
              <a:prstGeom prst="line">
                <a:avLst/>
              </a:prstGeom>
              <a:noFill/>
              <a:ln w="19050">
                <a:solidFill>
                  <a:schemeClr val="tx1"/>
                </a:solidFill>
                <a:miter lim="800000"/>
                <a:headEnd/>
                <a:tailEnd/>
              </a:ln>
              <a:effectLst/>
            </p:spPr>
            <p:txBody>
              <a:bodyPr wrap="none"/>
              <a:lstStyle/>
              <a:p>
                <a:endParaRPr lang="zh-CN" altLang="en-US"/>
              </a:p>
            </p:txBody>
          </p:sp>
          <p:sp>
            <p:nvSpPr>
              <p:cNvPr id="48154" name="Line 26"/>
              <p:cNvSpPr>
                <a:spLocks noChangeShapeType="1"/>
              </p:cNvSpPr>
              <p:nvPr/>
            </p:nvSpPr>
            <p:spPr bwMode="auto">
              <a:xfrm flipV="1">
                <a:off x="768" y="1632"/>
                <a:ext cx="144" cy="144"/>
              </a:xfrm>
              <a:prstGeom prst="line">
                <a:avLst/>
              </a:prstGeom>
              <a:noFill/>
              <a:ln w="19050">
                <a:solidFill>
                  <a:schemeClr val="tx1"/>
                </a:solidFill>
                <a:miter lim="800000"/>
                <a:headEnd/>
                <a:tailEnd/>
              </a:ln>
              <a:effectLst/>
            </p:spPr>
            <p:txBody>
              <a:bodyPr wrap="none"/>
              <a:lstStyle/>
              <a:p>
                <a:endParaRPr lang="zh-CN" altLang="en-US"/>
              </a:p>
            </p:txBody>
          </p:sp>
        </p:grpSp>
        <p:sp>
          <p:nvSpPr>
            <p:cNvPr id="48155" name="Line 27"/>
            <p:cNvSpPr>
              <a:spLocks noChangeShapeType="1"/>
            </p:cNvSpPr>
            <p:nvPr/>
          </p:nvSpPr>
          <p:spPr bwMode="auto">
            <a:xfrm>
              <a:off x="2493" y="3174"/>
              <a:ext cx="318"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56" name="Line 28"/>
            <p:cNvSpPr>
              <a:spLocks noChangeShapeType="1"/>
            </p:cNvSpPr>
            <p:nvPr/>
          </p:nvSpPr>
          <p:spPr bwMode="auto">
            <a:xfrm flipV="1">
              <a:off x="3470" y="3166"/>
              <a:ext cx="1905"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57" name="Line 29"/>
            <p:cNvSpPr>
              <a:spLocks noChangeShapeType="1"/>
            </p:cNvSpPr>
            <p:nvPr/>
          </p:nvSpPr>
          <p:spPr bwMode="auto">
            <a:xfrm>
              <a:off x="2857" y="3147"/>
              <a:ext cx="576" cy="0"/>
            </a:xfrm>
            <a:prstGeom prst="line">
              <a:avLst/>
            </a:prstGeom>
            <a:noFill/>
            <a:ln w="19050">
              <a:solidFill>
                <a:schemeClr val="tx1"/>
              </a:solidFill>
              <a:miter lim="800000"/>
              <a:headEnd/>
              <a:tailEnd/>
            </a:ln>
            <a:effectLst/>
          </p:spPr>
          <p:txBody>
            <a:bodyPr wrap="none"/>
            <a:lstStyle/>
            <a:p>
              <a:endParaRPr lang="zh-CN" altLang="en-US"/>
            </a:p>
          </p:txBody>
        </p:sp>
        <p:sp>
          <p:nvSpPr>
            <p:cNvPr id="48158" name="Text Box 30"/>
            <p:cNvSpPr txBox="1">
              <a:spLocks noChangeArrowheads="1"/>
            </p:cNvSpPr>
            <p:nvPr/>
          </p:nvSpPr>
          <p:spPr bwMode="auto">
            <a:xfrm>
              <a:off x="2838" y="3132"/>
              <a:ext cx="576" cy="442"/>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i="1">
                  <a:solidFill>
                    <a:schemeClr val="tx1"/>
                  </a:solidFill>
                  <a:latin typeface="Times New Roman" pitchFamily="18" charset="0"/>
                </a:rPr>
                <a:t>T</a:t>
              </a:r>
              <a:r>
                <a:rPr kumimoji="1" lang="en-US" altLang="zh-CN" sz="2400" b="0" baseline="-25000">
                  <a:solidFill>
                    <a:schemeClr val="tx1"/>
                  </a:solidFill>
                  <a:latin typeface="Times New Roman" pitchFamily="18" charset="0"/>
                </a:rPr>
                <a:t>r </a:t>
              </a:r>
              <a:r>
                <a:rPr kumimoji="1" lang="en-US" altLang="zh-CN" sz="2000" b="0" i="1">
                  <a:solidFill>
                    <a:schemeClr val="tx1"/>
                  </a:solidFill>
                  <a:latin typeface="Times New Roman" pitchFamily="18" charset="0"/>
                </a:rPr>
                <a:t>p+</a:t>
              </a:r>
              <a:r>
                <a:rPr kumimoji="1" lang="en-US" altLang="zh-CN" sz="2000" b="0">
                  <a:solidFill>
                    <a:schemeClr val="tx1"/>
                  </a:solidFill>
                  <a:latin typeface="Times New Roman" pitchFamily="18" charset="0"/>
                </a:rPr>
                <a:t>1</a:t>
              </a:r>
            </a:p>
          </p:txBody>
        </p:sp>
        <p:sp>
          <p:nvSpPr>
            <p:cNvPr id="48159" name="Text Box 31"/>
            <p:cNvSpPr txBox="1">
              <a:spLocks noChangeArrowheads="1"/>
            </p:cNvSpPr>
            <p:nvPr/>
          </p:nvSpPr>
          <p:spPr bwMode="auto">
            <a:xfrm>
              <a:off x="3012" y="2891"/>
              <a:ext cx="354"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i="1">
                  <a:solidFill>
                    <a:schemeClr val="tx1"/>
                  </a:solidFill>
                  <a:latin typeface="Times New Roman" pitchFamily="18" charset="0"/>
                </a:rPr>
                <a:t>L</a:t>
              </a:r>
              <a:r>
                <a:rPr kumimoji="1" lang="en-US" altLang="zh-CN" sz="2400" b="0" baseline="-25000">
                  <a:solidFill>
                    <a:schemeClr val="tx1"/>
                  </a:solidFill>
                  <a:latin typeface="Times New Roman" pitchFamily="18" charset="0"/>
                </a:rPr>
                <a:t>m</a:t>
              </a:r>
            </a:p>
          </p:txBody>
        </p:sp>
        <p:sp>
          <p:nvSpPr>
            <p:cNvPr id="48160" name="Rectangle 32"/>
            <p:cNvSpPr>
              <a:spLocks noChangeArrowheads="1"/>
            </p:cNvSpPr>
            <p:nvPr/>
          </p:nvSpPr>
          <p:spPr bwMode="auto">
            <a:xfrm>
              <a:off x="2808" y="2929"/>
              <a:ext cx="672" cy="456"/>
            </a:xfrm>
            <a:prstGeom prst="rect">
              <a:avLst/>
            </a:prstGeom>
            <a:noFill/>
            <a:ln w="19050">
              <a:solidFill>
                <a:schemeClr val="tx1"/>
              </a:solidFill>
              <a:miter lim="800000"/>
              <a:headEnd/>
              <a:tailEnd/>
            </a:ln>
            <a:effectLst/>
          </p:spPr>
          <p:txBody>
            <a:bodyPr wrap="none" anchor="ctr"/>
            <a:lstStyle/>
            <a:p>
              <a:endParaRPr lang="zh-CN" altLang="en-US"/>
            </a:p>
          </p:txBody>
        </p:sp>
        <p:sp>
          <p:nvSpPr>
            <p:cNvPr id="48161" name="Line 33"/>
            <p:cNvSpPr>
              <a:spLocks noChangeShapeType="1"/>
            </p:cNvSpPr>
            <p:nvPr/>
          </p:nvSpPr>
          <p:spPr bwMode="auto">
            <a:xfrm flipV="1">
              <a:off x="3707" y="2944"/>
              <a:ext cx="0" cy="227"/>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2" name="Line 34"/>
            <p:cNvSpPr>
              <a:spLocks noChangeShapeType="1"/>
            </p:cNvSpPr>
            <p:nvPr/>
          </p:nvSpPr>
          <p:spPr bwMode="auto">
            <a:xfrm flipV="1">
              <a:off x="3710" y="2432"/>
              <a:ext cx="0" cy="144"/>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3" name="Line 35"/>
            <p:cNvSpPr>
              <a:spLocks noChangeShapeType="1"/>
            </p:cNvSpPr>
            <p:nvPr/>
          </p:nvSpPr>
          <p:spPr bwMode="auto">
            <a:xfrm>
              <a:off x="2501" y="2333"/>
              <a:ext cx="1089"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4" name="Line 36"/>
            <p:cNvSpPr>
              <a:spLocks noChangeShapeType="1"/>
            </p:cNvSpPr>
            <p:nvPr/>
          </p:nvSpPr>
          <p:spPr bwMode="auto">
            <a:xfrm>
              <a:off x="4257" y="2309"/>
              <a:ext cx="317"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5" name="Line 37"/>
            <p:cNvSpPr>
              <a:spLocks noChangeShapeType="1"/>
            </p:cNvSpPr>
            <p:nvPr/>
          </p:nvSpPr>
          <p:spPr bwMode="auto">
            <a:xfrm>
              <a:off x="4935" y="2309"/>
              <a:ext cx="454"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6" name="Text Box 38"/>
            <p:cNvSpPr txBox="1">
              <a:spLocks noChangeArrowheads="1"/>
            </p:cNvSpPr>
            <p:nvPr/>
          </p:nvSpPr>
          <p:spPr bwMode="auto">
            <a:xfrm>
              <a:off x="4361" y="1390"/>
              <a:ext cx="384" cy="634"/>
            </a:xfrm>
            <a:prstGeom prst="rect">
              <a:avLst/>
            </a:prstGeom>
            <a:noFill/>
            <a:ln w="19050">
              <a:noFill/>
              <a:miter lim="800000"/>
              <a:headEnd/>
              <a:tailEnd/>
            </a:ln>
            <a:effectLst/>
          </p:spPr>
          <p:txBody>
            <a:bodyPr>
              <a:spAutoFit/>
            </a:bodyPr>
            <a:lstStyle/>
            <a:p>
              <a:pPr algn="l">
                <a:lnSpc>
                  <a:spcPct val="100000"/>
                </a:lnSpc>
              </a:pPr>
              <a:r>
                <a:rPr kumimoji="1" lang="en-US" altLang="zh-CN" sz="2000" b="0">
                  <a:solidFill>
                    <a:schemeClr val="tx1"/>
                  </a:solidFill>
                  <a:latin typeface="Tahoma" pitchFamily="34" charset="0"/>
                </a:rPr>
                <a:t>Sin</a:t>
              </a:r>
            </a:p>
            <a:p>
              <a:pPr algn="l">
                <a:lnSpc>
                  <a:spcPct val="100000"/>
                </a:lnSpc>
              </a:pPr>
              <a:r>
                <a:rPr kumimoji="1" lang="en-US" altLang="zh-CN" sz="2000" b="0">
                  <a:solidFill>
                    <a:schemeClr val="tx1"/>
                  </a:solidFill>
                  <a:latin typeface="Tahoma" pitchFamily="34" charset="0"/>
                </a:rPr>
                <a:t>Cos</a:t>
              </a:r>
            </a:p>
          </p:txBody>
        </p:sp>
        <p:sp>
          <p:nvSpPr>
            <p:cNvPr id="48167" name="Line 39"/>
            <p:cNvSpPr>
              <a:spLocks noChangeShapeType="1"/>
            </p:cNvSpPr>
            <p:nvPr/>
          </p:nvSpPr>
          <p:spPr bwMode="auto">
            <a:xfrm flipV="1">
              <a:off x="5136" y="1635"/>
              <a:ext cx="0" cy="672"/>
            </a:xfrm>
            <a:prstGeom prst="line">
              <a:avLst/>
            </a:prstGeom>
            <a:noFill/>
            <a:ln w="19050">
              <a:solidFill>
                <a:schemeClr val="tx1"/>
              </a:solidFill>
              <a:miter lim="800000"/>
              <a:headEnd/>
              <a:tailEnd/>
            </a:ln>
            <a:effectLst/>
          </p:spPr>
          <p:txBody>
            <a:bodyPr wrap="none"/>
            <a:lstStyle/>
            <a:p>
              <a:endParaRPr lang="zh-CN" altLang="en-US"/>
            </a:p>
          </p:txBody>
        </p:sp>
        <p:sp>
          <p:nvSpPr>
            <p:cNvPr id="48168" name="Line 40"/>
            <p:cNvSpPr>
              <a:spLocks noChangeShapeType="1"/>
            </p:cNvSpPr>
            <p:nvPr/>
          </p:nvSpPr>
          <p:spPr bwMode="auto">
            <a:xfrm flipH="1">
              <a:off x="4800" y="1627"/>
              <a:ext cx="336"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69" name="Line 41"/>
            <p:cNvSpPr>
              <a:spLocks noChangeShapeType="1"/>
            </p:cNvSpPr>
            <p:nvPr/>
          </p:nvSpPr>
          <p:spPr bwMode="auto">
            <a:xfrm flipH="1">
              <a:off x="2154" y="1480"/>
              <a:ext cx="2118" cy="0"/>
            </a:xfrm>
            <a:prstGeom prst="line">
              <a:avLst/>
            </a:prstGeom>
            <a:noFill/>
            <a:ln w="19050">
              <a:solidFill>
                <a:schemeClr val="tx1"/>
              </a:solidFill>
              <a:miter lim="800000"/>
              <a:headEnd/>
              <a:tailEnd/>
            </a:ln>
            <a:effectLst/>
          </p:spPr>
          <p:txBody>
            <a:bodyPr wrap="none"/>
            <a:lstStyle/>
            <a:p>
              <a:endParaRPr lang="zh-CN" altLang="en-US"/>
            </a:p>
          </p:txBody>
        </p:sp>
        <p:sp>
          <p:nvSpPr>
            <p:cNvPr id="48170" name="Line 42"/>
            <p:cNvSpPr>
              <a:spLocks noChangeShapeType="1"/>
            </p:cNvSpPr>
            <p:nvPr/>
          </p:nvSpPr>
          <p:spPr bwMode="auto">
            <a:xfrm>
              <a:off x="2154" y="1480"/>
              <a:ext cx="0" cy="771"/>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71" name="Line 43"/>
            <p:cNvSpPr>
              <a:spLocks noChangeShapeType="1"/>
            </p:cNvSpPr>
            <p:nvPr/>
          </p:nvSpPr>
          <p:spPr bwMode="auto">
            <a:xfrm flipH="1">
              <a:off x="2381" y="1706"/>
              <a:ext cx="1891" cy="0"/>
            </a:xfrm>
            <a:prstGeom prst="line">
              <a:avLst/>
            </a:prstGeom>
            <a:noFill/>
            <a:ln w="19050">
              <a:solidFill>
                <a:schemeClr val="tx1"/>
              </a:solidFill>
              <a:miter lim="800000"/>
              <a:headEnd/>
              <a:tailEnd/>
            </a:ln>
            <a:effectLst/>
          </p:spPr>
          <p:txBody>
            <a:bodyPr wrap="none"/>
            <a:lstStyle/>
            <a:p>
              <a:endParaRPr lang="zh-CN" altLang="en-US"/>
            </a:p>
          </p:txBody>
        </p:sp>
        <p:sp>
          <p:nvSpPr>
            <p:cNvPr id="48172" name="Line 44"/>
            <p:cNvSpPr>
              <a:spLocks noChangeShapeType="1"/>
            </p:cNvSpPr>
            <p:nvPr/>
          </p:nvSpPr>
          <p:spPr bwMode="auto">
            <a:xfrm flipH="1">
              <a:off x="2381" y="1706"/>
              <a:ext cx="0" cy="545"/>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73" name="Line 45"/>
            <p:cNvSpPr>
              <a:spLocks noChangeShapeType="1"/>
            </p:cNvSpPr>
            <p:nvPr/>
          </p:nvSpPr>
          <p:spPr bwMode="auto">
            <a:xfrm flipV="1">
              <a:off x="3811" y="2320"/>
              <a:ext cx="272" cy="0"/>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74" name="Line 46"/>
            <p:cNvSpPr>
              <a:spLocks noChangeShapeType="1"/>
            </p:cNvSpPr>
            <p:nvPr/>
          </p:nvSpPr>
          <p:spPr bwMode="auto">
            <a:xfrm flipV="1">
              <a:off x="695" y="3748"/>
              <a:ext cx="3475" cy="0"/>
            </a:xfrm>
            <a:prstGeom prst="line">
              <a:avLst/>
            </a:prstGeom>
            <a:noFill/>
            <a:ln w="19050">
              <a:solidFill>
                <a:schemeClr val="tx1"/>
              </a:solidFill>
              <a:miter lim="800000"/>
              <a:headEnd/>
              <a:tailEnd/>
            </a:ln>
            <a:effectLst/>
          </p:spPr>
          <p:txBody>
            <a:bodyPr wrap="none"/>
            <a:lstStyle/>
            <a:p>
              <a:endParaRPr lang="zh-CN" altLang="en-US"/>
            </a:p>
          </p:txBody>
        </p:sp>
        <p:sp>
          <p:nvSpPr>
            <p:cNvPr id="48175" name="Line 47"/>
            <p:cNvSpPr>
              <a:spLocks noChangeShapeType="1"/>
            </p:cNvSpPr>
            <p:nvPr/>
          </p:nvSpPr>
          <p:spPr bwMode="auto">
            <a:xfrm flipH="1" flipV="1">
              <a:off x="4174" y="2395"/>
              <a:ext cx="0" cy="1361"/>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48176" name="Oval 48"/>
            <p:cNvSpPr>
              <a:spLocks noChangeArrowheads="1"/>
            </p:cNvSpPr>
            <p:nvPr/>
          </p:nvSpPr>
          <p:spPr bwMode="auto">
            <a:xfrm>
              <a:off x="655" y="3721"/>
              <a:ext cx="48" cy="48"/>
            </a:xfrm>
            <a:prstGeom prst="ellipse">
              <a:avLst/>
            </a:prstGeom>
            <a:noFill/>
            <a:ln w="19050">
              <a:solidFill>
                <a:schemeClr val="tx1"/>
              </a:solidFill>
              <a:miter lim="800000"/>
              <a:headEnd/>
              <a:tailEnd/>
            </a:ln>
            <a:effectLst/>
          </p:spPr>
          <p:txBody>
            <a:bodyPr wrap="none" anchor="ctr"/>
            <a:lstStyle/>
            <a:p>
              <a:endParaRPr lang="zh-CN" altLang="en-US"/>
            </a:p>
          </p:txBody>
        </p:sp>
        <p:sp>
          <p:nvSpPr>
            <p:cNvPr id="48177" name="Text Box 49"/>
            <p:cNvSpPr txBox="1">
              <a:spLocks noChangeArrowheads="1"/>
            </p:cNvSpPr>
            <p:nvPr/>
          </p:nvSpPr>
          <p:spPr bwMode="auto">
            <a:xfrm>
              <a:off x="431" y="2886"/>
              <a:ext cx="384"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C</a:t>
              </a:r>
            </a:p>
          </p:txBody>
        </p:sp>
        <p:sp>
          <p:nvSpPr>
            <p:cNvPr id="48178" name="Text Box 50"/>
            <p:cNvSpPr txBox="1">
              <a:spLocks noChangeArrowheads="1"/>
            </p:cNvSpPr>
            <p:nvPr/>
          </p:nvSpPr>
          <p:spPr bwMode="auto">
            <a:xfrm>
              <a:off x="431" y="2568"/>
              <a:ext cx="384"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B</a:t>
              </a:r>
            </a:p>
          </p:txBody>
        </p:sp>
        <p:sp>
          <p:nvSpPr>
            <p:cNvPr id="48179" name="Text Box 51"/>
            <p:cNvSpPr txBox="1">
              <a:spLocks noChangeArrowheads="1"/>
            </p:cNvSpPr>
            <p:nvPr/>
          </p:nvSpPr>
          <p:spPr bwMode="auto">
            <a:xfrm>
              <a:off x="431" y="2251"/>
              <a:ext cx="384"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A</a:t>
              </a:r>
            </a:p>
          </p:txBody>
        </p:sp>
        <p:sp>
          <p:nvSpPr>
            <p:cNvPr id="48180" name="Text Box 52"/>
            <p:cNvSpPr txBox="1">
              <a:spLocks noChangeArrowheads="1"/>
            </p:cNvSpPr>
            <p:nvPr/>
          </p:nvSpPr>
          <p:spPr bwMode="auto">
            <a:xfrm>
              <a:off x="1728" y="2155"/>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a:t>
              </a:r>
              <a:r>
                <a:rPr kumimoji="1" lang="en-US" altLang="zh-CN" sz="2400" b="0" baseline="-25000">
                  <a:solidFill>
                    <a:schemeClr val="tx1"/>
                  </a:solidFill>
                  <a:latin typeface="Times New Roman" pitchFamily="18" charset="0"/>
                  <a:sym typeface="Symbol" pitchFamily="18" charset="2"/>
                </a:rPr>
                <a:t></a:t>
              </a:r>
            </a:p>
          </p:txBody>
        </p:sp>
        <p:sp>
          <p:nvSpPr>
            <p:cNvPr id="48181" name="Text Box 53"/>
            <p:cNvSpPr txBox="1">
              <a:spLocks noChangeArrowheads="1"/>
            </p:cNvSpPr>
            <p:nvPr/>
          </p:nvSpPr>
          <p:spPr bwMode="auto">
            <a:xfrm>
              <a:off x="1728" y="2883"/>
              <a:ext cx="384"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a:t>
              </a:r>
              <a:r>
                <a:rPr kumimoji="1" lang="en-US" altLang="zh-CN" sz="2400" b="0" baseline="-25000">
                  <a:solidFill>
                    <a:schemeClr val="tx1"/>
                  </a:solidFill>
                  <a:latin typeface="Times New Roman" pitchFamily="18" charset="0"/>
                  <a:sym typeface="Symbol" pitchFamily="18" charset="2"/>
                </a:rPr>
                <a:t></a:t>
              </a:r>
            </a:p>
          </p:txBody>
        </p:sp>
        <p:sp>
          <p:nvSpPr>
            <p:cNvPr id="48182" name="Text Box 54"/>
            <p:cNvSpPr txBox="1">
              <a:spLocks noChangeArrowheads="1"/>
            </p:cNvSpPr>
            <p:nvPr/>
          </p:nvSpPr>
          <p:spPr bwMode="auto">
            <a:xfrm>
              <a:off x="2517" y="2024"/>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st</a:t>
              </a:r>
            </a:p>
          </p:txBody>
        </p:sp>
        <p:sp>
          <p:nvSpPr>
            <p:cNvPr id="48183" name="Text Box 55"/>
            <p:cNvSpPr txBox="1">
              <a:spLocks noChangeArrowheads="1"/>
            </p:cNvSpPr>
            <p:nvPr/>
          </p:nvSpPr>
          <p:spPr bwMode="auto">
            <a:xfrm>
              <a:off x="2501" y="2840"/>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400" b="0" i="1">
                  <a:solidFill>
                    <a:schemeClr val="tx1"/>
                  </a:solidFill>
                  <a:latin typeface="Times New Roman" pitchFamily="18" charset="0"/>
                </a:rPr>
                <a:t>i</a:t>
              </a:r>
              <a:r>
                <a:rPr kumimoji="1" lang="en-US" altLang="zh-CN" sz="2400" b="0" baseline="-25000">
                  <a:solidFill>
                    <a:schemeClr val="tx1"/>
                  </a:solidFill>
                  <a:latin typeface="Times New Roman" pitchFamily="18" charset="0"/>
                </a:rPr>
                <a:t>sm</a:t>
              </a:r>
            </a:p>
          </p:txBody>
        </p:sp>
        <p:sp>
          <p:nvSpPr>
            <p:cNvPr id="48184" name="Text Box 56"/>
            <p:cNvSpPr txBox="1">
              <a:spLocks noChangeArrowheads="1"/>
            </p:cNvSpPr>
            <p:nvPr/>
          </p:nvSpPr>
          <p:spPr bwMode="auto">
            <a:xfrm>
              <a:off x="3795" y="2011"/>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imes New Roman" pitchFamily="18" charset="0"/>
                  <a:sym typeface="Symbol" pitchFamily="18" charset="2"/>
                </a:rPr>
                <a:t></a:t>
              </a:r>
              <a:r>
                <a:rPr kumimoji="1" lang="en-US" altLang="zh-CN" sz="2400" b="0" baseline="-25000">
                  <a:solidFill>
                    <a:schemeClr val="tx1"/>
                  </a:solidFill>
                  <a:latin typeface="Times New Roman" pitchFamily="18" charset="0"/>
                </a:rPr>
                <a:t>s</a:t>
              </a:r>
            </a:p>
          </p:txBody>
        </p:sp>
        <p:sp>
          <p:nvSpPr>
            <p:cNvPr id="48185" name="Text Box 57"/>
            <p:cNvSpPr txBox="1">
              <a:spLocks noChangeArrowheads="1"/>
            </p:cNvSpPr>
            <p:nvPr/>
          </p:nvSpPr>
          <p:spPr bwMode="auto">
            <a:xfrm>
              <a:off x="4238" y="2016"/>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r>
                <a:rPr kumimoji="1" lang="en-US" altLang="zh-CN" sz="2400" b="0" baseline="-25000">
                  <a:solidFill>
                    <a:schemeClr val="tx1"/>
                  </a:solidFill>
                  <a:latin typeface="Times New Roman" pitchFamily="18" charset="0"/>
                </a:rPr>
                <a:t>1</a:t>
              </a:r>
            </a:p>
          </p:txBody>
        </p:sp>
        <p:sp>
          <p:nvSpPr>
            <p:cNvPr id="48186" name="Text Box 58"/>
            <p:cNvSpPr txBox="1">
              <a:spLocks noChangeArrowheads="1"/>
            </p:cNvSpPr>
            <p:nvPr/>
          </p:nvSpPr>
          <p:spPr bwMode="auto">
            <a:xfrm>
              <a:off x="3913" y="2280"/>
              <a:ext cx="288"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a:solidFill>
                    <a:schemeClr val="tx1"/>
                  </a:solidFill>
                  <a:latin typeface="Times New Roman" pitchFamily="18" charset="0"/>
                </a:rPr>
                <a:t>+</a:t>
              </a:r>
            </a:p>
          </p:txBody>
        </p:sp>
        <p:sp>
          <p:nvSpPr>
            <p:cNvPr id="48187" name="Text Box 59"/>
            <p:cNvSpPr txBox="1">
              <a:spLocks noChangeArrowheads="1"/>
            </p:cNvSpPr>
            <p:nvPr/>
          </p:nvSpPr>
          <p:spPr bwMode="auto">
            <a:xfrm>
              <a:off x="4179" y="2355"/>
              <a:ext cx="288" cy="250"/>
            </a:xfrm>
            <a:prstGeom prst="rect">
              <a:avLst/>
            </a:prstGeom>
            <a:noFill/>
            <a:ln w="19050">
              <a:noFill/>
              <a:miter lim="800000"/>
              <a:headEnd/>
              <a:tailEnd/>
            </a:ln>
            <a:effectLst/>
          </p:spPr>
          <p:txBody>
            <a:bodyPr>
              <a:spAutoFit/>
            </a:bodyPr>
            <a:lstStyle/>
            <a:p>
              <a:pPr algn="l">
                <a:lnSpc>
                  <a:spcPct val="100000"/>
                </a:lnSpc>
                <a:spcBef>
                  <a:spcPct val="50000"/>
                </a:spcBef>
              </a:pPr>
              <a:r>
                <a:rPr kumimoji="1" lang="en-US" altLang="zh-CN" sz="2000" b="0">
                  <a:solidFill>
                    <a:schemeClr val="tx1"/>
                  </a:solidFill>
                  <a:latin typeface="Times New Roman" pitchFamily="18" charset="0"/>
                </a:rPr>
                <a:t>+</a:t>
              </a:r>
            </a:p>
          </p:txBody>
        </p:sp>
        <p:sp>
          <p:nvSpPr>
            <p:cNvPr id="48188" name="Text Box 60"/>
            <p:cNvSpPr txBox="1">
              <a:spLocks noChangeArrowheads="1"/>
            </p:cNvSpPr>
            <p:nvPr/>
          </p:nvSpPr>
          <p:spPr bwMode="auto">
            <a:xfrm>
              <a:off x="5193" y="1979"/>
              <a:ext cx="336"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p>
          </p:txBody>
        </p:sp>
        <p:sp>
          <p:nvSpPr>
            <p:cNvPr id="48189" name="Text Box 61"/>
            <p:cNvSpPr txBox="1">
              <a:spLocks noChangeArrowheads="1"/>
            </p:cNvSpPr>
            <p:nvPr/>
          </p:nvSpPr>
          <p:spPr bwMode="auto">
            <a:xfrm>
              <a:off x="5177" y="2795"/>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r>
                <a:rPr kumimoji="1" lang="en-US" altLang="zh-CN" sz="2400" b="0" baseline="-25000">
                  <a:solidFill>
                    <a:schemeClr val="tx1"/>
                  </a:solidFill>
                  <a:latin typeface="Times New Roman" pitchFamily="18" charset="0"/>
                </a:rPr>
                <a:t>r</a:t>
              </a:r>
              <a:r>
                <a:rPr kumimoji="1" lang="en-US" altLang="zh-CN" sz="2400" b="0">
                  <a:solidFill>
                    <a:schemeClr val="tx1"/>
                  </a:solidFill>
                  <a:latin typeface="Times New Roman" pitchFamily="18" charset="0"/>
                </a:rPr>
                <a:t> </a:t>
              </a:r>
            </a:p>
          </p:txBody>
        </p:sp>
        <p:sp>
          <p:nvSpPr>
            <p:cNvPr id="48190" name="Text Box 62"/>
            <p:cNvSpPr txBox="1">
              <a:spLocks noChangeArrowheads="1"/>
            </p:cNvSpPr>
            <p:nvPr/>
          </p:nvSpPr>
          <p:spPr bwMode="auto">
            <a:xfrm>
              <a:off x="431" y="3475"/>
              <a:ext cx="432" cy="288"/>
            </a:xfrm>
            <a:prstGeom prst="rect">
              <a:avLst/>
            </a:prstGeom>
            <a:noFill/>
            <a:ln w="19050">
              <a:noFill/>
              <a:miter lim="800000"/>
              <a:headEnd/>
              <a:tailEnd/>
            </a:ln>
            <a:effectLst/>
          </p:spPr>
          <p:txBody>
            <a:bodyPr>
              <a:spAutoFit/>
            </a:bodyPr>
            <a:lstStyle/>
            <a:p>
              <a:pPr algn="l">
                <a:lnSpc>
                  <a:spcPct val="100000"/>
                </a:lnSpc>
                <a:spcBef>
                  <a:spcPct val="50000"/>
                </a:spcBef>
              </a:pPr>
              <a:r>
                <a:rPr kumimoji="1" lang="zh-CN" altLang="en-US" sz="2400" b="0" i="1">
                  <a:solidFill>
                    <a:schemeClr val="tx1"/>
                  </a:solidFill>
                  <a:latin typeface="Tahoma" pitchFamily="34" charset="0"/>
                  <a:sym typeface="Symbol" pitchFamily="18" charset="2"/>
                </a:rPr>
                <a:t></a:t>
              </a:r>
              <a:endParaRPr kumimoji="1" lang="zh-CN" altLang="en-US" sz="2400" b="0" i="1" baseline="-25000">
                <a:solidFill>
                  <a:schemeClr val="tx1"/>
                </a:solidFill>
                <a:latin typeface="Tahoma" pitchFamily="34" charset="0"/>
                <a:sym typeface="Symbol" pitchFamily="18" charset="2"/>
              </a:endParaRPr>
            </a:p>
          </p:txBody>
        </p:sp>
        <p:sp>
          <p:nvSpPr>
            <p:cNvPr id="48191" name="Rectangle 63"/>
            <p:cNvSpPr>
              <a:spLocks noChangeArrowheads="1"/>
            </p:cNvSpPr>
            <p:nvPr/>
          </p:nvSpPr>
          <p:spPr bwMode="auto">
            <a:xfrm>
              <a:off x="3528" y="2568"/>
              <a:ext cx="363" cy="363"/>
            </a:xfrm>
            <a:prstGeom prst="rect">
              <a:avLst/>
            </a:prstGeom>
            <a:solidFill>
              <a:schemeClr val="accent1"/>
            </a:solidFill>
            <a:ln w="19050" algn="ctr">
              <a:solidFill>
                <a:schemeClr val="tx1"/>
              </a:solidFill>
              <a:miter lim="800000"/>
              <a:headEnd/>
              <a:tailEnd/>
            </a:ln>
            <a:effectLst/>
          </p:spPr>
          <p:txBody>
            <a:bodyPr wrap="none" anchor="ctr"/>
            <a:lstStyle/>
            <a:p>
              <a:endParaRPr lang="zh-CN" altLang="en-US"/>
            </a:p>
          </p:txBody>
        </p:sp>
        <p:sp>
          <p:nvSpPr>
            <p:cNvPr id="48192" name="Text Box 64"/>
            <p:cNvSpPr txBox="1">
              <a:spLocks noChangeArrowheads="1"/>
            </p:cNvSpPr>
            <p:nvPr/>
          </p:nvSpPr>
          <p:spPr bwMode="auto">
            <a:xfrm>
              <a:off x="3488" y="2523"/>
              <a:ext cx="454" cy="250"/>
            </a:xfrm>
            <a:prstGeom prst="rect">
              <a:avLst/>
            </a:prstGeom>
            <a:noFill/>
            <a:ln w="19050">
              <a:noFill/>
              <a:miter lim="800000"/>
              <a:headEnd/>
              <a:tailEnd/>
            </a:ln>
            <a:effectLst/>
          </p:spPr>
          <p:txBody>
            <a:bodyPr>
              <a:spAutoFit/>
            </a:bodyPr>
            <a:lstStyle/>
            <a:p>
              <a:pPr>
                <a:lnSpc>
                  <a:spcPct val="100000"/>
                </a:lnSpc>
              </a:pPr>
              <a:r>
                <a:rPr kumimoji="1" lang="en-US" altLang="zh-CN" sz="2000" b="0" i="1">
                  <a:solidFill>
                    <a:schemeClr val="tx1"/>
                  </a:solidFill>
                  <a:latin typeface="Times New Roman" pitchFamily="18" charset="0"/>
                </a:rPr>
                <a:t>T</a:t>
              </a:r>
              <a:r>
                <a:rPr kumimoji="1" lang="en-US" altLang="zh-CN" sz="2000" b="0" baseline="-25000">
                  <a:solidFill>
                    <a:schemeClr val="tx1"/>
                  </a:solidFill>
                  <a:latin typeface="Times New Roman" pitchFamily="18" charset="0"/>
                </a:rPr>
                <a:t>r</a:t>
              </a:r>
            </a:p>
          </p:txBody>
        </p:sp>
        <p:sp>
          <p:nvSpPr>
            <p:cNvPr id="48193" name="Line 65"/>
            <p:cNvSpPr>
              <a:spLocks noChangeShapeType="1"/>
            </p:cNvSpPr>
            <p:nvPr/>
          </p:nvSpPr>
          <p:spPr bwMode="auto">
            <a:xfrm>
              <a:off x="3606" y="2750"/>
              <a:ext cx="227" cy="0"/>
            </a:xfrm>
            <a:prstGeom prst="line">
              <a:avLst/>
            </a:prstGeom>
            <a:noFill/>
            <a:ln w="12700">
              <a:solidFill>
                <a:schemeClr val="tx1"/>
              </a:solidFill>
              <a:round/>
              <a:headEnd/>
              <a:tailEnd/>
            </a:ln>
            <a:effectLst/>
          </p:spPr>
          <p:txBody>
            <a:bodyPr wrap="none" anchor="ctr"/>
            <a:lstStyle/>
            <a:p>
              <a:endParaRPr lang="zh-CN" altLang="en-US"/>
            </a:p>
          </p:txBody>
        </p:sp>
        <p:sp>
          <p:nvSpPr>
            <p:cNvPr id="48194" name="Text Box 66"/>
            <p:cNvSpPr txBox="1">
              <a:spLocks noChangeArrowheads="1"/>
            </p:cNvSpPr>
            <p:nvPr/>
          </p:nvSpPr>
          <p:spPr bwMode="auto">
            <a:xfrm>
              <a:off x="3502" y="2696"/>
              <a:ext cx="454" cy="250"/>
            </a:xfrm>
            <a:prstGeom prst="rect">
              <a:avLst/>
            </a:prstGeom>
            <a:noFill/>
            <a:ln w="19050">
              <a:noFill/>
              <a:miter lim="800000"/>
              <a:headEnd/>
              <a:tailEnd/>
            </a:ln>
            <a:effectLst/>
          </p:spPr>
          <p:txBody>
            <a:bodyPr>
              <a:spAutoFit/>
            </a:bodyPr>
            <a:lstStyle/>
            <a:p>
              <a:pPr>
                <a:lnSpc>
                  <a:spcPct val="100000"/>
                </a:lnSpc>
              </a:pPr>
              <a:r>
                <a:rPr kumimoji="1" lang="en-US" altLang="zh-CN" sz="2000" b="0" i="1">
                  <a:solidFill>
                    <a:schemeClr val="tx1"/>
                  </a:solidFill>
                  <a:latin typeface="Times New Roman" pitchFamily="18" charset="0"/>
                </a:rPr>
                <a:t>L</a:t>
              </a:r>
              <a:r>
                <a:rPr kumimoji="1" lang="en-US" altLang="zh-CN" sz="2000" b="0" baseline="-25000">
                  <a:solidFill>
                    <a:schemeClr val="tx1"/>
                  </a:solidFill>
                  <a:latin typeface="Times New Roman" pitchFamily="18" charset="0"/>
                </a:rPr>
                <a:t>m</a:t>
              </a:r>
            </a:p>
          </p:txBody>
        </p:sp>
        <p:sp>
          <p:nvSpPr>
            <p:cNvPr id="48195" name="Rectangle 67"/>
            <p:cNvSpPr>
              <a:spLocks noChangeArrowheads="1"/>
            </p:cNvSpPr>
            <p:nvPr/>
          </p:nvSpPr>
          <p:spPr bwMode="auto">
            <a:xfrm>
              <a:off x="4577" y="2120"/>
              <a:ext cx="363" cy="363"/>
            </a:xfrm>
            <a:prstGeom prst="rect">
              <a:avLst/>
            </a:prstGeom>
            <a:solidFill>
              <a:schemeClr val="accent1"/>
            </a:solidFill>
            <a:ln w="19050" algn="ctr">
              <a:solidFill>
                <a:schemeClr val="tx1"/>
              </a:solidFill>
              <a:miter lim="800000"/>
              <a:headEnd/>
              <a:tailEnd/>
            </a:ln>
            <a:effectLst/>
          </p:spPr>
          <p:txBody>
            <a:bodyPr wrap="none" anchor="ctr"/>
            <a:lstStyle/>
            <a:p>
              <a:endParaRPr lang="zh-CN" altLang="en-US"/>
            </a:p>
          </p:txBody>
        </p:sp>
        <p:sp>
          <p:nvSpPr>
            <p:cNvPr id="48196" name="Text Box 68"/>
            <p:cNvSpPr txBox="1">
              <a:spLocks noChangeArrowheads="1"/>
            </p:cNvSpPr>
            <p:nvPr/>
          </p:nvSpPr>
          <p:spPr bwMode="auto">
            <a:xfrm>
              <a:off x="4647" y="2083"/>
              <a:ext cx="219" cy="250"/>
            </a:xfrm>
            <a:prstGeom prst="rect">
              <a:avLst/>
            </a:prstGeom>
            <a:noFill/>
            <a:ln w="19050" algn="ctr">
              <a:noFill/>
              <a:prstDash val="dashDot"/>
              <a:miter lim="800000"/>
              <a:headEnd/>
              <a:tailEnd/>
            </a:ln>
            <a:effectLst/>
          </p:spPr>
          <p:txBody>
            <a:bodyPr wrap="none">
              <a:spAutoFit/>
            </a:bodyPr>
            <a:lstStyle/>
            <a:p>
              <a:pPr fontAlgn="ctr">
                <a:lnSpc>
                  <a:spcPct val="100000"/>
                </a:lnSpc>
                <a:spcBef>
                  <a:spcPct val="50000"/>
                </a:spcBef>
              </a:pPr>
              <a:r>
                <a:rPr kumimoji="1" lang="en-US" altLang="zh-CN" sz="2000" b="0">
                  <a:solidFill>
                    <a:schemeClr val="tx1"/>
                  </a:solidFill>
                  <a:latin typeface="Times New Roman" pitchFamily="18" charset="0"/>
                </a:rPr>
                <a:t>1</a:t>
              </a:r>
            </a:p>
          </p:txBody>
        </p:sp>
        <p:sp>
          <p:nvSpPr>
            <p:cNvPr id="48197" name="Line 69"/>
            <p:cNvSpPr>
              <a:spLocks noChangeShapeType="1"/>
            </p:cNvSpPr>
            <p:nvPr/>
          </p:nvSpPr>
          <p:spPr bwMode="auto">
            <a:xfrm>
              <a:off x="4644" y="2296"/>
              <a:ext cx="226" cy="0"/>
            </a:xfrm>
            <a:prstGeom prst="line">
              <a:avLst/>
            </a:prstGeom>
            <a:noFill/>
            <a:ln w="12700">
              <a:solidFill>
                <a:schemeClr val="tx1"/>
              </a:solidFill>
              <a:round/>
              <a:headEnd/>
              <a:tailEnd/>
            </a:ln>
            <a:effectLst/>
          </p:spPr>
          <p:txBody>
            <a:bodyPr wrap="none" anchor="ctr"/>
            <a:lstStyle/>
            <a:p>
              <a:endParaRPr lang="zh-CN" altLang="en-US"/>
            </a:p>
          </p:txBody>
        </p:sp>
        <p:sp>
          <p:nvSpPr>
            <p:cNvPr id="48198" name="Text Box 70"/>
            <p:cNvSpPr txBox="1">
              <a:spLocks noChangeArrowheads="1"/>
            </p:cNvSpPr>
            <p:nvPr/>
          </p:nvSpPr>
          <p:spPr bwMode="auto">
            <a:xfrm>
              <a:off x="4572" y="2229"/>
              <a:ext cx="384" cy="250"/>
            </a:xfrm>
            <a:prstGeom prst="rect">
              <a:avLst/>
            </a:prstGeom>
            <a:noFill/>
            <a:ln w="19050">
              <a:noFill/>
              <a:miter lim="800000"/>
              <a:headEnd/>
              <a:tailEnd/>
            </a:ln>
            <a:effectLst/>
          </p:spPr>
          <p:txBody>
            <a:bodyPr>
              <a:spAutoFit/>
            </a:bodyPr>
            <a:lstStyle/>
            <a:p>
              <a:pPr>
                <a:lnSpc>
                  <a:spcPct val="100000"/>
                </a:lnSpc>
                <a:spcBef>
                  <a:spcPct val="50000"/>
                </a:spcBef>
              </a:pPr>
              <a:r>
                <a:rPr kumimoji="1" lang="en-US" altLang="zh-CN" sz="2000" b="0" i="1">
                  <a:solidFill>
                    <a:schemeClr val="tx1"/>
                  </a:solidFill>
                  <a:latin typeface="Times New Roman" pitchFamily="18" charset="0"/>
                </a:rPr>
                <a:t>p</a:t>
              </a:r>
            </a:p>
          </p:txBody>
        </p:sp>
        <p:sp>
          <p:nvSpPr>
            <p:cNvPr id="48199" name="Oval 71"/>
            <p:cNvSpPr>
              <a:spLocks noChangeArrowheads="1"/>
            </p:cNvSpPr>
            <p:nvPr/>
          </p:nvSpPr>
          <p:spPr bwMode="auto">
            <a:xfrm>
              <a:off x="3686" y="3145"/>
              <a:ext cx="45" cy="45"/>
            </a:xfrm>
            <a:prstGeom prst="ellipse">
              <a:avLst/>
            </a:prstGeom>
            <a:solidFill>
              <a:schemeClr val="tx1"/>
            </a:solidFill>
            <a:ln w="19050" algn="ctr">
              <a:solidFill>
                <a:schemeClr val="tx1"/>
              </a:solidFill>
              <a:round/>
              <a:headEnd/>
              <a:tailEnd/>
            </a:ln>
            <a:effectLst/>
          </p:spPr>
          <p:txBody>
            <a:bodyPr wrap="none" anchor="ctr"/>
            <a:lstStyle/>
            <a:p>
              <a:endParaRPr lang="zh-CN" altLang="en-US"/>
            </a:p>
          </p:txBody>
        </p:sp>
        <p:sp>
          <p:nvSpPr>
            <p:cNvPr id="48200" name="Oval 72"/>
            <p:cNvSpPr>
              <a:spLocks noChangeArrowheads="1"/>
            </p:cNvSpPr>
            <p:nvPr/>
          </p:nvSpPr>
          <p:spPr bwMode="auto">
            <a:xfrm>
              <a:off x="5111" y="2288"/>
              <a:ext cx="45" cy="45"/>
            </a:xfrm>
            <a:prstGeom prst="ellipse">
              <a:avLst/>
            </a:prstGeom>
            <a:solidFill>
              <a:schemeClr val="tx1"/>
            </a:solidFill>
            <a:ln w="19050" algn="ctr">
              <a:solidFill>
                <a:schemeClr val="tx1"/>
              </a:solidFill>
              <a:round/>
              <a:headEnd/>
              <a:tailEnd/>
            </a:ln>
            <a:effectLst/>
          </p:spPr>
          <p:txBody>
            <a:bodyPr wrap="none" anchor="ctr"/>
            <a:lstStyle/>
            <a:p>
              <a:endParaRPr lang="zh-CN" altLang="en-US"/>
            </a:p>
          </p:txBody>
        </p:sp>
      </p:grpSp>
      <p:sp>
        <p:nvSpPr>
          <p:cNvPr id="48201" name="Text Box 73"/>
          <p:cNvSpPr txBox="1">
            <a:spLocks noChangeArrowheads="1"/>
          </p:cNvSpPr>
          <p:nvPr/>
        </p:nvSpPr>
        <p:spPr bwMode="auto">
          <a:xfrm>
            <a:off x="2246313" y="5521325"/>
            <a:ext cx="6392862" cy="336550"/>
          </a:xfrm>
          <a:prstGeom prst="rect">
            <a:avLst/>
          </a:prstGeom>
          <a:noFill/>
          <a:ln w="19050" algn="ctr">
            <a:noFill/>
            <a:prstDash val="dashDot"/>
            <a:miter lim="800000"/>
            <a:headEnd/>
            <a:tailEnd/>
          </a:ln>
          <a:effectLst/>
        </p:spPr>
        <p:txBody>
          <a:bodyPr wrap="none">
            <a:spAutoFit/>
          </a:bodyPr>
          <a:lstStyle/>
          <a:p>
            <a:pPr fontAlgn="ctr">
              <a:lnSpc>
                <a:spcPct val="100000"/>
              </a:lnSpc>
              <a:spcBef>
                <a:spcPct val="50000"/>
              </a:spcBef>
            </a:pPr>
            <a:r>
              <a:rPr kumimoji="1" lang="zh-CN" altLang="en-US" sz="1600">
                <a:solidFill>
                  <a:schemeClr val="hlink"/>
                </a:solidFill>
                <a:latin typeface="Times New Roman" pitchFamily="18" charset="0"/>
              </a:rPr>
              <a:t>图</a:t>
            </a:r>
            <a:r>
              <a:rPr kumimoji="1" lang="en-US" altLang="zh-CN" sz="1600">
                <a:solidFill>
                  <a:schemeClr val="hlink"/>
                </a:solidFill>
                <a:latin typeface="Times New Roman" pitchFamily="18" charset="0"/>
              </a:rPr>
              <a:t>6-57  </a:t>
            </a:r>
            <a:r>
              <a:rPr kumimoji="1" lang="zh-CN" altLang="en-US" sz="1600">
                <a:solidFill>
                  <a:schemeClr val="hlink"/>
                </a:solidFill>
                <a:latin typeface="Times New Roman" pitchFamily="18" charset="0"/>
              </a:rPr>
              <a:t>在按转子磁链定向两相旋转坐标系上计算转子磁链的电流模型</a:t>
            </a:r>
          </a:p>
        </p:txBody>
      </p:sp>
      <p:sp>
        <p:nvSpPr>
          <p:cNvPr id="48202" name="Rectangle 74"/>
          <p:cNvSpPr>
            <a:spLocks noChangeArrowheads="1"/>
          </p:cNvSpPr>
          <p:nvPr/>
        </p:nvSpPr>
        <p:spPr bwMode="auto">
          <a:xfrm>
            <a:off x="1662113" y="5818188"/>
            <a:ext cx="7481887" cy="958850"/>
          </a:xfrm>
          <a:prstGeom prst="rect">
            <a:avLst/>
          </a:prstGeom>
          <a:solidFill>
            <a:schemeClr val="bg1"/>
          </a:solidFill>
          <a:ln w="9525">
            <a:noFill/>
            <a:miter lim="800000"/>
            <a:headEnd/>
            <a:tailEnd/>
          </a:ln>
          <a:effectLst/>
        </p:spPr>
        <p:txBody>
          <a:bodyPr>
            <a:spAutoFit/>
          </a:bodyPr>
          <a:lstStyle/>
          <a:p>
            <a:pPr algn="l">
              <a:lnSpc>
                <a:spcPct val="100000"/>
              </a:lnSpc>
            </a:pPr>
            <a:r>
              <a:rPr kumimoji="1" lang="zh-CN" altLang="en-US" sz="1900">
                <a:solidFill>
                  <a:srgbClr val="CC0000"/>
                </a:solidFill>
                <a:latin typeface="Tahoma" pitchFamily="34" charset="0"/>
              </a:rPr>
              <a:t>注意：</a:t>
            </a:r>
            <a:r>
              <a:rPr kumimoji="1" lang="zh-CN" altLang="en-US" sz="1900">
                <a:solidFill>
                  <a:schemeClr val="tx1"/>
                </a:solidFill>
                <a:latin typeface="Times New Roman" pitchFamily="18" charset="0"/>
              </a:rPr>
              <a:t>该模型更适合于微机实时计算，容易收敛，也比较准确。应用比较普遍，但也都受电机转子参数变化的影响，将导致磁链幅值与相位信号失真，而反馈信号的失真必然使磁链闭环控制系统的性能降低。</a:t>
            </a:r>
            <a:r>
              <a:rPr kumimoji="1" lang="zh-CN" altLang="en-US" sz="1900">
                <a:solidFill>
                  <a:schemeClr val="tx1"/>
                </a:solidFill>
                <a:latin typeface="Tahoma" pitchFamily="34" charset="0"/>
              </a:rPr>
              <a:t> </a:t>
            </a:r>
          </a:p>
        </p:txBody>
      </p:sp>
      <p:pic>
        <p:nvPicPr>
          <p:cNvPr id="75" name="图片 390156" descr="0630"/>
          <p:cNvPicPr>
            <a:picLocks noChangeAspect="1" noChangeArrowheads="1"/>
          </p:cNvPicPr>
          <p:nvPr/>
        </p:nvPicPr>
        <p:blipFill>
          <a:blip r:embed="rId2" cstate="print"/>
          <a:srcRect/>
          <a:stretch>
            <a:fillRect/>
          </a:stretch>
        </p:blipFill>
        <p:spPr bwMode="auto">
          <a:xfrm>
            <a:off x="1719263" y="2667417"/>
            <a:ext cx="7424737" cy="227012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201"/>
                                        </p:tgtEl>
                                        <p:attrNameLst>
                                          <p:attrName>style.visibility</p:attrName>
                                        </p:attrNameLst>
                                      </p:cBhvr>
                                      <p:to>
                                        <p:strVal val="visible"/>
                                      </p:to>
                                    </p:set>
                                    <p:animEffect transition="in" filter="blinds(horizontal)">
                                      <p:cBhvr>
                                        <p:cTn id="7" dur="500"/>
                                        <p:tgtEl>
                                          <p:spTgt spid="48201"/>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130"/>
                                        </p:tgtEl>
                                        <p:attrNameLst>
                                          <p:attrName>style.visibility</p:attrName>
                                        </p:attrNameLst>
                                      </p:cBhvr>
                                      <p:to>
                                        <p:strVal val="visible"/>
                                      </p:to>
                                    </p:set>
                                    <p:animEffect transition="in" filter="blinds(horizontal)">
                                      <p:cBhvr>
                                        <p:cTn id="13" dur="500"/>
                                        <p:tgtEl>
                                          <p:spTgt spid="4813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ppt_x"/>
                                          </p:val>
                                        </p:tav>
                                        <p:tav tm="100000">
                                          <p:val>
                                            <p:strVal val="#ppt_x"/>
                                          </p:val>
                                        </p:tav>
                                      </p:tavLst>
                                    </p:anim>
                                    <p:anim calcmode="lin" valueType="num">
                                      <p:cBhvr additive="base">
                                        <p:cTn id="1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nimBg="1"/>
      <p:bldP spid="4820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860550" y="174625"/>
            <a:ext cx="6870700" cy="841375"/>
          </a:xfrm>
        </p:spPr>
        <p:txBody>
          <a:bodyPr/>
          <a:lstStyle/>
          <a:p>
            <a:pPr algn="ctr"/>
            <a:r>
              <a:rPr lang="zh-CN" altLang="en-US" sz="2800" smtClean="0">
                <a:solidFill>
                  <a:srgbClr val="000099"/>
                </a:solidFill>
                <a:ea typeface="宋体" charset="-122"/>
              </a:rPr>
              <a:t>电压模型</a:t>
            </a:r>
            <a:br>
              <a:rPr lang="zh-CN" altLang="en-US" sz="2800" smtClean="0">
                <a:solidFill>
                  <a:srgbClr val="000099"/>
                </a:solidFill>
                <a:ea typeface="宋体" charset="-122"/>
              </a:rPr>
            </a:br>
            <a:r>
              <a:rPr lang="zh-CN" altLang="en-US" sz="2800" smtClean="0">
                <a:solidFill>
                  <a:srgbClr val="000099"/>
                </a:solidFill>
                <a:ea typeface="宋体" charset="-122"/>
              </a:rPr>
              <a:t>计算转子磁链的电压模型 </a:t>
            </a:r>
          </a:p>
        </p:txBody>
      </p:sp>
      <p:pic>
        <p:nvPicPr>
          <p:cNvPr id="49155" name="Picture 3"/>
          <p:cNvPicPr>
            <a:picLocks noChangeAspect="1" noChangeArrowheads="1"/>
          </p:cNvPicPr>
          <p:nvPr/>
        </p:nvPicPr>
        <p:blipFill>
          <a:blip r:embed="rId3" cstate="print"/>
          <a:srcRect/>
          <a:stretch>
            <a:fillRect/>
          </a:stretch>
        </p:blipFill>
        <p:spPr bwMode="auto">
          <a:xfrm>
            <a:off x="1735138" y="1268413"/>
            <a:ext cx="7408862" cy="1800225"/>
          </a:xfrm>
          <a:prstGeom prst="rect">
            <a:avLst/>
          </a:prstGeom>
          <a:noFill/>
        </p:spPr>
      </p:pic>
      <p:graphicFrame>
        <p:nvGraphicFramePr>
          <p:cNvPr id="49156" name="Object 4"/>
          <p:cNvGraphicFramePr>
            <a:graphicFrameLocks noChangeAspect="1"/>
          </p:cNvGraphicFramePr>
          <p:nvPr/>
        </p:nvGraphicFramePr>
        <p:xfrm>
          <a:off x="1943100" y="3441700"/>
          <a:ext cx="4824413" cy="1000125"/>
        </p:xfrm>
        <a:graphic>
          <a:graphicData uri="http://schemas.openxmlformats.org/presentationml/2006/ole">
            <p:oleObj spid="_x0000_s172034" name="公式" r:id="rId4" imgW="2159000" imgH="444500" progId="">
              <p:embed/>
            </p:oleObj>
          </a:graphicData>
        </a:graphic>
      </p:graphicFrame>
      <p:graphicFrame>
        <p:nvGraphicFramePr>
          <p:cNvPr id="49157" name="Object 5"/>
          <p:cNvGraphicFramePr>
            <a:graphicFrameLocks noChangeAspect="1"/>
          </p:cNvGraphicFramePr>
          <p:nvPr/>
        </p:nvGraphicFramePr>
        <p:xfrm>
          <a:off x="1943100" y="4665663"/>
          <a:ext cx="4608513" cy="938212"/>
        </p:xfrm>
        <a:graphic>
          <a:graphicData uri="http://schemas.openxmlformats.org/presentationml/2006/ole">
            <p:oleObj spid="_x0000_s172035" name="公式" r:id="rId5" imgW="2197100" imgH="444500" progId="">
              <p:embed/>
            </p:oleObj>
          </a:graphicData>
        </a:graphic>
      </p:graphicFrame>
      <p:sp>
        <p:nvSpPr>
          <p:cNvPr id="49158" name="Rectangle 6"/>
          <p:cNvSpPr>
            <a:spLocks noChangeArrowheads="1"/>
          </p:cNvSpPr>
          <p:nvPr/>
        </p:nvSpPr>
        <p:spPr bwMode="auto">
          <a:xfrm>
            <a:off x="0" y="25400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9159" name="Rectangle 7"/>
          <p:cNvSpPr>
            <a:spLocks noChangeArrowheads="1"/>
          </p:cNvSpPr>
          <p:nvPr/>
        </p:nvSpPr>
        <p:spPr bwMode="auto">
          <a:xfrm>
            <a:off x="7100888" y="3736975"/>
            <a:ext cx="1609725" cy="641350"/>
          </a:xfrm>
          <a:prstGeom prst="rect">
            <a:avLst/>
          </a:prstGeom>
          <a:noFill/>
          <a:ln w="9525">
            <a:noFill/>
            <a:miter lim="800000"/>
            <a:headEnd/>
            <a:tailEnd/>
          </a:ln>
          <a:effectLst/>
        </p:spPr>
        <p:txBody>
          <a:bodyPr anchor="ctr">
            <a:spAutoFit/>
          </a:bodyPr>
          <a:lstStyle/>
          <a:p>
            <a:pPr indent="266700" algn="l">
              <a:lnSpc>
                <a:spcPct val="100000"/>
              </a:lnSpc>
            </a:pPr>
            <a:r>
              <a:rPr lang="zh-CN" altLang="en-US" sz="1800">
                <a:solidFill>
                  <a:schemeClr val="tx1"/>
                </a:solidFill>
                <a:latin typeface="Times New Roman" pitchFamily="18" charset="0"/>
                <a:ea typeface="楷体_GB2312" pitchFamily="49" charset="-122"/>
                <a:cs typeface="Times New Roman" pitchFamily="18" charset="0"/>
              </a:rPr>
              <a:t>（</a:t>
            </a:r>
            <a:r>
              <a:rPr lang="en-US" altLang="zh-CN" sz="1800">
                <a:solidFill>
                  <a:schemeClr val="tx1"/>
                </a:solidFill>
                <a:latin typeface="Times New Roman" pitchFamily="18" charset="0"/>
                <a:ea typeface="楷体_GB2312" pitchFamily="49" charset="-122"/>
                <a:cs typeface="Times New Roman" pitchFamily="18" charset="0"/>
              </a:rPr>
              <a:t>6-144</a:t>
            </a:r>
            <a:r>
              <a:rPr lang="zh-CN" altLang="en-US" sz="1800">
                <a:solidFill>
                  <a:schemeClr val="tx1"/>
                </a:solidFill>
                <a:latin typeface="Times New Roman" pitchFamily="18" charset="0"/>
                <a:ea typeface="楷体_GB2312" pitchFamily="49" charset="-122"/>
                <a:cs typeface="Times New Roman" pitchFamily="18" charset="0"/>
              </a:rPr>
              <a:t>）</a:t>
            </a:r>
            <a:endParaRPr lang="zh-CN" altLang="en-US" sz="1800">
              <a:solidFill>
                <a:schemeClr val="tx1"/>
              </a:solidFill>
              <a:latin typeface="Comic Sans MS" pitchFamily="66" charset="0"/>
              <a:ea typeface="楷体_GB2312" pitchFamily="49" charset="-122"/>
              <a:cs typeface="Times New Roman" pitchFamily="18" charset="0"/>
            </a:endParaRPr>
          </a:p>
          <a:p>
            <a:pPr indent="266700" algn="l" eaLnBrk="0" hangingPunct="0">
              <a:lnSpc>
                <a:spcPct val="100000"/>
              </a:lnSpc>
            </a:pPr>
            <a:endParaRPr lang="zh-CN" altLang="en-US" sz="1800">
              <a:solidFill>
                <a:schemeClr val="tx1"/>
              </a:solidFill>
              <a:latin typeface="Arial" charset="0"/>
              <a:ea typeface="楷体_GB2312" pitchFamily="49" charset="-122"/>
              <a:cs typeface="Times New Roman" pitchFamily="18" charset="0"/>
            </a:endParaRPr>
          </a:p>
        </p:txBody>
      </p:sp>
      <p:sp>
        <p:nvSpPr>
          <p:cNvPr id="49160" name="Rectangle 8"/>
          <p:cNvSpPr>
            <a:spLocks noChangeArrowheads="1"/>
          </p:cNvSpPr>
          <p:nvPr/>
        </p:nvSpPr>
        <p:spPr bwMode="auto">
          <a:xfrm>
            <a:off x="7415213" y="4851400"/>
            <a:ext cx="1177925" cy="366713"/>
          </a:xfrm>
          <a:prstGeom prst="rect">
            <a:avLst/>
          </a:prstGeom>
          <a:noFill/>
          <a:ln w="9525">
            <a:noFill/>
            <a:miter lim="800000"/>
            <a:headEnd/>
            <a:tailEnd/>
          </a:ln>
          <a:effectLst/>
        </p:spPr>
        <p:txBody>
          <a:bodyPr wrap="none" anchor="ctr">
            <a:spAutoFit/>
          </a:bodyPr>
          <a:lstStyle/>
          <a:p>
            <a:pPr algn="l">
              <a:lnSpc>
                <a:spcPct val="100000"/>
              </a:lnSpc>
            </a:pPr>
            <a:r>
              <a:rPr lang="zh-CN" altLang="en-US" sz="1800">
                <a:solidFill>
                  <a:schemeClr val="tx1"/>
                </a:solidFill>
                <a:latin typeface="Times New Roman" pitchFamily="18" charset="0"/>
                <a:ea typeface="楷体_GB2312" pitchFamily="49" charset="-122"/>
                <a:cs typeface="Times New Roman" pitchFamily="18" charset="0"/>
              </a:rPr>
              <a:t>（</a:t>
            </a:r>
            <a:r>
              <a:rPr lang="en-US" altLang="zh-CN" sz="1800">
                <a:solidFill>
                  <a:schemeClr val="tx1"/>
                </a:solidFill>
                <a:latin typeface="Times New Roman" pitchFamily="18" charset="0"/>
                <a:ea typeface="楷体_GB2312" pitchFamily="49" charset="-122"/>
                <a:cs typeface="Times New Roman" pitchFamily="18" charset="0"/>
              </a:rPr>
              <a:t>6-145</a:t>
            </a:r>
            <a:r>
              <a:rPr lang="zh-CN" altLang="en-US" sz="1800">
                <a:solidFill>
                  <a:schemeClr val="tx1"/>
                </a:solidFill>
                <a:latin typeface="Times New Roman" pitchFamily="18" charset="0"/>
                <a:ea typeface="楷体_GB2312" pitchFamily="49" charset="-122"/>
                <a:cs typeface="Times New Roman" pitchFamily="18" charset="0"/>
              </a:rPr>
              <a:t>）</a:t>
            </a:r>
            <a:endParaRPr lang="zh-CN" altLang="en-US" sz="1800">
              <a:solidFill>
                <a:schemeClr val="tx1"/>
              </a:solidFill>
              <a:latin typeface="Arial" charset="0"/>
              <a:ea typeface="楷体_GB2312" pitchFamily="49" charset="-122"/>
              <a:cs typeface="Times New Roman" pitchFamily="18" charset="0"/>
            </a:endParaRPr>
          </a:p>
        </p:txBody>
      </p:sp>
    </p:spTree>
  </p:cSld>
  <p:clrMapOvr>
    <a:masterClrMapping/>
  </p:clrMapOvr>
  <p:transition spd="med">
    <p:wipe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947988" y="409575"/>
            <a:ext cx="4379912" cy="423863"/>
          </a:xfrm>
        </p:spPr>
        <p:txBody>
          <a:bodyPr/>
          <a:lstStyle/>
          <a:p>
            <a:r>
              <a:rPr lang="zh-CN" altLang="en-US" sz="2800" smtClean="0">
                <a:solidFill>
                  <a:srgbClr val="000099"/>
                </a:solidFill>
                <a:ea typeface="宋体" charset="-122"/>
              </a:rPr>
              <a:t>计算转子磁链的电压模型</a:t>
            </a:r>
          </a:p>
        </p:txBody>
      </p:sp>
      <p:pic>
        <p:nvPicPr>
          <p:cNvPr id="50179" name="Picture 3"/>
          <p:cNvPicPr>
            <a:picLocks noChangeAspect="1" noChangeArrowheads="1"/>
          </p:cNvPicPr>
          <p:nvPr/>
        </p:nvPicPr>
        <p:blipFill>
          <a:blip r:embed="rId2" cstate="print"/>
          <a:srcRect/>
          <a:stretch>
            <a:fillRect/>
          </a:stretch>
        </p:blipFill>
        <p:spPr bwMode="auto">
          <a:xfrm>
            <a:off x="1919288" y="2205038"/>
            <a:ext cx="7043737" cy="2427287"/>
          </a:xfrm>
          <a:prstGeom prst="rect">
            <a:avLst/>
          </a:prstGeom>
          <a:noFill/>
          <a:ln w="9525">
            <a:noFill/>
            <a:miter lim="800000"/>
            <a:headEnd/>
            <a:tailEnd/>
          </a:ln>
        </p:spPr>
      </p:pic>
      <p:sp>
        <p:nvSpPr>
          <p:cNvPr id="50180" name="Rectangle 4"/>
          <p:cNvSpPr>
            <a:spLocks noChangeArrowheads="1"/>
          </p:cNvSpPr>
          <p:nvPr/>
        </p:nvSpPr>
        <p:spPr bwMode="auto">
          <a:xfrm>
            <a:off x="2906713" y="5805458"/>
            <a:ext cx="3541354" cy="400110"/>
          </a:xfrm>
          <a:prstGeom prst="rect">
            <a:avLst/>
          </a:prstGeom>
          <a:noFill/>
          <a:ln w="9525">
            <a:noFill/>
            <a:miter lim="800000"/>
            <a:headEnd/>
            <a:tailEnd/>
          </a:ln>
          <a:effectLst/>
        </p:spPr>
        <p:txBody>
          <a:bodyPr wrap="none" anchor="ctr">
            <a:spAutoFit/>
          </a:bodyPr>
          <a:lstStyle/>
          <a:p>
            <a:pPr>
              <a:lnSpc>
                <a:spcPct val="100000"/>
              </a:lnSpc>
            </a:pPr>
            <a:r>
              <a:rPr lang="zh-CN" altLang="en-US" sz="2000" dirty="0" smtClean="0">
                <a:solidFill>
                  <a:schemeClr val="tx1"/>
                </a:solidFill>
                <a:latin typeface="宋体" charset="-122"/>
              </a:rPr>
              <a:t>图</a:t>
            </a:r>
            <a:r>
              <a:rPr lang="en-US" altLang="zh-CN" sz="2000" dirty="0" smtClean="0">
                <a:solidFill>
                  <a:schemeClr val="tx1"/>
                </a:solidFill>
                <a:latin typeface="宋体" charset="-122"/>
              </a:rPr>
              <a:t>  </a:t>
            </a:r>
            <a:r>
              <a:rPr lang="zh-CN" altLang="en-US" sz="2000" dirty="0">
                <a:solidFill>
                  <a:schemeClr val="tx1"/>
                </a:solidFill>
                <a:latin typeface="宋体" charset="-122"/>
              </a:rPr>
              <a:t>计算转子磁链的电压</a:t>
            </a:r>
            <a:r>
              <a:rPr lang="zh-CN" altLang="en-US" sz="2000" dirty="0" smtClean="0">
                <a:solidFill>
                  <a:schemeClr val="tx1"/>
                </a:solidFill>
                <a:latin typeface="宋体" charset="-122"/>
              </a:rPr>
              <a:t>模型</a:t>
            </a:r>
            <a:endParaRPr lang="en-US" altLang="zh-CN" sz="2000" dirty="0">
              <a:solidFill>
                <a:schemeClr val="tx1"/>
              </a:solidFill>
              <a:latin typeface="宋体" charset="-122"/>
            </a:endParaRPr>
          </a:p>
        </p:txBody>
      </p:sp>
      <p:pic>
        <p:nvPicPr>
          <p:cNvPr id="5" name="图片 393228" descr="0631"/>
          <p:cNvPicPr>
            <a:picLocks noChangeAspect="1" noChangeArrowheads="1"/>
          </p:cNvPicPr>
          <p:nvPr/>
        </p:nvPicPr>
        <p:blipFill>
          <a:blip r:embed="rId3" cstate="print"/>
          <a:srcRect/>
          <a:stretch>
            <a:fillRect/>
          </a:stretch>
        </p:blipFill>
        <p:spPr bwMode="auto">
          <a:xfrm>
            <a:off x="1943100" y="1850995"/>
            <a:ext cx="7200900" cy="3509963"/>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816225" y="333375"/>
            <a:ext cx="4737100" cy="573088"/>
          </a:xfrm>
        </p:spPr>
        <p:txBody>
          <a:bodyPr/>
          <a:lstStyle/>
          <a:p>
            <a:r>
              <a:rPr lang="zh-CN" altLang="en-US" sz="2800" smtClean="0">
                <a:solidFill>
                  <a:srgbClr val="CC0000"/>
                </a:solidFill>
                <a:effectLst>
                  <a:outerShdw blurRad="38100" dist="38100" dir="2700000" algn="tl">
                    <a:srgbClr val="C0C0C0"/>
                  </a:outerShdw>
                </a:effectLst>
                <a:ea typeface="宋体" charset="-122"/>
              </a:rPr>
              <a:t>电压模型与电流模型比较</a:t>
            </a:r>
          </a:p>
        </p:txBody>
      </p:sp>
      <p:sp>
        <p:nvSpPr>
          <p:cNvPr id="51203" name="Rectangle 3"/>
          <p:cNvSpPr>
            <a:spLocks noGrp="1" noChangeArrowheads="1"/>
          </p:cNvSpPr>
          <p:nvPr>
            <p:ph type="body" idx="1"/>
          </p:nvPr>
        </p:nvSpPr>
        <p:spPr>
          <a:xfrm>
            <a:off x="1725613" y="1200150"/>
            <a:ext cx="7407275" cy="5343525"/>
          </a:xfrm>
        </p:spPr>
        <p:txBody>
          <a:bodyPr/>
          <a:lstStyle/>
          <a:p>
            <a:pPr marL="0" indent="0">
              <a:lnSpc>
                <a:spcPct val="105000"/>
              </a:lnSpc>
              <a:spcBef>
                <a:spcPct val="75000"/>
              </a:spcBef>
              <a:buFont typeface="Wingdings" pitchFamily="2" charset="2"/>
              <a:buNone/>
            </a:pPr>
            <a:r>
              <a:rPr lang="en-US" altLang="zh-CN" sz="2200" smtClean="0">
                <a:ea typeface="宋体" charset="-122"/>
              </a:rPr>
              <a:t>1.</a:t>
            </a:r>
            <a:r>
              <a:rPr lang="zh-CN" altLang="en-US" sz="2200" smtClean="0">
                <a:ea typeface="宋体" charset="-122"/>
              </a:rPr>
              <a:t>电压模型只需要实测的电压和电流信号，不需要转速信号，且算法与转子电阻无关，只与定子电阻有关，而定子电阻容易实测。</a:t>
            </a:r>
          </a:p>
          <a:p>
            <a:pPr marL="0" indent="0">
              <a:lnSpc>
                <a:spcPct val="105000"/>
              </a:lnSpc>
              <a:spcBef>
                <a:spcPct val="75000"/>
              </a:spcBef>
              <a:buFont typeface="Wingdings" pitchFamily="2" charset="2"/>
              <a:buNone/>
            </a:pPr>
            <a:r>
              <a:rPr lang="en-US" altLang="zh-CN" sz="2200" smtClean="0">
                <a:ea typeface="宋体" charset="-122"/>
              </a:rPr>
              <a:t>2.</a:t>
            </a:r>
            <a:r>
              <a:rPr lang="zh-CN" altLang="en-US" sz="2200" smtClean="0">
                <a:ea typeface="宋体" charset="-122"/>
              </a:rPr>
              <a:t>与电流模型比，受转子参数变化影响较小，算法简单，便于应用。</a:t>
            </a:r>
          </a:p>
          <a:p>
            <a:pPr marL="0" indent="0">
              <a:lnSpc>
                <a:spcPct val="105000"/>
              </a:lnSpc>
              <a:spcBef>
                <a:spcPct val="75000"/>
              </a:spcBef>
              <a:buFont typeface="Wingdings" pitchFamily="2" charset="2"/>
              <a:buNone/>
            </a:pPr>
            <a:r>
              <a:rPr lang="en-US" altLang="zh-CN" sz="2200" smtClean="0">
                <a:ea typeface="宋体" charset="-122"/>
              </a:rPr>
              <a:t>3.</a:t>
            </a:r>
            <a:r>
              <a:rPr lang="zh-CN" altLang="en-US" sz="2200" smtClean="0">
                <a:ea typeface="宋体" charset="-122"/>
              </a:rPr>
              <a:t>但是电压模型由于包含积分环节，积分的初始值和累积误差都影响计算结果，低速时定子电阻压降变化影响也较大。</a:t>
            </a:r>
          </a:p>
          <a:p>
            <a:pPr marL="0" indent="0">
              <a:lnSpc>
                <a:spcPct val="105000"/>
              </a:lnSpc>
              <a:spcBef>
                <a:spcPct val="75000"/>
              </a:spcBef>
              <a:buFont typeface="Wingdings" pitchFamily="2" charset="2"/>
              <a:buNone/>
            </a:pPr>
            <a:r>
              <a:rPr lang="en-US" altLang="zh-CN" sz="2200" smtClean="0">
                <a:ea typeface="宋体" charset="-122"/>
              </a:rPr>
              <a:t>4.</a:t>
            </a:r>
            <a:r>
              <a:rPr lang="zh-CN" altLang="en-US" sz="2200" smtClean="0">
                <a:ea typeface="宋体" charset="-122"/>
              </a:rPr>
              <a:t>它适合于以中、高速运行的系统，在低速时误差较大，甚至无法应用，必要时，只好在低速时切换到电流模型，这时上述能提高鲁棒性的优点就不得不丢弃了。 </a:t>
            </a:r>
          </a:p>
        </p:txBody>
      </p:sp>
    </p:spTree>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文本占位符 275458"/>
          <p:cNvSpPr>
            <a:spLocks noGrp="1" noChangeArrowheads="1"/>
          </p:cNvSpPr>
          <p:nvPr>
            <p:ph type="body" idx="1"/>
          </p:nvPr>
        </p:nvSpPr>
        <p:spPr>
          <a:xfrm>
            <a:off x="1736725" y="1049338"/>
            <a:ext cx="3895725" cy="334962"/>
          </a:xfrm>
        </p:spPr>
        <p:txBody>
          <a:bodyPr/>
          <a:lstStyle/>
          <a:p>
            <a:pPr algn="just" eaLnBrk="1" hangingPunct="1">
              <a:lnSpc>
                <a:spcPct val="90000"/>
              </a:lnSpc>
              <a:buFont typeface="Wingdings" pitchFamily="2" charset="2"/>
              <a:buChar char="l"/>
            </a:pPr>
            <a:r>
              <a:rPr lang="zh-CN" altLang="en-US" smtClean="0"/>
              <a:t>把磁链方程代入电压方程，展开 </a:t>
            </a:r>
          </a:p>
        </p:txBody>
      </p:sp>
      <p:sp>
        <p:nvSpPr>
          <p:cNvPr id="6150" name="矩形 275459"/>
          <p:cNvSpPr>
            <a:spLocks noChangeArrowheads="1"/>
          </p:cNvSpPr>
          <p:nvPr/>
        </p:nvSpPr>
        <p:spPr bwMode="auto">
          <a:xfrm>
            <a:off x="0" y="28051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151" name="矩形 275460"/>
          <p:cNvSpPr>
            <a:spLocks noChangeArrowheads="1"/>
          </p:cNvSpPr>
          <p:nvPr/>
        </p:nvSpPr>
        <p:spPr bwMode="auto">
          <a:xfrm>
            <a:off x="0" y="2824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152" name="矩形 275461"/>
          <p:cNvSpPr>
            <a:spLocks noChangeArrowheads="1"/>
          </p:cNvSpPr>
          <p:nvPr/>
        </p:nvSpPr>
        <p:spPr bwMode="auto">
          <a:xfrm>
            <a:off x="0" y="32337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153" name="矩形 275462"/>
          <p:cNvSpPr>
            <a:spLocks noChangeArrowheads="1"/>
          </p:cNvSpPr>
          <p:nvPr/>
        </p:nvSpPr>
        <p:spPr bwMode="auto">
          <a:xfrm>
            <a:off x="0" y="27336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154" name="矩形 275463"/>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6146" name="对象 275464"/>
          <p:cNvGraphicFramePr>
            <a:graphicFrameLocks/>
          </p:cNvGraphicFramePr>
          <p:nvPr/>
        </p:nvGraphicFramePr>
        <p:xfrm>
          <a:off x="1866900" y="1411288"/>
          <a:ext cx="5329238" cy="1992312"/>
        </p:xfrm>
        <a:graphic>
          <a:graphicData uri="http://schemas.openxmlformats.org/presentationml/2006/ole">
            <p:oleObj spid="_x0000_s6146" r:id="rId3" imgW="2159000" imgH="812800" progId="">
              <p:embed/>
            </p:oleObj>
          </a:graphicData>
        </a:graphic>
      </p:graphicFrame>
      <p:sp>
        <p:nvSpPr>
          <p:cNvPr id="275483" name="矩形 275482"/>
          <p:cNvSpPr/>
          <p:nvPr/>
        </p:nvSpPr>
        <p:spPr>
          <a:xfrm>
            <a:off x="1798638" y="3879850"/>
            <a:ext cx="6084887" cy="320675"/>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buFont typeface="Wingdings" pitchFamily="2" charset="2"/>
              <a:buChar char="l"/>
              <a:defRPr/>
            </a:pPr>
            <a:r>
              <a:rPr lang="zh-CN" altLang="en-US" noProof="1">
                <a:solidFill>
                  <a:srgbClr val="0000CC"/>
                </a:solidFill>
                <a:effectLst>
                  <a:outerShdw blurRad="38100" dist="38100" dir="2700000">
                    <a:srgbClr val="C0C0C0"/>
                  </a:outerShdw>
                </a:effectLst>
                <a:ea typeface="+mn-ea"/>
                <a:cs typeface="+mn-ea"/>
              </a:rPr>
              <a:t>电流变化引起的</a:t>
            </a:r>
            <a:r>
              <a:rPr lang="zh-CN" altLang="en-US" noProof="1">
                <a:solidFill>
                  <a:srgbClr val="FF0000"/>
                </a:solidFill>
                <a:effectLst>
                  <a:outerShdw blurRad="38100" dist="38100" dir="2700000">
                    <a:srgbClr val="C0C0C0"/>
                  </a:outerShdw>
                </a:effectLst>
                <a:ea typeface="+mn-ea"/>
                <a:cs typeface="+mn-ea"/>
              </a:rPr>
              <a:t>脉变电动势</a:t>
            </a:r>
            <a:r>
              <a:rPr lang="zh-CN" altLang="en-US" noProof="1">
                <a:solidFill>
                  <a:srgbClr val="0000CC"/>
                </a:solidFill>
                <a:effectLst>
                  <a:outerShdw blurRad="38100" dist="38100" dir="2700000">
                    <a:srgbClr val="C0C0C0"/>
                  </a:outerShdw>
                </a:effectLst>
                <a:ea typeface="+mn-ea"/>
                <a:cs typeface="+mn-ea"/>
              </a:rPr>
              <a:t>，或称</a:t>
            </a:r>
            <a:r>
              <a:rPr lang="zh-CN" altLang="en-US" noProof="1">
                <a:solidFill>
                  <a:srgbClr val="FF0000"/>
                </a:solidFill>
                <a:effectLst>
                  <a:outerShdw blurRad="38100" dist="38100" dir="2700000">
                    <a:srgbClr val="C0C0C0"/>
                  </a:outerShdw>
                </a:effectLst>
                <a:ea typeface="+mn-ea"/>
                <a:cs typeface="+mn-ea"/>
              </a:rPr>
              <a:t>变压器电动势</a:t>
            </a:r>
            <a:endParaRPr lang="zh-CN" altLang="en-US" noProof="1">
              <a:solidFill>
                <a:srgbClr val="FF0000"/>
              </a:solidFill>
              <a:effectLst>
                <a:outerShdw blurRad="38100" dist="38100" dir="2700000">
                  <a:srgbClr val="C0C0C0"/>
                </a:outerShdw>
              </a:effectLst>
              <a:ea typeface="+mn-ea"/>
            </a:endParaRPr>
          </a:p>
        </p:txBody>
      </p:sp>
      <p:sp>
        <p:nvSpPr>
          <p:cNvPr id="275484" name="矩形 275483"/>
          <p:cNvSpPr/>
          <p:nvPr/>
        </p:nvSpPr>
        <p:spPr>
          <a:xfrm>
            <a:off x="1709738" y="5410200"/>
            <a:ext cx="7224712" cy="422275"/>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buFont typeface="Wingdings" pitchFamily="2" charset="2"/>
              <a:buChar char="l"/>
              <a:defRPr/>
            </a:pPr>
            <a:r>
              <a:rPr lang="zh-CN" altLang="en-US" noProof="1">
                <a:solidFill>
                  <a:srgbClr val="0000CC"/>
                </a:solidFill>
                <a:effectLst>
                  <a:outerShdw blurRad="38100" dist="38100" dir="2700000">
                    <a:srgbClr val="C0C0C0"/>
                  </a:outerShdw>
                </a:effectLst>
                <a:ea typeface="+mn-ea"/>
                <a:cs typeface="+mn-ea"/>
              </a:rPr>
              <a:t>定、转子相对位置变化产生的与转速成正比的</a:t>
            </a:r>
            <a:r>
              <a:rPr lang="zh-CN" altLang="en-US" noProof="1">
                <a:solidFill>
                  <a:srgbClr val="FF0000"/>
                </a:solidFill>
                <a:effectLst>
                  <a:outerShdw blurRad="38100" dist="38100" dir="2700000">
                    <a:srgbClr val="C0C0C0"/>
                  </a:outerShdw>
                </a:effectLst>
                <a:ea typeface="+mn-ea"/>
                <a:cs typeface="+mn-ea"/>
              </a:rPr>
              <a:t>旋转电动势</a:t>
            </a:r>
            <a:r>
              <a:rPr lang="zh-CN" altLang="en-US" noProof="1">
                <a:solidFill>
                  <a:srgbClr val="0000CC"/>
                </a:solidFill>
                <a:effectLst>
                  <a:outerShdw blurRad="38100" dist="38100" dir="2700000">
                    <a:srgbClr val="C0C0C0"/>
                  </a:outerShdw>
                </a:effectLst>
                <a:ea typeface="+mn-ea"/>
                <a:cs typeface="+mn-ea"/>
              </a:rPr>
              <a:t> </a:t>
            </a:r>
            <a:endParaRPr lang="zh-CN" altLang="en-US" noProof="1">
              <a:solidFill>
                <a:srgbClr val="0000CC"/>
              </a:solidFill>
              <a:effectLst>
                <a:outerShdw blurRad="38100" dist="38100" dir="2700000">
                  <a:srgbClr val="C0C0C0"/>
                </a:outerShdw>
              </a:effectLst>
              <a:ea typeface="+mn-ea"/>
            </a:endParaRPr>
          </a:p>
        </p:txBody>
      </p:sp>
      <p:graphicFrame>
        <p:nvGraphicFramePr>
          <p:cNvPr id="6147" name="对象 275484"/>
          <p:cNvGraphicFramePr>
            <a:graphicFrameLocks/>
          </p:cNvGraphicFramePr>
          <p:nvPr/>
        </p:nvGraphicFramePr>
        <p:xfrm>
          <a:off x="2260600" y="4173538"/>
          <a:ext cx="792163" cy="1008062"/>
        </p:xfrm>
        <a:graphic>
          <a:graphicData uri="http://schemas.openxmlformats.org/presentationml/2006/ole">
            <p:oleObj spid="_x0000_s6147" r:id="rId4" imgW="317500" imgH="393700" progId="">
              <p:embed/>
            </p:oleObj>
          </a:graphicData>
        </a:graphic>
      </p:graphicFrame>
      <p:graphicFrame>
        <p:nvGraphicFramePr>
          <p:cNvPr id="6148" name="对象 275485"/>
          <p:cNvGraphicFramePr>
            <a:graphicFrameLocks/>
          </p:cNvGraphicFramePr>
          <p:nvPr/>
        </p:nvGraphicFramePr>
        <p:xfrm>
          <a:off x="2230438" y="5780088"/>
          <a:ext cx="935037" cy="871537"/>
        </p:xfrm>
        <a:graphic>
          <a:graphicData uri="http://schemas.openxmlformats.org/presentationml/2006/ole">
            <p:oleObj spid="_x0000_s6148" r:id="rId5" imgW="419282" imgH="393871" progId="">
              <p:embed/>
            </p:oleObj>
          </a:graphicData>
        </a:graphic>
      </p:graphicFrame>
      <p:sp>
        <p:nvSpPr>
          <p:cNvPr id="615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615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6159"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6160"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616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616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616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616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图片 395304"/>
          <p:cNvPicPr>
            <a:picLocks noChangeAspect="1" noChangeArrowheads="1"/>
          </p:cNvPicPr>
          <p:nvPr/>
        </p:nvPicPr>
        <p:blipFill>
          <a:blip r:embed="rId2" cstate="print"/>
          <a:srcRect/>
          <a:stretch>
            <a:fillRect/>
          </a:stretch>
        </p:blipFill>
        <p:spPr bwMode="auto">
          <a:xfrm>
            <a:off x="1782763" y="2366963"/>
            <a:ext cx="7361237" cy="4238625"/>
          </a:xfrm>
          <a:prstGeom prst="rect">
            <a:avLst/>
          </a:prstGeom>
          <a:noFill/>
          <a:ln w="9525">
            <a:noFill/>
            <a:miter lim="800000"/>
            <a:headEnd/>
            <a:tailEnd/>
          </a:ln>
        </p:spPr>
      </p:pic>
      <p:sp>
        <p:nvSpPr>
          <p:cNvPr id="125955" name="标题 395265"/>
          <p:cNvSpPr>
            <a:spLocks noGrp="1" noChangeArrowheads="1"/>
          </p:cNvSpPr>
          <p:nvPr>
            <p:ph type="title"/>
          </p:nvPr>
        </p:nvSpPr>
        <p:spPr/>
        <p:txBody>
          <a:bodyPr/>
          <a:lstStyle/>
          <a:p>
            <a:pPr marL="838200" indent="-838200" eaLnBrk="1" hangingPunct="1"/>
            <a:r>
              <a:rPr lang="en-US" altLang="zh-CN" smtClean="0"/>
              <a:t>7.6.6</a:t>
            </a:r>
            <a:r>
              <a:rPr lang="zh-CN" altLang="en-US" smtClean="0"/>
              <a:t>磁链开环转差型矢量控制系统</a:t>
            </a:r>
            <a:r>
              <a:rPr lang="en-US" altLang="zh-CN" smtClean="0"/>
              <a:t>——</a:t>
            </a:r>
            <a:r>
              <a:rPr lang="zh-CN" altLang="en-US" smtClean="0"/>
              <a:t>间接定向</a:t>
            </a:r>
          </a:p>
        </p:txBody>
      </p:sp>
      <p:sp>
        <p:nvSpPr>
          <p:cNvPr id="125956" name="矩形 39526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57" name="矩形 39526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58" name="矩形 395268"/>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59" name="矩形 39526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0" name="矩形 395270"/>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1" name="矩形 395271"/>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2" name="矩形 39527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3" name="矩形 39527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4" name="矩形 395275"/>
          <p:cNvSpPr>
            <a:spLocks noChangeArrowheads="1"/>
          </p:cNvSpPr>
          <p:nvPr/>
        </p:nvSpPr>
        <p:spPr bwMode="auto">
          <a:xfrm>
            <a:off x="1689100" y="941388"/>
            <a:ext cx="7454900" cy="1498600"/>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200">
                <a:solidFill>
                  <a:schemeClr val="tx1"/>
                </a:solidFill>
                <a:latin typeface="Monotype Corsiva" pitchFamily="66" charset="0"/>
              </a:rPr>
              <a:t>利用矢量控制方程中的转差公式，构成转差型的矢量控制系统，又称间接矢量控制系统。</a:t>
            </a:r>
          </a:p>
          <a:p>
            <a:pPr algn="just" eaLnBrk="1" hangingPunct="1">
              <a:spcBef>
                <a:spcPct val="20000"/>
              </a:spcBef>
              <a:buClr>
                <a:schemeClr val="folHlink"/>
              </a:buClr>
              <a:buSzPct val="75000"/>
              <a:buFont typeface="Wingdings" pitchFamily="2" charset="2"/>
              <a:buChar char="l"/>
            </a:pPr>
            <a:r>
              <a:rPr lang="zh-CN" altLang="en-US" sz="2200">
                <a:solidFill>
                  <a:schemeClr val="tx1"/>
                </a:solidFill>
                <a:latin typeface="Monotype Corsiva" pitchFamily="66" charset="0"/>
              </a:rPr>
              <a:t>它继承了基于稳态模型转差频率控制系统的优点，同时用基于动态模型的矢量控制规律克服了它的大部分不足之处。  </a:t>
            </a:r>
          </a:p>
        </p:txBody>
      </p:sp>
      <p:sp>
        <p:nvSpPr>
          <p:cNvPr id="125965" name="矩形 395301"/>
          <p:cNvSpPr>
            <a:spLocks noChangeArrowheads="1"/>
          </p:cNvSpPr>
          <p:nvPr/>
        </p:nvSpPr>
        <p:spPr bwMode="auto">
          <a:xfrm>
            <a:off x="0" y="25955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5966" name="矩形 395276"/>
          <p:cNvSpPr>
            <a:spLocks noChangeArrowheads="1"/>
          </p:cNvSpPr>
          <p:nvPr/>
        </p:nvSpPr>
        <p:spPr bwMode="auto">
          <a:xfrm>
            <a:off x="2667000" y="6461125"/>
            <a:ext cx="5589588"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转差型矢量控制系统</a:t>
            </a:r>
          </a:p>
        </p:txBody>
      </p:sp>
      <p:sp>
        <p:nvSpPr>
          <p:cNvPr id="125967" name="文本框 395302"/>
          <p:cNvSpPr txBox="1">
            <a:spLocks noChangeArrowheads="1"/>
          </p:cNvSpPr>
          <p:nvPr/>
        </p:nvSpPr>
        <p:spPr bwMode="auto">
          <a:xfrm>
            <a:off x="5475288" y="5213350"/>
            <a:ext cx="696912" cy="420688"/>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pitchFamily="34" charset="0"/>
              <a:buNone/>
            </a:pPr>
            <a:r>
              <a:rPr lang="en-US" altLang="zh-CN" sz="2400">
                <a:solidFill>
                  <a:schemeClr val="tx1"/>
                </a:solidFill>
                <a:latin typeface="Monotype Corsiva" pitchFamily="66" charset="0"/>
              </a:rPr>
              <a:t>s</a:t>
            </a:r>
          </a:p>
        </p:txBody>
      </p:sp>
      <p:sp>
        <p:nvSpPr>
          <p:cNvPr id="125968" name="文本框 395305"/>
          <p:cNvSpPr txBox="1">
            <a:spLocks noChangeArrowheads="1"/>
          </p:cNvSpPr>
          <p:nvPr/>
        </p:nvSpPr>
        <p:spPr bwMode="auto">
          <a:xfrm>
            <a:off x="4065588" y="3716338"/>
            <a:ext cx="696912" cy="420687"/>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pitchFamily="34" charset="0"/>
              <a:buNone/>
            </a:pPr>
            <a:r>
              <a:rPr lang="en-US" altLang="zh-CN" sz="2400">
                <a:solidFill>
                  <a:schemeClr val="tx1"/>
                </a:solidFill>
                <a:latin typeface="Monotype Corsiva" pitchFamily="66" charset="0"/>
              </a:rPr>
              <a:t>s</a:t>
            </a:r>
          </a:p>
        </p:txBody>
      </p:sp>
      <p:sp>
        <p:nvSpPr>
          <p:cNvPr id="12596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5970"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597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5972"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597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597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597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597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文本占位符 360450"/>
          <p:cNvSpPr>
            <a:spLocks noGrp="1" noChangeArrowheads="1"/>
          </p:cNvSpPr>
          <p:nvPr>
            <p:ph type="body" sz="half" idx="1"/>
          </p:nvPr>
        </p:nvSpPr>
        <p:spPr>
          <a:xfrm>
            <a:off x="1693863" y="307975"/>
            <a:ext cx="7450137" cy="4248150"/>
          </a:xfrm>
        </p:spPr>
        <p:txBody>
          <a:bodyPr/>
          <a:lstStyle/>
          <a:p>
            <a:pPr algn="just" eaLnBrk="1" hangingPunct="1">
              <a:buFont typeface="Wingdings" pitchFamily="2" charset="2"/>
              <a:buChar char="l"/>
            </a:pPr>
            <a:r>
              <a:rPr lang="zh-CN" altLang="en-US" smtClean="0"/>
              <a:t>由 </a:t>
            </a:r>
          </a:p>
        </p:txBody>
      </p:sp>
      <p:graphicFrame>
        <p:nvGraphicFramePr>
          <p:cNvPr id="63490" name="对象 360460"/>
          <p:cNvGraphicFramePr>
            <a:graphicFrameLocks/>
          </p:cNvGraphicFramePr>
          <p:nvPr/>
        </p:nvGraphicFramePr>
        <p:xfrm>
          <a:off x="2132013" y="82550"/>
          <a:ext cx="4464050" cy="1000125"/>
        </p:xfrm>
        <a:graphic>
          <a:graphicData uri="http://schemas.openxmlformats.org/presentationml/2006/ole">
            <p:oleObj spid="_x0000_s63490" r:id="rId3" imgW="1918533" imgH="431987" progId="">
              <p:embed/>
            </p:oleObj>
          </a:graphicData>
        </a:graphic>
      </p:graphicFrame>
      <p:sp>
        <p:nvSpPr>
          <p:cNvPr id="63499" name="矩形 360461"/>
          <p:cNvSpPr>
            <a:spLocks noChangeArrowheads="1"/>
          </p:cNvSpPr>
          <p:nvPr/>
        </p:nvSpPr>
        <p:spPr bwMode="auto">
          <a:xfrm>
            <a:off x="1628775" y="1174750"/>
            <a:ext cx="4029075" cy="466725"/>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导出</a:t>
            </a:r>
            <a:r>
              <a:rPr lang="en-US" altLang="zh-CN" sz="2000">
                <a:solidFill>
                  <a:schemeClr val="tx1"/>
                </a:solidFill>
              </a:rPr>
              <a:t>mt</a:t>
            </a:r>
            <a:r>
              <a:rPr lang="zh-CN" altLang="en-US" sz="2000">
                <a:solidFill>
                  <a:schemeClr val="tx1"/>
                </a:solidFill>
                <a:latin typeface="Siemens Sans" pitchFamily="2" charset="0"/>
              </a:rPr>
              <a:t>坐标系的旋转角速度</a:t>
            </a:r>
          </a:p>
        </p:txBody>
      </p:sp>
      <p:graphicFrame>
        <p:nvGraphicFramePr>
          <p:cNvPr id="63491" name="对象 360462"/>
          <p:cNvGraphicFramePr>
            <a:graphicFrameLocks/>
          </p:cNvGraphicFramePr>
          <p:nvPr/>
        </p:nvGraphicFramePr>
        <p:xfrm>
          <a:off x="5262563" y="979488"/>
          <a:ext cx="1944687" cy="833437"/>
        </p:xfrm>
        <a:graphic>
          <a:graphicData uri="http://schemas.openxmlformats.org/presentationml/2006/ole">
            <p:oleObj spid="_x0000_s63491" r:id="rId4" imgW="1003300" imgH="431800" progId="">
              <p:embed/>
            </p:oleObj>
          </a:graphicData>
        </a:graphic>
      </p:graphicFrame>
      <p:sp>
        <p:nvSpPr>
          <p:cNvPr id="63500" name="矩形 360463"/>
          <p:cNvSpPr>
            <a:spLocks noChangeArrowheads="1"/>
          </p:cNvSpPr>
          <p:nvPr/>
        </p:nvSpPr>
        <p:spPr bwMode="auto">
          <a:xfrm>
            <a:off x="1652588" y="1895475"/>
            <a:ext cx="7048500" cy="419100"/>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则：</a:t>
            </a:r>
            <a:r>
              <a:rPr lang="en-US" altLang="zh-CN" sz="2000">
                <a:solidFill>
                  <a:schemeClr val="tx1"/>
                </a:solidFill>
              </a:rPr>
              <a:t>mt</a:t>
            </a:r>
            <a:r>
              <a:rPr lang="zh-CN" altLang="en-US" sz="2000">
                <a:solidFill>
                  <a:schemeClr val="tx1"/>
                </a:solidFill>
                <a:latin typeface="Siemens Sans" pitchFamily="2" charset="0"/>
              </a:rPr>
              <a:t>坐标系旋转角速度与转子转速之差定义为转差角频率 </a:t>
            </a:r>
          </a:p>
        </p:txBody>
      </p:sp>
      <p:graphicFrame>
        <p:nvGraphicFramePr>
          <p:cNvPr id="63492" name="对象 360465"/>
          <p:cNvGraphicFramePr>
            <a:graphicFrameLocks/>
          </p:cNvGraphicFramePr>
          <p:nvPr/>
        </p:nvGraphicFramePr>
        <p:xfrm>
          <a:off x="1779588" y="2201863"/>
          <a:ext cx="2663825" cy="874712"/>
        </p:xfrm>
        <a:graphic>
          <a:graphicData uri="http://schemas.openxmlformats.org/presentationml/2006/ole">
            <p:oleObj spid="_x0000_s63492" r:id="rId5" imgW="1308100" imgH="431800" progId="">
              <p:embed/>
            </p:oleObj>
          </a:graphicData>
        </a:graphic>
      </p:graphicFrame>
      <p:sp>
        <p:nvSpPr>
          <p:cNvPr id="63501" name="矩形 360467"/>
          <p:cNvSpPr>
            <a:spLocks noChangeArrowheads="1"/>
          </p:cNvSpPr>
          <p:nvPr/>
        </p:nvSpPr>
        <p:spPr bwMode="auto">
          <a:xfrm>
            <a:off x="1774825" y="3097213"/>
            <a:ext cx="3821113" cy="382587"/>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en-US" altLang="zh-CN" sz="2000">
                <a:solidFill>
                  <a:schemeClr val="tx1"/>
                </a:solidFill>
              </a:rPr>
              <a:t>mt</a:t>
            </a:r>
            <a:r>
              <a:rPr lang="zh-CN" altLang="en-US" sz="2000">
                <a:solidFill>
                  <a:schemeClr val="tx1"/>
                </a:solidFill>
                <a:latin typeface="Siemens Sans" pitchFamily="2" charset="0"/>
              </a:rPr>
              <a:t>坐标系中的电磁转矩表达式 </a:t>
            </a:r>
          </a:p>
        </p:txBody>
      </p:sp>
      <p:graphicFrame>
        <p:nvGraphicFramePr>
          <p:cNvPr id="63493" name="对象 360469"/>
          <p:cNvGraphicFramePr>
            <a:graphicFrameLocks/>
          </p:cNvGraphicFramePr>
          <p:nvPr/>
        </p:nvGraphicFramePr>
        <p:xfrm>
          <a:off x="1911350" y="3362325"/>
          <a:ext cx="2106613" cy="977900"/>
        </p:xfrm>
        <a:graphic>
          <a:graphicData uri="http://schemas.openxmlformats.org/presentationml/2006/ole">
            <p:oleObj spid="_x0000_s63493" r:id="rId6" imgW="914797" imgH="457399" progId="">
              <p:embed/>
            </p:oleObj>
          </a:graphicData>
        </a:graphic>
      </p:graphicFrame>
      <p:sp>
        <p:nvSpPr>
          <p:cNvPr id="360474" name="文本框 360473"/>
          <p:cNvSpPr txBox="1"/>
          <p:nvPr/>
        </p:nvSpPr>
        <p:spPr>
          <a:xfrm>
            <a:off x="4681538" y="3709988"/>
            <a:ext cx="2376487"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1</a:t>
            </a:r>
            <a:endParaRPr lang="en-US" altLang="zh-CN" sz="2000" noProof="1">
              <a:solidFill>
                <a:srgbClr val="CC0000"/>
              </a:solidFill>
              <a:effectLst>
                <a:outerShdw blurRad="38100" dist="38100" dir="2700000">
                  <a:srgbClr val="C0C0C0"/>
                </a:outerShdw>
              </a:effectLst>
              <a:latin typeface="Arial" charset="0"/>
              <a:ea typeface="+mn-ea"/>
            </a:endParaRPr>
          </a:p>
        </p:txBody>
      </p:sp>
      <p:sp>
        <p:nvSpPr>
          <p:cNvPr id="360475" name="文本框 360474"/>
          <p:cNvSpPr txBox="1"/>
          <p:nvPr/>
        </p:nvSpPr>
        <p:spPr>
          <a:xfrm>
            <a:off x="4657725" y="2417763"/>
            <a:ext cx="2195513"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2</a:t>
            </a:r>
            <a:endParaRPr lang="en-US" altLang="zh-CN" sz="2000" noProof="1">
              <a:solidFill>
                <a:srgbClr val="CC0000"/>
              </a:solidFill>
              <a:effectLst>
                <a:outerShdw blurRad="38100" dist="38100" dir="2700000">
                  <a:srgbClr val="C0C0C0"/>
                </a:outerShdw>
              </a:effectLst>
              <a:latin typeface="Arial" charset="0"/>
              <a:ea typeface="+mn-ea"/>
            </a:endParaRPr>
          </a:p>
        </p:txBody>
      </p:sp>
      <p:graphicFrame>
        <p:nvGraphicFramePr>
          <p:cNvPr id="63494" name="内容占位符 360475"/>
          <p:cNvGraphicFramePr>
            <a:graphicFrameLocks/>
          </p:cNvGraphicFramePr>
          <p:nvPr>
            <p:ph sz="quarter" idx="2"/>
          </p:nvPr>
        </p:nvGraphicFramePr>
        <p:xfrm>
          <a:off x="1898650" y="4775200"/>
          <a:ext cx="1962150" cy="939800"/>
        </p:xfrm>
        <a:graphic>
          <a:graphicData uri="http://schemas.openxmlformats.org/presentationml/2006/ole">
            <p:oleObj spid="_x0000_s63494" r:id="rId7" imgW="901700" imgH="431800" progId="">
              <p:embed/>
            </p:oleObj>
          </a:graphicData>
        </a:graphic>
      </p:graphicFrame>
      <p:sp>
        <p:nvSpPr>
          <p:cNvPr id="360477" name="文本框 360476"/>
          <p:cNvSpPr txBox="1"/>
          <p:nvPr/>
        </p:nvSpPr>
        <p:spPr>
          <a:xfrm>
            <a:off x="4699000" y="5141913"/>
            <a:ext cx="2305050"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3</a:t>
            </a:r>
            <a:endParaRPr lang="en-US" altLang="zh-CN" sz="2000" noProof="1">
              <a:solidFill>
                <a:srgbClr val="CC0000"/>
              </a:solidFill>
              <a:effectLst>
                <a:outerShdw blurRad="38100" dist="38100" dir="2700000">
                  <a:srgbClr val="C0C0C0"/>
                </a:outerShdw>
              </a:effectLst>
              <a:latin typeface="Arial" charset="0"/>
              <a:ea typeface="+mn-ea"/>
            </a:endParaRPr>
          </a:p>
        </p:txBody>
      </p:sp>
      <p:sp>
        <p:nvSpPr>
          <p:cNvPr id="53263" name="矩形 360478"/>
          <p:cNvSpPr>
            <a:spLocks noChangeArrowheads="1"/>
          </p:cNvSpPr>
          <p:nvPr/>
        </p:nvSpPr>
        <p:spPr bwMode="auto">
          <a:xfrm>
            <a:off x="4597400" y="6065838"/>
            <a:ext cx="4368800" cy="400050"/>
          </a:xfrm>
          <a:prstGeom prst="rect">
            <a:avLst/>
          </a:prstGeom>
          <a:noFill/>
          <a:ln w="9525">
            <a:noFill/>
            <a:miter lim="800000"/>
            <a:headEnd/>
            <a:tailEnd/>
          </a:ln>
        </p:spPr>
        <p:txBody>
          <a:bodyPr anchor="ctr">
            <a:spAutoFit/>
          </a:bodyPr>
          <a:lstStyle/>
          <a:p>
            <a:pPr eaLnBrk="1" hangingPunct="1">
              <a:buFont typeface="Arial" charset="0"/>
              <a:buNone/>
              <a:defRPr/>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定义：                 </a:t>
            </a:r>
            <a:r>
              <a:rPr lang="zh-CN" altLang="en-US" sz="2000" dirty="0">
                <a:solidFill>
                  <a:srgbClr val="0000FF"/>
                </a:solidFill>
                <a:effectLst>
                  <a:outerShdw blurRad="38100" dist="38100" dir="2700000" algn="tl">
                    <a:srgbClr val="000000">
                      <a:alpha val="43137"/>
                    </a:srgbClr>
                  </a:outerShdw>
                </a:effectLst>
                <a:latin typeface="Monotype Corsiva" pitchFamily="66" charset="0"/>
              </a:rPr>
              <a:t>为转子励磁时间常数</a:t>
            </a:r>
            <a:r>
              <a:rPr lang="zh-CN" altLang="de-DE" sz="2000" dirty="0">
                <a:solidFill>
                  <a:srgbClr val="0000FF"/>
                </a:solidFill>
                <a:effectLst>
                  <a:outerShdw blurRad="38100" dist="38100" dir="2700000" algn="tl">
                    <a:srgbClr val="000000">
                      <a:alpha val="43137"/>
                    </a:srgbClr>
                  </a:outerShdw>
                </a:effectLst>
                <a:latin typeface="Monotype Corsiva" pitchFamily="66" charset="0"/>
              </a:rPr>
              <a:t> </a:t>
            </a:r>
            <a:endParaRPr lang="zh-CN" altLang="en-US" sz="2000" dirty="0">
              <a:solidFill>
                <a:srgbClr val="0000FF"/>
              </a:solidFill>
              <a:effectLst>
                <a:outerShdw blurRad="38100" dist="38100" dir="2700000" algn="tl">
                  <a:srgbClr val="000000">
                    <a:alpha val="43137"/>
                  </a:srgbClr>
                </a:outerShdw>
              </a:effectLst>
              <a:latin typeface="Monotype Corsiva" pitchFamily="66" charset="0"/>
            </a:endParaRPr>
          </a:p>
        </p:txBody>
      </p:sp>
      <p:graphicFrame>
        <p:nvGraphicFramePr>
          <p:cNvPr id="63495" name="对象 360477"/>
          <p:cNvGraphicFramePr>
            <a:graphicFrameLocks/>
          </p:cNvGraphicFramePr>
          <p:nvPr/>
        </p:nvGraphicFramePr>
        <p:xfrm>
          <a:off x="5545138" y="5846763"/>
          <a:ext cx="976312" cy="863600"/>
        </p:xfrm>
        <a:graphic>
          <a:graphicData uri="http://schemas.openxmlformats.org/presentationml/2006/ole">
            <p:oleObj spid="_x0000_s63495" r:id="rId8" imgW="533400" imgH="444500" progId="">
              <p:embed/>
            </p:oleObj>
          </a:graphicData>
        </a:graphic>
      </p:graphicFrame>
      <p:sp>
        <p:nvSpPr>
          <p:cNvPr id="63506" name="矩形 360480"/>
          <p:cNvSpPr>
            <a:spLocks noChangeArrowheads="1"/>
          </p:cNvSpPr>
          <p:nvPr/>
        </p:nvSpPr>
        <p:spPr bwMode="auto">
          <a:xfrm>
            <a:off x="1790700" y="4370388"/>
            <a:ext cx="3821113" cy="382587"/>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en-US" altLang="zh-CN" sz="2000">
                <a:solidFill>
                  <a:schemeClr val="tx1"/>
                </a:solidFill>
              </a:rPr>
              <a:t>mt</a:t>
            </a:r>
            <a:r>
              <a:rPr lang="zh-CN" altLang="en-US" sz="2000">
                <a:solidFill>
                  <a:schemeClr val="tx1"/>
                </a:solidFill>
                <a:latin typeface="Siemens Sans" pitchFamily="2" charset="0"/>
              </a:rPr>
              <a:t>坐标系中的转子磁链表达式 </a:t>
            </a:r>
          </a:p>
        </p:txBody>
      </p:sp>
      <p:sp>
        <p:nvSpPr>
          <p:cNvPr id="25" name="矩形 24"/>
          <p:cNvSpPr/>
          <p:nvPr/>
        </p:nvSpPr>
        <p:spPr>
          <a:xfrm>
            <a:off x="1816100" y="5794375"/>
            <a:ext cx="1993900" cy="338138"/>
          </a:xfrm>
          <a:prstGeom prst="rect">
            <a:avLst/>
          </a:prstGeom>
        </p:spPr>
        <p:txBody>
          <a:bodyPr>
            <a:spAutoFit/>
          </a:bodyPr>
          <a:lstStyle/>
          <a:p>
            <a:pPr marL="342900" indent="-342900" algn="just">
              <a:spcBef>
                <a:spcPct val="20000"/>
              </a:spcBef>
              <a:buClr>
                <a:schemeClr val="folHlink"/>
              </a:buClr>
              <a:buSzPct val="75000"/>
              <a:defRPr/>
            </a:pPr>
            <a:r>
              <a:rPr lang="zh-CN" altLang="en-US" sz="1600" dirty="0">
                <a:solidFill>
                  <a:srgbClr val="0000FF"/>
                </a:solidFill>
                <a:effectLst>
                  <a:outerShdw blurRad="38100" dist="38100" dir="2700000" algn="tl">
                    <a:srgbClr val="000000">
                      <a:alpha val="43137"/>
                    </a:srgbClr>
                  </a:outerShdw>
                </a:effectLst>
                <a:latin typeface="Verdana" pitchFamily="34" charset="0"/>
              </a:rPr>
              <a:t>定子电流励磁分量 </a:t>
            </a:r>
          </a:p>
        </p:txBody>
      </p:sp>
      <p:graphicFrame>
        <p:nvGraphicFramePr>
          <p:cNvPr id="63496" name="Object 22"/>
          <p:cNvGraphicFramePr>
            <a:graphicFrameLocks noChangeAspect="1"/>
          </p:cNvGraphicFramePr>
          <p:nvPr/>
        </p:nvGraphicFramePr>
        <p:xfrm>
          <a:off x="3708400" y="5689600"/>
          <a:ext cx="481013" cy="576263"/>
        </p:xfrm>
        <a:graphic>
          <a:graphicData uri="http://schemas.openxmlformats.org/presentationml/2006/ole">
            <p:oleObj spid="_x0000_s63496" name="Equation" r:id="rId9" imgW="190500" imgH="228600" progId="">
              <p:embed/>
            </p:oleObj>
          </a:graphicData>
        </a:graphic>
      </p:graphicFrame>
      <p:sp>
        <p:nvSpPr>
          <p:cNvPr id="27" name="矩形 26"/>
          <p:cNvSpPr/>
          <p:nvPr/>
        </p:nvSpPr>
        <p:spPr>
          <a:xfrm>
            <a:off x="1803400" y="6353175"/>
            <a:ext cx="1955800" cy="338138"/>
          </a:xfrm>
          <a:prstGeom prst="rect">
            <a:avLst/>
          </a:prstGeom>
        </p:spPr>
        <p:txBody>
          <a:bodyPr>
            <a:spAutoFit/>
          </a:bodyPr>
          <a:lstStyle/>
          <a:p>
            <a:pPr marL="342900" indent="-342900" algn="just">
              <a:spcBef>
                <a:spcPct val="20000"/>
              </a:spcBef>
              <a:buClr>
                <a:schemeClr val="folHlink"/>
              </a:buClr>
              <a:buSzPct val="75000"/>
              <a:defRPr/>
            </a:pPr>
            <a:r>
              <a:rPr lang="zh-CN" altLang="en-US" sz="1600" dirty="0">
                <a:solidFill>
                  <a:srgbClr val="0000FF"/>
                </a:solidFill>
                <a:effectLst>
                  <a:outerShdw blurRad="38100" dist="38100" dir="2700000" algn="tl">
                    <a:srgbClr val="000000">
                      <a:alpha val="43137"/>
                    </a:srgbClr>
                  </a:outerShdw>
                </a:effectLst>
                <a:latin typeface="Verdana" pitchFamily="34" charset="0"/>
              </a:rPr>
              <a:t>定子电流转矩分量 </a:t>
            </a:r>
          </a:p>
        </p:txBody>
      </p:sp>
      <p:graphicFrame>
        <p:nvGraphicFramePr>
          <p:cNvPr id="63497" name="Object 24"/>
          <p:cNvGraphicFramePr>
            <a:graphicFrameLocks noChangeAspect="1"/>
          </p:cNvGraphicFramePr>
          <p:nvPr/>
        </p:nvGraphicFramePr>
        <p:xfrm>
          <a:off x="3721100" y="6273800"/>
          <a:ext cx="419100" cy="544513"/>
        </p:xfrm>
        <a:graphic>
          <a:graphicData uri="http://schemas.openxmlformats.org/presentationml/2006/ole">
            <p:oleObj spid="_x0000_s63497" name="Equation" r:id="rId10" imgW="152334" imgH="228501" progId="">
              <p:embed/>
            </p:oleObj>
          </a:graphicData>
        </a:graphic>
      </p:graphicFrame>
      <p:sp>
        <p:nvSpPr>
          <p:cNvPr id="6350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1" action="ppaction://hlinksldjump"/>
              </a:rPr>
              <a:t>7.1 </a:t>
            </a:r>
            <a:r>
              <a:rPr lang="zh-CN" altLang="en-US" sz="1400">
                <a:solidFill>
                  <a:srgbClr val="0000CC"/>
                </a:solidFill>
                <a:latin typeface="Siemens Sans" pitchFamily="2" charset="0"/>
                <a:hlinkClick r:id="rId11" action="ppaction://hlinksldjump"/>
              </a:rPr>
              <a:t>异步电动机动态数学模型的性质</a:t>
            </a:r>
            <a:endParaRPr lang="zh-CN" altLang="en-US" sz="1400">
              <a:solidFill>
                <a:srgbClr val="0000CC"/>
              </a:solidFill>
              <a:latin typeface="Siemens Sans" pitchFamily="2" charset="0"/>
            </a:endParaRPr>
          </a:p>
        </p:txBody>
      </p:sp>
      <p:sp>
        <p:nvSpPr>
          <p:cNvPr id="63510"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7.6 </a:t>
            </a:r>
            <a:r>
              <a:rPr lang="zh-CN" altLang="en-US" sz="1400">
                <a:solidFill>
                  <a:schemeClr val="tx1"/>
                </a:solidFill>
                <a:latin typeface="Siemens Sans" pitchFamily="2" charset="0"/>
                <a:hlinkClick r:id="rId12" action="ppaction://hlinksldjump"/>
              </a:rPr>
              <a:t>异步电动机按转子磁链定向的矢量控制系统</a:t>
            </a:r>
            <a:endParaRPr lang="zh-CN" altLang="en-US" sz="1400">
              <a:solidFill>
                <a:schemeClr val="tx1"/>
              </a:solidFill>
              <a:latin typeface="Siemens Sans" pitchFamily="2" charset="0"/>
            </a:endParaRPr>
          </a:p>
        </p:txBody>
      </p:sp>
      <p:sp>
        <p:nvSpPr>
          <p:cNvPr id="6351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7.2 </a:t>
            </a:r>
            <a:r>
              <a:rPr lang="zh-CN" altLang="en-US" sz="1400">
                <a:solidFill>
                  <a:schemeClr val="tx1"/>
                </a:solidFill>
                <a:latin typeface="Siemens Sans" pitchFamily="2" charset="0"/>
                <a:hlinkClick r:id="rId13" action="ppaction://hlinksldjump"/>
              </a:rPr>
              <a:t>异步电动机三相数学模型</a:t>
            </a:r>
            <a:endParaRPr lang="zh-CN" altLang="en-US" sz="1400">
              <a:solidFill>
                <a:schemeClr val="tx1"/>
              </a:solidFill>
              <a:latin typeface="Siemens Sans" pitchFamily="2" charset="0"/>
            </a:endParaRPr>
          </a:p>
        </p:txBody>
      </p:sp>
      <p:sp>
        <p:nvSpPr>
          <p:cNvPr id="63512" name="矩形 559112">
            <a:hlinkClick r:id="rId14"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7.3 </a:t>
            </a:r>
            <a:r>
              <a:rPr lang="zh-CN" altLang="en-US" sz="1400">
                <a:solidFill>
                  <a:schemeClr val="tx1"/>
                </a:solidFill>
                <a:latin typeface="Siemens Sans" pitchFamily="2" charset="0"/>
                <a:hlinkClick r:id="rId14" action="ppaction://hlinksldjump"/>
              </a:rPr>
              <a:t>坐标变换</a:t>
            </a:r>
            <a:endParaRPr lang="zh-CN" altLang="en-US" sz="1400">
              <a:solidFill>
                <a:schemeClr val="tx1"/>
              </a:solidFill>
              <a:latin typeface="Siemens Sans" pitchFamily="2" charset="0"/>
            </a:endParaRPr>
          </a:p>
        </p:txBody>
      </p:sp>
      <p:sp>
        <p:nvSpPr>
          <p:cNvPr id="6351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7.4 </a:t>
            </a:r>
            <a:r>
              <a:rPr lang="zh-CN" altLang="en-US" sz="1400">
                <a:solidFill>
                  <a:schemeClr val="tx1"/>
                </a:solidFill>
                <a:latin typeface="Siemens Sans" pitchFamily="2" charset="0"/>
                <a:hlinkClick r:id="rId15" action="ppaction://hlinksldjump"/>
              </a:rPr>
              <a:t>异步电动机在正交坐标系上的动态数学模型</a:t>
            </a:r>
            <a:endParaRPr lang="zh-CN" altLang="en-US" sz="1400">
              <a:solidFill>
                <a:schemeClr val="tx1"/>
              </a:solidFill>
              <a:latin typeface="Siemens Sans" pitchFamily="2" charset="0"/>
            </a:endParaRPr>
          </a:p>
        </p:txBody>
      </p:sp>
      <p:sp>
        <p:nvSpPr>
          <p:cNvPr id="6351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6" action="ppaction://hlinksldjump"/>
              </a:rPr>
              <a:t>7.5 </a:t>
            </a:r>
            <a:r>
              <a:rPr lang="zh-CN" altLang="en-US" sz="1400">
                <a:solidFill>
                  <a:schemeClr val="tx1"/>
                </a:solidFill>
                <a:latin typeface="Siemens Sans" pitchFamily="2" charset="0"/>
                <a:hlinkClick r:id="rId16" action="ppaction://hlinksldjump"/>
              </a:rPr>
              <a:t>异步电动机在正交坐标系上的状态方程</a:t>
            </a:r>
            <a:endParaRPr lang="zh-CN" altLang="en-US" sz="1400">
              <a:solidFill>
                <a:schemeClr val="tx1"/>
              </a:solidFill>
              <a:latin typeface="Siemens Sans" pitchFamily="2" charset="0"/>
            </a:endParaRPr>
          </a:p>
        </p:txBody>
      </p:sp>
      <p:sp>
        <p:nvSpPr>
          <p:cNvPr id="6351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7.8 </a:t>
            </a:r>
            <a:r>
              <a:rPr lang="zh-CN" altLang="en-US" sz="1400">
                <a:solidFill>
                  <a:schemeClr val="tx1"/>
                </a:solidFill>
                <a:latin typeface="Siemens Sans" pitchFamily="2" charset="0"/>
                <a:hlinkClick r:id="rId17" action="ppaction://hlinksldjump"/>
              </a:rPr>
              <a:t>直接转矩控制系统与矢量控制系统的比较</a:t>
            </a:r>
            <a:endParaRPr lang="zh-CN" altLang="en-US" sz="1400">
              <a:solidFill>
                <a:schemeClr val="tx1"/>
              </a:solidFill>
              <a:latin typeface="Siemens Sans" pitchFamily="2" charset="0"/>
            </a:endParaRPr>
          </a:p>
        </p:txBody>
      </p:sp>
      <p:sp>
        <p:nvSpPr>
          <p:cNvPr id="6351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8" action="ppaction://hlinksldjump"/>
              </a:rPr>
              <a:t>7.7 </a:t>
            </a:r>
            <a:r>
              <a:rPr lang="zh-CN" altLang="en-US" sz="1400">
                <a:solidFill>
                  <a:schemeClr val="tx1"/>
                </a:solidFill>
                <a:latin typeface="Siemens Sans" pitchFamily="2" charset="0"/>
                <a:hlinkClick r:id="rId18"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6"/>
          <p:cNvPicPr>
            <a:picLocks noChangeAspect="1" noChangeArrowheads="1"/>
          </p:cNvPicPr>
          <p:nvPr/>
        </p:nvPicPr>
        <p:blipFill>
          <a:blip r:embed="rId2" cstate="print"/>
          <a:srcRect/>
          <a:stretch>
            <a:fillRect/>
          </a:stretch>
        </p:blipFill>
        <p:spPr bwMode="auto">
          <a:xfrm>
            <a:off x="1814513" y="2882900"/>
            <a:ext cx="6861175" cy="3683000"/>
          </a:xfrm>
          <a:prstGeom prst="rect">
            <a:avLst/>
          </a:prstGeom>
          <a:noFill/>
          <a:ln w="9525">
            <a:noFill/>
            <a:miter lim="800000"/>
            <a:headEnd/>
            <a:tailEnd/>
          </a:ln>
        </p:spPr>
      </p:pic>
      <p:sp>
        <p:nvSpPr>
          <p:cNvPr id="126979" name="标题 555009"/>
          <p:cNvSpPr>
            <a:spLocks noGrp="1" noChangeArrowheads="1"/>
          </p:cNvSpPr>
          <p:nvPr>
            <p:ph type="title"/>
          </p:nvPr>
        </p:nvSpPr>
        <p:spPr/>
        <p:txBody>
          <a:bodyPr/>
          <a:lstStyle/>
          <a:p>
            <a:pPr marL="838200" indent="-838200" eaLnBrk="1" hangingPunct="1"/>
            <a:r>
              <a:rPr lang="en-US" altLang="zh-CN" smtClean="0"/>
              <a:t>7.6.6</a:t>
            </a:r>
            <a:r>
              <a:rPr lang="zh-CN" altLang="en-US" smtClean="0"/>
              <a:t>磁链开环转差型矢量控制系统</a:t>
            </a:r>
            <a:r>
              <a:rPr lang="en-US" altLang="zh-CN" smtClean="0"/>
              <a:t>——</a:t>
            </a:r>
            <a:r>
              <a:rPr lang="zh-CN" altLang="en-US" smtClean="0"/>
              <a:t>间接定向</a:t>
            </a:r>
          </a:p>
        </p:txBody>
      </p:sp>
      <p:sp>
        <p:nvSpPr>
          <p:cNvPr id="126980" name="矩形 555010"/>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1" name="矩形 555011"/>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2" name="矩形 555012"/>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3" name="矩形 555013"/>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4" name="矩形 555014"/>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5" name="矩形 555015"/>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6" name="矩形 555016"/>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6987" name="矩形 555017"/>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55019" name="矩形 555018"/>
          <p:cNvSpPr/>
          <p:nvPr/>
        </p:nvSpPr>
        <p:spPr>
          <a:xfrm>
            <a:off x="1689100" y="950913"/>
            <a:ext cx="7454900" cy="2225675"/>
          </a:xfrm>
          <a:prstGeom prst="rect">
            <a:avLst/>
          </a:prstGeom>
          <a:noFill/>
          <a:ln w="9525">
            <a:noFill/>
            <a:miter/>
          </a:ln>
        </p:spPr>
        <p:txBody>
          <a:bodyPr anchor="ctr">
            <a:spAutoFit/>
          </a:bodyPr>
          <a:lstStyle/>
          <a:p>
            <a:pPr algn="just" eaLnBrk="1" hangingPunct="1">
              <a:lnSpc>
                <a:spcPct val="90000"/>
              </a:lnSpc>
              <a:buClr>
                <a:schemeClr val="folHlink"/>
              </a:buClr>
              <a:buSzPct val="75000"/>
              <a:buFont typeface="Wingdings" pitchFamily="2" charset="2"/>
              <a:buChar char="l"/>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矢量控制系统中，转子磁链幅值和位置信号均由磁链模型计算获得，受到电动机参数变化的影响，造成控制的不准确性。</a:t>
            </a:r>
            <a:endParaRPr lang="zh-CN" altLang="en-US" sz="2000" noProof="1">
              <a:solidFill>
                <a:srgbClr val="FF0000"/>
              </a:solidFill>
              <a:effectLst>
                <a:outerShdw blurRad="38100" dist="38100" dir="2700000">
                  <a:srgbClr val="C0C0C0"/>
                </a:outerShdw>
              </a:effectLst>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zh-CN" altLang="en-US" sz="2000" noProof="1">
                <a:solidFill>
                  <a:srgbClr val="0000CC"/>
                </a:solidFill>
                <a:effectLst>
                  <a:outerShdw blurRad="38100" dist="38100" dir="2700000">
                    <a:srgbClr val="C0C0C0"/>
                  </a:outerShdw>
                </a:effectLst>
                <a:latin typeface="Times New Roman" pitchFamily="18" charset="0"/>
                <a:ea typeface="+mn-ea"/>
                <a:cs typeface="+mn-ea"/>
              </a:rPr>
              <a:t>采用磁链开环的控制方式，无需转子磁链幅值，但对于矢量变换而言，仍然需要转子磁链的位置信号，转子磁链的计算仍然不可避免。</a:t>
            </a:r>
            <a:endParaRPr lang="zh-CN" altLang="en-US" sz="2000" noProof="1">
              <a:solidFill>
                <a:srgbClr val="0000CC"/>
              </a:solidFill>
              <a:effectLst>
                <a:outerShdw blurRad="38100" dist="38100" dir="2700000">
                  <a:srgbClr val="C0C0C0"/>
                </a:outerShdw>
              </a:effectLst>
              <a:latin typeface="Times New Roman" pitchFamily="18" charset="0"/>
              <a:ea typeface="+mn-ea"/>
            </a:endParaRPr>
          </a:p>
          <a:p>
            <a:pPr algn="just" eaLnBrk="1" hangingPunct="1">
              <a:lnSpc>
                <a:spcPct val="90000"/>
              </a:lnSpc>
              <a:buClr>
                <a:schemeClr val="folHlink"/>
              </a:buClr>
              <a:buSzPct val="75000"/>
              <a:buFont typeface="Wingdings" pitchFamily="2" charset="2"/>
              <a:buChar char="l"/>
              <a:defRPr/>
            </a:pPr>
            <a:r>
              <a:rPr lang="zh-CN" altLang="en-US" sz="2000" noProof="1">
                <a:solidFill>
                  <a:schemeClr val="tx1"/>
                </a:solidFill>
                <a:latin typeface="Times New Roman" pitchFamily="18" charset="0"/>
                <a:ea typeface="+mn-ea"/>
                <a:cs typeface="+mn-ea"/>
              </a:rPr>
              <a:t>利用给定值间接计算转子磁链的位置，可简化系统结构，这种方法称为间接定向。</a:t>
            </a:r>
            <a:endParaRPr lang="zh-CN" altLang="en-US" sz="2000" noProof="1">
              <a:solidFill>
                <a:schemeClr val="tx1"/>
              </a:solidFill>
              <a:latin typeface="Times New Roman" pitchFamily="18" charset="0"/>
              <a:ea typeface="+mn-ea"/>
            </a:endParaRPr>
          </a:p>
        </p:txBody>
      </p:sp>
      <p:sp>
        <p:nvSpPr>
          <p:cNvPr id="126989" name="矩形 555019"/>
          <p:cNvSpPr>
            <a:spLocks noChangeArrowheads="1"/>
          </p:cNvSpPr>
          <p:nvPr/>
        </p:nvSpPr>
        <p:spPr bwMode="auto">
          <a:xfrm>
            <a:off x="2667000" y="6461125"/>
            <a:ext cx="5589588"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7-28  </a:t>
            </a:r>
            <a:r>
              <a:rPr lang="zh-CN" altLang="en-US" sz="2000">
                <a:solidFill>
                  <a:schemeClr val="tx1"/>
                </a:solidFill>
                <a:latin typeface="Times New Roman" pitchFamily="18" charset="0"/>
              </a:rPr>
              <a:t>磁链开环转差型矢量控制系统</a:t>
            </a:r>
          </a:p>
        </p:txBody>
      </p:sp>
      <p:sp>
        <p:nvSpPr>
          <p:cNvPr id="555030" name="矩形 555029"/>
          <p:cNvSpPr/>
          <p:nvPr/>
        </p:nvSpPr>
        <p:spPr>
          <a:xfrm>
            <a:off x="3579813" y="4770438"/>
            <a:ext cx="2012950" cy="339725"/>
          </a:xfrm>
          <a:prstGeom prst="rect">
            <a:avLst/>
          </a:prstGeom>
          <a:noFill/>
          <a:ln w="9525">
            <a:noFill/>
            <a:miter/>
          </a:ln>
        </p:spPr>
        <p:txBody>
          <a:bodyPr wrap="none">
            <a:spAutoFit/>
          </a:bodyPr>
          <a:lstStyle/>
          <a:p>
            <a:pPr algn="ctr" eaLnBrk="1" hangingPunct="1">
              <a:lnSpc>
                <a:spcPct val="90000"/>
              </a:lnSpc>
              <a:buFont typeface="Arial" panose="020B0604020202020204" pitchFamily="34" charset="0"/>
              <a:buNone/>
              <a:defRPr/>
            </a:pPr>
            <a:r>
              <a:rPr lang="zh-CN" altLang="en-US" sz="1800" noProof="1">
                <a:solidFill>
                  <a:srgbClr val="FF0000"/>
                </a:solidFill>
                <a:effectLst>
                  <a:outerShdw blurRad="38100" dist="38100" dir="2700000">
                    <a:srgbClr val="C0C0C0"/>
                  </a:outerShdw>
                </a:effectLst>
                <a:latin typeface="Monotype Corsiva" pitchFamily="66" charset="0"/>
                <a:ea typeface="+mn-ea"/>
                <a:cs typeface="+mn-ea"/>
              </a:rPr>
              <a:t>定子电流转矩分量</a:t>
            </a:r>
            <a:endParaRPr lang="zh-CN" altLang="en-US" sz="1800" noProof="1">
              <a:solidFill>
                <a:srgbClr val="FF0000"/>
              </a:solidFill>
              <a:effectLst>
                <a:outerShdw blurRad="38100" dist="38100" dir="2700000">
                  <a:srgbClr val="C0C0C0"/>
                </a:outerShdw>
              </a:effectLst>
              <a:latin typeface="Monotype Corsiva" pitchFamily="66" charset="0"/>
              <a:ea typeface="+mn-ea"/>
            </a:endParaRPr>
          </a:p>
        </p:txBody>
      </p:sp>
      <p:sp>
        <p:nvSpPr>
          <p:cNvPr id="555031" name="直接连接符 555030"/>
          <p:cNvSpPr>
            <a:spLocks noChangeShapeType="1"/>
          </p:cNvSpPr>
          <p:nvPr/>
        </p:nvSpPr>
        <p:spPr bwMode="auto">
          <a:xfrm flipV="1">
            <a:off x="4281488" y="4179888"/>
            <a:ext cx="493712" cy="711200"/>
          </a:xfrm>
          <a:prstGeom prst="line">
            <a:avLst/>
          </a:prstGeom>
          <a:noFill/>
          <a:ln w="38100">
            <a:solidFill>
              <a:srgbClr val="FF0000"/>
            </a:solidFill>
            <a:round/>
            <a:headEnd/>
            <a:tailEnd type="triangle" w="med" len="med"/>
          </a:ln>
        </p:spPr>
        <p:txBody>
          <a:bodyPr/>
          <a:lstStyle/>
          <a:p>
            <a:endParaRPr lang="zh-CN" altLang="en-US"/>
          </a:p>
        </p:txBody>
      </p:sp>
      <p:sp>
        <p:nvSpPr>
          <p:cNvPr id="555033" name="直接连接符 555032"/>
          <p:cNvSpPr>
            <a:spLocks noChangeShapeType="1"/>
          </p:cNvSpPr>
          <p:nvPr/>
        </p:nvSpPr>
        <p:spPr bwMode="auto">
          <a:xfrm flipH="1">
            <a:off x="4862513" y="2946400"/>
            <a:ext cx="682625" cy="363538"/>
          </a:xfrm>
          <a:prstGeom prst="line">
            <a:avLst/>
          </a:prstGeom>
          <a:noFill/>
          <a:ln w="38100">
            <a:solidFill>
              <a:srgbClr val="FF0000"/>
            </a:solidFill>
            <a:round/>
            <a:headEnd/>
            <a:tailEnd type="triangle" w="med" len="med"/>
          </a:ln>
        </p:spPr>
        <p:txBody>
          <a:bodyPr/>
          <a:lstStyle/>
          <a:p>
            <a:endParaRPr lang="zh-CN" altLang="en-US"/>
          </a:p>
        </p:txBody>
      </p:sp>
      <p:sp>
        <p:nvSpPr>
          <p:cNvPr id="555032" name="矩形 555031"/>
          <p:cNvSpPr>
            <a:spLocks noChangeArrowheads="1"/>
          </p:cNvSpPr>
          <p:nvPr/>
        </p:nvSpPr>
        <p:spPr bwMode="auto">
          <a:xfrm>
            <a:off x="5438775" y="2795588"/>
            <a:ext cx="2012950" cy="339725"/>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zh-CN" altLang="en-US" sz="1800">
                <a:solidFill>
                  <a:srgbClr val="FF0000"/>
                </a:solidFill>
                <a:latin typeface="Monotype Corsiva" pitchFamily="66" charset="0"/>
              </a:rPr>
              <a:t>定子电流励磁分量</a:t>
            </a:r>
          </a:p>
        </p:txBody>
      </p:sp>
      <p:pic>
        <p:nvPicPr>
          <p:cNvPr id="126994" name="图片 555033"/>
          <p:cNvPicPr>
            <a:picLocks noChangeAspect="1" noChangeArrowheads="1"/>
          </p:cNvPicPr>
          <p:nvPr/>
        </p:nvPicPr>
        <p:blipFill>
          <a:blip r:embed="rId3" cstate="print"/>
          <a:srcRect/>
          <a:stretch>
            <a:fillRect/>
          </a:stretch>
        </p:blipFill>
        <p:spPr bwMode="auto">
          <a:xfrm>
            <a:off x="5845175" y="5559425"/>
            <a:ext cx="1924050" cy="666750"/>
          </a:xfrm>
          <a:prstGeom prst="rect">
            <a:avLst/>
          </a:prstGeom>
          <a:noFill/>
          <a:ln w="9525">
            <a:solidFill>
              <a:srgbClr val="FF0000"/>
            </a:solidFill>
            <a:miter lim="800000"/>
            <a:headEnd/>
            <a:tailEnd/>
          </a:ln>
        </p:spPr>
      </p:pic>
      <p:sp>
        <p:nvSpPr>
          <p:cNvPr id="12699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26996"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2699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26998"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2699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2700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2700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2700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31"/>
                                        </p:tgtEl>
                                        <p:attrNameLst>
                                          <p:attrName>style.visibility</p:attrName>
                                        </p:attrNameLst>
                                      </p:cBhvr>
                                      <p:to>
                                        <p:strVal val="visible"/>
                                      </p:to>
                                    </p:set>
                                    <p:anim calcmode="lin" valueType="num">
                                      <p:cBhvr additive="base">
                                        <p:cTn id="7" dur="500" fill="hold"/>
                                        <p:tgtEl>
                                          <p:spTgt spid="555031"/>
                                        </p:tgtEl>
                                        <p:attrNameLst>
                                          <p:attrName>ppt_x</p:attrName>
                                        </p:attrNameLst>
                                      </p:cBhvr>
                                      <p:tavLst>
                                        <p:tav tm="0">
                                          <p:val>
                                            <p:strVal val="#ppt_x"/>
                                          </p:val>
                                        </p:tav>
                                        <p:tav tm="100000">
                                          <p:val>
                                            <p:strVal val="#ppt_x"/>
                                          </p:val>
                                        </p:tav>
                                      </p:tavLst>
                                    </p:anim>
                                    <p:anim calcmode="lin" valueType="num">
                                      <p:cBhvr additive="base">
                                        <p:cTn id="8" dur="500" fill="hold"/>
                                        <p:tgtEl>
                                          <p:spTgt spid="5550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5030"/>
                                        </p:tgtEl>
                                        <p:attrNameLst>
                                          <p:attrName>style.visibility</p:attrName>
                                        </p:attrNameLst>
                                      </p:cBhvr>
                                      <p:to>
                                        <p:strVal val="visible"/>
                                      </p:to>
                                    </p:set>
                                    <p:anim calcmode="lin" valueType="num">
                                      <p:cBhvr additive="base">
                                        <p:cTn id="11" dur="500" fill="hold"/>
                                        <p:tgtEl>
                                          <p:spTgt spid="555030"/>
                                        </p:tgtEl>
                                        <p:attrNameLst>
                                          <p:attrName>ppt_x</p:attrName>
                                        </p:attrNameLst>
                                      </p:cBhvr>
                                      <p:tavLst>
                                        <p:tav tm="0">
                                          <p:val>
                                            <p:strVal val="#ppt_x"/>
                                          </p:val>
                                        </p:tav>
                                        <p:tav tm="100000">
                                          <p:val>
                                            <p:strVal val="#ppt_x"/>
                                          </p:val>
                                        </p:tav>
                                      </p:tavLst>
                                    </p:anim>
                                    <p:anim calcmode="lin" valueType="num">
                                      <p:cBhvr additive="base">
                                        <p:cTn id="12" dur="500" fill="hold"/>
                                        <p:tgtEl>
                                          <p:spTgt spid="55503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1" nodeType="clickEffect">
                                  <p:stCondLst>
                                    <p:cond delay="0"/>
                                  </p:stCondLst>
                                  <p:childTnLst>
                                    <p:anim calcmode="lin" valueType="num">
                                      <p:cBhvr additive="base">
                                        <p:cTn id="16" dur="500"/>
                                        <p:tgtEl>
                                          <p:spTgt spid="555031"/>
                                        </p:tgtEl>
                                        <p:attrNameLst>
                                          <p:attrName>ppt_x</p:attrName>
                                        </p:attrNameLst>
                                      </p:cBhvr>
                                      <p:tavLst>
                                        <p:tav tm="0">
                                          <p:val>
                                            <p:strVal val="ppt_x"/>
                                          </p:val>
                                        </p:tav>
                                        <p:tav tm="100000">
                                          <p:val>
                                            <p:strVal val="ppt_x"/>
                                          </p:val>
                                        </p:tav>
                                      </p:tavLst>
                                    </p:anim>
                                    <p:anim calcmode="lin" valueType="num">
                                      <p:cBhvr additive="base">
                                        <p:cTn id="17" dur="500"/>
                                        <p:tgtEl>
                                          <p:spTgt spid="555031"/>
                                        </p:tgtEl>
                                        <p:attrNameLst>
                                          <p:attrName>ppt_y</p:attrName>
                                        </p:attrNameLst>
                                      </p:cBhvr>
                                      <p:tavLst>
                                        <p:tav tm="0">
                                          <p:val>
                                            <p:strVal val="ppt_y"/>
                                          </p:val>
                                        </p:tav>
                                        <p:tav tm="100000">
                                          <p:val>
                                            <p:strVal val="1+ppt_h/2"/>
                                          </p:val>
                                        </p:tav>
                                      </p:tavLst>
                                    </p:anim>
                                    <p:set>
                                      <p:cBhvr>
                                        <p:cTn id="18" dur="1" fill="hold">
                                          <p:stCondLst>
                                            <p:cond delay="499"/>
                                          </p:stCondLst>
                                        </p:cTn>
                                        <p:tgtEl>
                                          <p:spTgt spid="555031"/>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555030"/>
                                        </p:tgtEl>
                                        <p:attrNameLst>
                                          <p:attrName>ppt_x</p:attrName>
                                        </p:attrNameLst>
                                      </p:cBhvr>
                                      <p:tavLst>
                                        <p:tav tm="0">
                                          <p:val>
                                            <p:strVal val="ppt_x"/>
                                          </p:val>
                                        </p:tav>
                                        <p:tav tm="100000">
                                          <p:val>
                                            <p:strVal val="ppt_x"/>
                                          </p:val>
                                        </p:tav>
                                      </p:tavLst>
                                    </p:anim>
                                    <p:anim calcmode="lin" valueType="num">
                                      <p:cBhvr additive="base">
                                        <p:cTn id="21" dur="500"/>
                                        <p:tgtEl>
                                          <p:spTgt spid="555030"/>
                                        </p:tgtEl>
                                        <p:attrNameLst>
                                          <p:attrName>ppt_y</p:attrName>
                                        </p:attrNameLst>
                                      </p:cBhvr>
                                      <p:tavLst>
                                        <p:tav tm="0">
                                          <p:val>
                                            <p:strVal val="ppt_y"/>
                                          </p:val>
                                        </p:tav>
                                        <p:tav tm="100000">
                                          <p:val>
                                            <p:strVal val="1+ppt_h/2"/>
                                          </p:val>
                                        </p:tav>
                                      </p:tavLst>
                                    </p:anim>
                                    <p:set>
                                      <p:cBhvr>
                                        <p:cTn id="22" dur="1" fill="hold">
                                          <p:stCondLst>
                                            <p:cond delay="499"/>
                                          </p:stCondLst>
                                        </p:cTn>
                                        <p:tgtEl>
                                          <p:spTgt spid="55503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55033"/>
                                        </p:tgtEl>
                                        <p:attrNameLst>
                                          <p:attrName>style.visibility</p:attrName>
                                        </p:attrNameLst>
                                      </p:cBhvr>
                                      <p:to>
                                        <p:strVal val="visible"/>
                                      </p:to>
                                    </p:set>
                                    <p:anim calcmode="lin" valueType="num">
                                      <p:cBhvr additive="base">
                                        <p:cTn id="27" dur="500" fill="hold"/>
                                        <p:tgtEl>
                                          <p:spTgt spid="555033"/>
                                        </p:tgtEl>
                                        <p:attrNameLst>
                                          <p:attrName>ppt_x</p:attrName>
                                        </p:attrNameLst>
                                      </p:cBhvr>
                                      <p:tavLst>
                                        <p:tav tm="0">
                                          <p:val>
                                            <p:strVal val="#ppt_x"/>
                                          </p:val>
                                        </p:tav>
                                        <p:tav tm="100000">
                                          <p:val>
                                            <p:strVal val="#ppt_x"/>
                                          </p:val>
                                        </p:tav>
                                      </p:tavLst>
                                    </p:anim>
                                    <p:anim calcmode="lin" valueType="num">
                                      <p:cBhvr additive="base">
                                        <p:cTn id="28" dur="500" fill="hold"/>
                                        <p:tgtEl>
                                          <p:spTgt spid="5550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55032"/>
                                        </p:tgtEl>
                                        <p:attrNameLst>
                                          <p:attrName>style.visibility</p:attrName>
                                        </p:attrNameLst>
                                      </p:cBhvr>
                                      <p:to>
                                        <p:strVal val="visible"/>
                                      </p:to>
                                    </p:set>
                                    <p:anim calcmode="lin" valueType="num">
                                      <p:cBhvr additive="base">
                                        <p:cTn id="31" dur="500" fill="hold"/>
                                        <p:tgtEl>
                                          <p:spTgt spid="555032"/>
                                        </p:tgtEl>
                                        <p:attrNameLst>
                                          <p:attrName>ppt_x</p:attrName>
                                        </p:attrNameLst>
                                      </p:cBhvr>
                                      <p:tavLst>
                                        <p:tav tm="0">
                                          <p:val>
                                            <p:strVal val="#ppt_x"/>
                                          </p:val>
                                        </p:tav>
                                        <p:tav tm="100000">
                                          <p:val>
                                            <p:strVal val="#ppt_x"/>
                                          </p:val>
                                        </p:tav>
                                      </p:tavLst>
                                    </p:anim>
                                    <p:anim calcmode="lin" valueType="num">
                                      <p:cBhvr additive="base">
                                        <p:cTn id="32" dur="500" fill="hold"/>
                                        <p:tgtEl>
                                          <p:spTgt spid="55503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1" nodeType="clickEffect">
                                  <p:stCondLst>
                                    <p:cond delay="0"/>
                                  </p:stCondLst>
                                  <p:childTnLst>
                                    <p:anim calcmode="lin" valueType="num">
                                      <p:cBhvr additive="base">
                                        <p:cTn id="36" dur="500"/>
                                        <p:tgtEl>
                                          <p:spTgt spid="555033"/>
                                        </p:tgtEl>
                                        <p:attrNameLst>
                                          <p:attrName>ppt_x</p:attrName>
                                        </p:attrNameLst>
                                      </p:cBhvr>
                                      <p:tavLst>
                                        <p:tav tm="0">
                                          <p:val>
                                            <p:strVal val="ppt_x"/>
                                          </p:val>
                                        </p:tav>
                                        <p:tav tm="100000">
                                          <p:val>
                                            <p:strVal val="ppt_x"/>
                                          </p:val>
                                        </p:tav>
                                      </p:tavLst>
                                    </p:anim>
                                    <p:anim calcmode="lin" valueType="num">
                                      <p:cBhvr additive="base">
                                        <p:cTn id="37" dur="500"/>
                                        <p:tgtEl>
                                          <p:spTgt spid="555033"/>
                                        </p:tgtEl>
                                        <p:attrNameLst>
                                          <p:attrName>ppt_y</p:attrName>
                                        </p:attrNameLst>
                                      </p:cBhvr>
                                      <p:tavLst>
                                        <p:tav tm="0">
                                          <p:val>
                                            <p:strVal val="ppt_y"/>
                                          </p:val>
                                        </p:tav>
                                        <p:tav tm="100000">
                                          <p:val>
                                            <p:strVal val="1+ppt_h/2"/>
                                          </p:val>
                                        </p:tav>
                                      </p:tavLst>
                                    </p:anim>
                                    <p:set>
                                      <p:cBhvr>
                                        <p:cTn id="38" dur="1" fill="hold">
                                          <p:stCondLst>
                                            <p:cond delay="499"/>
                                          </p:stCondLst>
                                        </p:cTn>
                                        <p:tgtEl>
                                          <p:spTgt spid="555033"/>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555032"/>
                                        </p:tgtEl>
                                        <p:attrNameLst>
                                          <p:attrName>ppt_x</p:attrName>
                                        </p:attrNameLst>
                                      </p:cBhvr>
                                      <p:tavLst>
                                        <p:tav tm="0">
                                          <p:val>
                                            <p:strVal val="ppt_x"/>
                                          </p:val>
                                        </p:tav>
                                        <p:tav tm="100000">
                                          <p:val>
                                            <p:strVal val="ppt_x"/>
                                          </p:val>
                                        </p:tav>
                                      </p:tavLst>
                                    </p:anim>
                                    <p:anim calcmode="lin" valueType="num">
                                      <p:cBhvr additive="base">
                                        <p:cTn id="41" dur="500"/>
                                        <p:tgtEl>
                                          <p:spTgt spid="555032"/>
                                        </p:tgtEl>
                                        <p:attrNameLst>
                                          <p:attrName>ppt_y</p:attrName>
                                        </p:attrNameLst>
                                      </p:cBhvr>
                                      <p:tavLst>
                                        <p:tav tm="0">
                                          <p:val>
                                            <p:strVal val="ppt_y"/>
                                          </p:val>
                                        </p:tav>
                                        <p:tav tm="100000">
                                          <p:val>
                                            <p:strVal val="1+ppt_h/2"/>
                                          </p:val>
                                        </p:tav>
                                      </p:tavLst>
                                    </p:anim>
                                    <p:set>
                                      <p:cBhvr>
                                        <p:cTn id="42" dur="1" fill="hold">
                                          <p:stCondLst>
                                            <p:cond delay="499"/>
                                          </p:stCondLst>
                                        </p:cTn>
                                        <p:tgtEl>
                                          <p:spTgt spid="555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30" grpId="0"/>
      <p:bldP spid="555030" grpId="1"/>
      <p:bldP spid="555031" grpId="0" animBg="1"/>
      <p:bldP spid="555031" grpId="1" animBg="1"/>
      <p:bldP spid="555033" grpId="0" animBg="1"/>
      <p:bldP spid="555033" grpId="1" animBg="1"/>
      <p:bldP spid="555032" grpId="0"/>
      <p:bldP spid="555032"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矩形 397323"/>
          <p:cNvSpPr>
            <a:spLocks noChangeArrowheads="1"/>
          </p:cNvSpPr>
          <p:nvPr/>
        </p:nvSpPr>
        <p:spPr bwMode="auto">
          <a:xfrm>
            <a:off x="1700213" y="877888"/>
            <a:ext cx="7443787" cy="7016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该系统的主要特点如下：</a:t>
            </a:r>
          </a:p>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1</a:t>
            </a:r>
            <a:r>
              <a:rPr lang="zh-CN" altLang="en-US" sz="2000">
                <a:solidFill>
                  <a:schemeClr val="tx1"/>
                </a:solidFill>
                <a:latin typeface="Times New Roman" pitchFamily="18" charset="0"/>
              </a:rPr>
              <a:t>）用</a:t>
            </a:r>
            <a:r>
              <a:rPr lang="zh-CN" altLang="en-US" sz="2000">
                <a:solidFill>
                  <a:srgbClr val="FF0000"/>
                </a:solidFill>
                <a:latin typeface="Times New Roman" pitchFamily="18" charset="0"/>
              </a:rPr>
              <a:t>定子电流转矩分量</a:t>
            </a:r>
            <a:r>
              <a:rPr lang="zh-CN" altLang="en-US" sz="2000">
                <a:solidFill>
                  <a:schemeClr val="tx1"/>
                </a:solidFill>
                <a:latin typeface="Times New Roman" pitchFamily="18" charset="0"/>
              </a:rPr>
              <a:t>和转子磁链计算转差频率给定信号</a:t>
            </a:r>
          </a:p>
        </p:txBody>
      </p:sp>
      <p:graphicFrame>
        <p:nvGraphicFramePr>
          <p:cNvPr id="64514" name="对象 397325"/>
          <p:cNvGraphicFramePr>
            <a:graphicFrameLocks/>
          </p:cNvGraphicFramePr>
          <p:nvPr/>
        </p:nvGraphicFramePr>
        <p:xfrm>
          <a:off x="2947988" y="1559856"/>
          <a:ext cx="1344313" cy="769022"/>
        </p:xfrm>
        <a:graphic>
          <a:graphicData uri="http://schemas.openxmlformats.org/presentationml/2006/ole">
            <p:oleObj spid="_x0000_s64514" r:id="rId3" imgW="787742" imgH="431987" progId="">
              <p:embed/>
            </p:oleObj>
          </a:graphicData>
        </a:graphic>
      </p:graphicFrame>
      <p:sp>
        <p:nvSpPr>
          <p:cNvPr id="64517" name="矩形 397326"/>
          <p:cNvSpPr>
            <a:spLocks noChangeArrowheads="1"/>
          </p:cNvSpPr>
          <p:nvPr/>
        </p:nvSpPr>
        <p:spPr bwMode="auto">
          <a:xfrm>
            <a:off x="1684338" y="2282825"/>
            <a:ext cx="7459662" cy="7016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将转差频率给定信号加上实际转速，得到坐标系的旋转角速度，经积分环节产生矢量变换角。</a:t>
            </a:r>
          </a:p>
        </p:txBody>
      </p:sp>
      <p:sp>
        <p:nvSpPr>
          <p:cNvPr id="64518" name="矩形 397327"/>
          <p:cNvSpPr>
            <a:spLocks noChangeArrowheads="1"/>
          </p:cNvSpPr>
          <p:nvPr/>
        </p:nvSpPr>
        <p:spPr bwMode="auto">
          <a:xfrm>
            <a:off x="1701800" y="2941638"/>
            <a:ext cx="7442200" cy="7016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None/>
            </a:pP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2</a:t>
            </a:r>
            <a:r>
              <a:rPr lang="zh-CN" altLang="en-US" sz="2000" dirty="0">
                <a:solidFill>
                  <a:schemeClr val="tx1"/>
                </a:solidFill>
                <a:latin typeface="Times New Roman" pitchFamily="18" charset="0"/>
              </a:rPr>
              <a:t>）</a:t>
            </a:r>
            <a:r>
              <a:rPr lang="zh-CN" altLang="en-US" sz="2000" dirty="0">
                <a:solidFill>
                  <a:srgbClr val="FF0000"/>
                </a:solidFill>
                <a:latin typeface="Times New Roman" pitchFamily="18" charset="0"/>
              </a:rPr>
              <a:t>定子电流励磁分量</a:t>
            </a:r>
            <a:r>
              <a:rPr lang="zh-CN" altLang="en-US" sz="2000" dirty="0">
                <a:solidFill>
                  <a:schemeClr val="tx1"/>
                </a:solidFill>
                <a:latin typeface="Times New Roman" pitchFamily="18" charset="0"/>
              </a:rPr>
              <a:t>给定信号和转子磁链给定信号之间的关系是靠式</a:t>
            </a:r>
          </a:p>
        </p:txBody>
      </p:sp>
      <p:sp>
        <p:nvSpPr>
          <p:cNvPr id="64519" name="矩形 397328"/>
          <p:cNvSpPr>
            <a:spLocks noChangeArrowheads="1"/>
          </p:cNvSpPr>
          <p:nvPr/>
        </p:nvSpPr>
        <p:spPr bwMode="auto">
          <a:xfrm>
            <a:off x="1697038" y="4268788"/>
            <a:ext cx="7446962" cy="7016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建立的，比例微分环节在动态中获得强迫励磁效应，从而克服实际磁通的滞后。</a:t>
            </a:r>
          </a:p>
        </p:txBody>
      </p:sp>
      <p:graphicFrame>
        <p:nvGraphicFramePr>
          <p:cNvPr id="64515" name="对象 397329"/>
          <p:cNvGraphicFramePr>
            <a:graphicFrameLocks/>
          </p:cNvGraphicFramePr>
          <p:nvPr/>
        </p:nvGraphicFramePr>
        <p:xfrm>
          <a:off x="3000376" y="3463957"/>
          <a:ext cx="1593140" cy="799559"/>
        </p:xfrm>
        <a:graphic>
          <a:graphicData uri="http://schemas.openxmlformats.org/presentationml/2006/ole">
            <p:oleObj spid="_x0000_s64515" r:id="rId4" imgW="901700" imgH="431800" progId="">
              <p:embed/>
            </p:oleObj>
          </a:graphicData>
        </a:graphic>
      </p:graphicFrame>
      <p:sp>
        <p:nvSpPr>
          <p:cNvPr id="64520" name="矩形 397330"/>
          <p:cNvSpPr>
            <a:spLocks noChangeArrowheads="1"/>
          </p:cNvSpPr>
          <p:nvPr/>
        </p:nvSpPr>
        <p:spPr bwMode="auto">
          <a:xfrm>
            <a:off x="1681163" y="4960938"/>
            <a:ext cx="7462837" cy="1920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rgbClr val="FF0000"/>
                </a:solidFill>
                <a:latin typeface="Times New Roman" pitchFamily="18" charset="0"/>
              </a:rPr>
              <a:t>磁链开环转差型矢量控制系统的磁场定向由磁链和电流转矩分量给定信号确定，没有用磁链模型实际计算转子磁链及其相位，所以属于间接的磁场定向。</a:t>
            </a:r>
          </a:p>
          <a:p>
            <a:pPr algn="just" eaLnBrk="1" hangingPunct="1">
              <a:buClr>
                <a:schemeClr val="folHlink"/>
              </a:buClr>
              <a:buSzPct val="75000"/>
              <a:buFont typeface="Wingdings" pitchFamily="2" charset="2"/>
              <a:buChar char="l"/>
            </a:pPr>
            <a:r>
              <a:rPr lang="zh-CN" altLang="en-US" sz="2000">
                <a:solidFill>
                  <a:srgbClr val="0000CC"/>
                </a:solidFill>
                <a:latin typeface="Times New Roman" pitchFamily="18" charset="0"/>
              </a:rPr>
              <a:t>矢量控制方程中包含电动机转子参数，定向精度仍受参数变化的影响，磁链和电流转矩分量给定值与实际值存在差异，将影响系统的性能。</a:t>
            </a:r>
          </a:p>
        </p:txBody>
      </p:sp>
      <p:sp>
        <p:nvSpPr>
          <p:cNvPr id="6452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64522"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6452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64524"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6452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6452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6452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6452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400385"/>
          <p:cNvSpPr>
            <a:spLocks noGrp="1" noChangeArrowheads="1"/>
          </p:cNvSpPr>
          <p:nvPr>
            <p:ph type="title"/>
          </p:nvPr>
        </p:nvSpPr>
        <p:spPr>
          <a:xfrm>
            <a:off x="1687513" y="184150"/>
            <a:ext cx="5818187" cy="830263"/>
          </a:xfrm>
        </p:spPr>
        <p:txBody>
          <a:bodyPr/>
          <a:lstStyle/>
          <a:p>
            <a:pPr marL="838200" indent="-838200" eaLnBrk="1" hangingPunct="1"/>
            <a:r>
              <a:rPr lang="en-US" altLang="zh-CN" smtClean="0"/>
              <a:t>7.6.7</a:t>
            </a:r>
            <a:r>
              <a:rPr lang="zh-CN" altLang="en-US" smtClean="0"/>
              <a:t>矢量控制系统的特点与存在的问题</a:t>
            </a:r>
          </a:p>
        </p:txBody>
      </p:sp>
      <p:sp>
        <p:nvSpPr>
          <p:cNvPr id="128003" name="矩形 40038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4" name="矩形 40038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5" name="矩形 400388"/>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6" name="矩形 40038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7" name="矩形 400390"/>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8" name="矩形 400391"/>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09" name="矩形 40039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8010" name="矩形 40039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00396" name="矩形 400395"/>
          <p:cNvSpPr/>
          <p:nvPr/>
        </p:nvSpPr>
        <p:spPr>
          <a:xfrm>
            <a:off x="1695450" y="952500"/>
            <a:ext cx="7448550" cy="2786063"/>
          </a:xfrm>
          <a:prstGeom prst="rect">
            <a:avLst/>
          </a:prstGeom>
          <a:noFill/>
          <a:ln w="9525">
            <a:noFill/>
            <a:miter/>
          </a:ln>
        </p:spPr>
        <p:txBody>
          <a:bodyPr anchor="ctr">
            <a:spAutoFit/>
          </a:bodyPr>
          <a:lstStyle/>
          <a:p>
            <a:pPr eaLnBrk="1" hangingPunct="1">
              <a:lnSpc>
                <a:spcPct val="120000"/>
              </a:lnSpc>
              <a:spcBef>
                <a:spcPct val="15000"/>
              </a:spcBef>
              <a:buClr>
                <a:schemeClr val="folHlink"/>
              </a:buClr>
              <a:buSzPct val="75000"/>
              <a:buFont typeface="Wingdings" pitchFamily="2" charset="2"/>
              <a:buChar char="l"/>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矢量控制系统的特点</a:t>
            </a:r>
            <a:endParaRPr lang="zh-CN" altLang="en-US" sz="2000" noProof="1">
              <a:solidFill>
                <a:srgbClr val="FF0000"/>
              </a:solidFill>
              <a:effectLst>
                <a:outerShdw blurRad="38100" dist="38100" dir="2700000">
                  <a:srgbClr val="C0C0C0"/>
                </a:outerShdw>
              </a:effectLst>
              <a:latin typeface="Times New Roman" pitchFamily="18" charset="0"/>
              <a:ea typeface="+mn-ea"/>
            </a:endParaRPr>
          </a:p>
          <a:p>
            <a:pPr eaLnBrk="1" hangingPunct="1">
              <a:lnSpc>
                <a:spcPct val="120000"/>
              </a:lnSpc>
              <a:spcBef>
                <a:spcPct val="15000"/>
              </a:spcBef>
              <a:buFont typeface="Arial" panose="020B0604020202020204" pitchFamily="34" charset="0"/>
              <a:buNone/>
              <a:defRPr/>
            </a:pPr>
            <a:r>
              <a:rPr lang="zh-CN" altLang="en-US" sz="2000" noProof="1">
                <a:solidFill>
                  <a:schemeClr val="tx1"/>
                </a:solidFill>
                <a:latin typeface="Times New Roman" pitchFamily="18" charset="0"/>
                <a:ea typeface="+mn-ea"/>
                <a:cs typeface="+mn-ea"/>
              </a:rPr>
              <a:t>（</a:t>
            </a:r>
            <a:r>
              <a:rPr lang="en-US" altLang="zh-CN" sz="2000" noProof="1">
                <a:solidFill>
                  <a:schemeClr val="tx1"/>
                </a:solidFill>
                <a:latin typeface="Times New Roman" pitchFamily="18" charset="0"/>
                <a:ea typeface="+mn-ea"/>
                <a:cs typeface="+mn-ea"/>
              </a:rPr>
              <a:t>1</a:t>
            </a:r>
            <a:r>
              <a:rPr lang="zh-CN" altLang="en-US" sz="2000" noProof="1">
                <a:solidFill>
                  <a:schemeClr val="tx1"/>
                </a:solidFill>
                <a:latin typeface="Times New Roman" pitchFamily="18" charset="0"/>
                <a:ea typeface="+mn-ea"/>
                <a:cs typeface="+mn-ea"/>
              </a:rPr>
              <a:t>）按转子磁链定向，实现了</a:t>
            </a:r>
            <a:r>
              <a:rPr lang="zh-CN" altLang="en-US" sz="2000" noProof="1">
                <a:solidFill>
                  <a:srgbClr val="FF0000"/>
                </a:solidFill>
                <a:latin typeface="Times New Roman" pitchFamily="18" charset="0"/>
                <a:ea typeface="+mn-ea"/>
                <a:cs typeface="+mn-ea"/>
              </a:rPr>
              <a:t>定子电流励磁分量</a:t>
            </a:r>
            <a:r>
              <a:rPr lang="en-US" altLang="zh-CN" sz="2000" i="1" noProof="1">
                <a:solidFill>
                  <a:srgbClr val="FF0000"/>
                </a:solidFill>
                <a:latin typeface="Times New Roman" pitchFamily="18" charset="0"/>
                <a:ea typeface="+mn-ea"/>
                <a:cs typeface="+mn-ea"/>
              </a:rPr>
              <a:t>i</a:t>
            </a:r>
            <a:r>
              <a:rPr lang="en-US" altLang="zh-CN" sz="2000" i="1" baseline="-25000" noProof="1">
                <a:solidFill>
                  <a:srgbClr val="FF0000"/>
                </a:solidFill>
                <a:latin typeface="Times New Roman" pitchFamily="18" charset="0"/>
                <a:ea typeface="+mn-ea"/>
                <a:cs typeface="+mn-ea"/>
              </a:rPr>
              <a:t>sm</a:t>
            </a:r>
            <a:r>
              <a:rPr lang="zh-CN" altLang="en-US" sz="2000" noProof="1">
                <a:solidFill>
                  <a:schemeClr val="tx1"/>
                </a:solidFill>
                <a:latin typeface="Times New Roman" pitchFamily="18" charset="0"/>
                <a:ea typeface="+mn-ea"/>
                <a:cs typeface="+mn-ea"/>
              </a:rPr>
              <a:t>和</a:t>
            </a:r>
            <a:r>
              <a:rPr lang="zh-CN" altLang="en-US" sz="2000" noProof="1">
                <a:solidFill>
                  <a:srgbClr val="FF0000"/>
                </a:solidFill>
                <a:latin typeface="Times New Roman" pitchFamily="18" charset="0"/>
                <a:ea typeface="+mn-ea"/>
                <a:cs typeface="+mn-ea"/>
              </a:rPr>
              <a:t>转矩分量</a:t>
            </a:r>
            <a:r>
              <a:rPr lang="en-US" altLang="zh-CN" sz="2000" i="1" noProof="1">
                <a:solidFill>
                  <a:srgbClr val="FF0000"/>
                </a:solidFill>
                <a:latin typeface="Times New Roman" pitchFamily="18" charset="0"/>
                <a:ea typeface="+mn-ea"/>
                <a:cs typeface="+mn-ea"/>
              </a:rPr>
              <a:t>i</a:t>
            </a:r>
            <a:r>
              <a:rPr lang="en-US" altLang="zh-CN" sz="2000" i="1" baseline="-25000" noProof="1">
                <a:solidFill>
                  <a:srgbClr val="FF0000"/>
                </a:solidFill>
                <a:latin typeface="Times New Roman" pitchFamily="18" charset="0"/>
                <a:ea typeface="+mn-ea"/>
                <a:cs typeface="+mn-ea"/>
              </a:rPr>
              <a:t>st</a:t>
            </a:r>
            <a:r>
              <a:rPr lang="zh-CN" altLang="en-US" sz="2000" noProof="1">
                <a:solidFill>
                  <a:schemeClr val="tx1"/>
                </a:solidFill>
                <a:latin typeface="Times New Roman" pitchFamily="18" charset="0"/>
                <a:ea typeface="+mn-ea"/>
                <a:cs typeface="+mn-ea"/>
              </a:rPr>
              <a:t>的解耦，需要电流闭环控制。</a:t>
            </a:r>
            <a:endParaRPr lang="zh-CN" altLang="en-US" sz="2000" noProof="1">
              <a:solidFill>
                <a:schemeClr val="tx1"/>
              </a:solidFill>
              <a:latin typeface="Times New Roman" pitchFamily="18" charset="0"/>
              <a:ea typeface="+mn-ea"/>
            </a:endParaRPr>
          </a:p>
          <a:p>
            <a:pPr eaLnBrk="1" hangingPunct="1">
              <a:lnSpc>
                <a:spcPct val="120000"/>
              </a:lnSpc>
              <a:spcBef>
                <a:spcPct val="15000"/>
              </a:spcBef>
              <a:buFont typeface="Arial" panose="020B0604020202020204" pitchFamily="34" charset="0"/>
              <a:buNone/>
              <a:defRPr/>
            </a:pPr>
            <a:r>
              <a:rPr lang="zh-CN" altLang="en-US" sz="2000" noProof="1">
                <a:solidFill>
                  <a:schemeClr val="tx1"/>
                </a:solidFill>
                <a:latin typeface="Times New Roman" pitchFamily="18" charset="0"/>
                <a:ea typeface="+mn-ea"/>
                <a:cs typeface="+mn-ea"/>
              </a:rPr>
              <a:t>（</a:t>
            </a:r>
            <a:r>
              <a:rPr lang="en-US" altLang="zh-CN" sz="2000" noProof="1">
                <a:solidFill>
                  <a:schemeClr val="tx1"/>
                </a:solidFill>
                <a:latin typeface="Times New Roman" pitchFamily="18" charset="0"/>
                <a:ea typeface="+mn-ea"/>
                <a:cs typeface="+mn-ea"/>
              </a:rPr>
              <a:t>2</a:t>
            </a:r>
            <a:r>
              <a:rPr lang="zh-CN" altLang="en-US" sz="2000" noProof="1">
                <a:solidFill>
                  <a:schemeClr val="tx1"/>
                </a:solidFill>
                <a:latin typeface="Times New Roman" pitchFamily="18" charset="0"/>
                <a:ea typeface="+mn-ea"/>
                <a:cs typeface="+mn-ea"/>
              </a:rPr>
              <a:t>）转子磁链系统的控制对象是稳定的惯性环节，可以闭环控制，也可以开环控制。</a:t>
            </a:r>
            <a:endParaRPr lang="zh-CN" altLang="en-US" sz="2000" noProof="1">
              <a:solidFill>
                <a:schemeClr val="tx1"/>
              </a:solidFill>
              <a:latin typeface="Times New Roman" pitchFamily="18" charset="0"/>
              <a:ea typeface="+mn-ea"/>
            </a:endParaRPr>
          </a:p>
          <a:p>
            <a:pPr eaLnBrk="1" hangingPunct="1">
              <a:lnSpc>
                <a:spcPct val="120000"/>
              </a:lnSpc>
              <a:spcBef>
                <a:spcPct val="15000"/>
              </a:spcBef>
              <a:buFont typeface="Arial" panose="020B0604020202020204" pitchFamily="34" charset="0"/>
              <a:buNone/>
              <a:defRPr/>
            </a:pPr>
            <a:r>
              <a:rPr lang="zh-CN" altLang="en-US" sz="2000" noProof="1">
                <a:solidFill>
                  <a:schemeClr val="tx1"/>
                </a:solidFill>
                <a:latin typeface="Times New Roman" pitchFamily="18" charset="0"/>
                <a:ea typeface="+mn-ea"/>
                <a:cs typeface="+mn-ea"/>
              </a:rPr>
              <a:t>（</a:t>
            </a:r>
            <a:r>
              <a:rPr lang="en-US" altLang="zh-CN" sz="2000" noProof="1">
                <a:solidFill>
                  <a:schemeClr val="tx1"/>
                </a:solidFill>
                <a:latin typeface="Times New Roman" pitchFamily="18" charset="0"/>
                <a:ea typeface="+mn-ea"/>
                <a:cs typeface="+mn-ea"/>
              </a:rPr>
              <a:t>3</a:t>
            </a:r>
            <a:r>
              <a:rPr lang="zh-CN" altLang="en-US" sz="2000" noProof="1">
                <a:solidFill>
                  <a:schemeClr val="tx1"/>
                </a:solidFill>
                <a:latin typeface="Times New Roman" pitchFamily="18" charset="0"/>
                <a:ea typeface="+mn-ea"/>
                <a:cs typeface="+mn-ea"/>
              </a:rPr>
              <a:t>）采用连续的</a:t>
            </a:r>
            <a:r>
              <a:rPr lang="en-US" altLang="zh-CN" sz="2000" noProof="1">
                <a:solidFill>
                  <a:schemeClr val="tx1"/>
                </a:solidFill>
                <a:latin typeface="Times New Roman" pitchFamily="18" charset="0"/>
                <a:ea typeface="+mn-ea"/>
                <a:cs typeface="+mn-ea"/>
              </a:rPr>
              <a:t>PI</a:t>
            </a:r>
            <a:r>
              <a:rPr lang="zh-CN" altLang="en-US" sz="2000" noProof="1">
                <a:solidFill>
                  <a:schemeClr val="tx1"/>
                </a:solidFill>
                <a:latin typeface="Times New Roman" pitchFamily="18" charset="0"/>
                <a:ea typeface="+mn-ea"/>
                <a:cs typeface="+mn-ea"/>
              </a:rPr>
              <a:t>控制，转矩与磁链变化平稳，电流闭环控制可有效地限制起、制动电流。</a:t>
            </a:r>
            <a:endParaRPr lang="zh-CN" altLang="en-US" sz="2000" noProof="1">
              <a:solidFill>
                <a:schemeClr val="tx1"/>
              </a:solidFill>
              <a:latin typeface="Times New Roman" pitchFamily="18" charset="0"/>
              <a:ea typeface="+mn-ea"/>
            </a:endParaRPr>
          </a:p>
        </p:txBody>
      </p:sp>
      <p:sp>
        <p:nvSpPr>
          <p:cNvPr id="128012" name="矩形 400396"/>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00398" name="矩形 400397"/>
          <p:cNvSpPr/>
          <p:nvPr/>
        </p:nvSpPr>
        <p:spPr>
          <a:xfrm>
            <a:off x="1695450" y="4170363"/>
            <a:ext cx="7448550" cy="1771650"/>
          </a:xfrm>
          <a:prstGeom prst="rect">
            <a:avLst/>
          </a:prstGeom>
          <a:noFill/>
          <a:ln w="9525">
            <a:noFill/>
            <a:miter/>
          </a:ln>
        </p:spPr>
        <p:txBody>
          <a:bodyPr anchor="ctr">
            <a:spAutoFit/>
          </a:bodyPr>
          <a:lstStyle/>
          <a:p>
            <a:pPr eaLnBrk="1" hangingPunct="1">
              <a:lnSpc>
                <a:spcPct val="130000"/>
              </a:lnSpc>
              <a:spcBef>
                <a:spcPct val="15000"/>
              </a:spcBef>
              <a:buClr>
                <a:schemeClr val="folHlink"/>
              </a:buClr>
              <a:buSzPct val="75000"/>
              <a:buFont typeface="Wingdings" pitchFamily="2" charset="2"/>
              <a:buChar char="l"/>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矢量控制系统存在的问题</a:t>
            </a:r>
            <a:endParaRPr lang="zh-CN" altLang="en-US" sz="2000" noProof="1">
              <a:solidFill>
                <a:srgbClr val="FF0000"/>
              </a:solidFill>
              <a:effectLst>
                <a:outerShdw blurRad="38100" dist="38100" dir="2700000">
                  <a:srgbClr val="C0C0C0"/>
                </a:outerShdw>
              </a:effectLst>
              <a:latin typeface="Times New Roman" pitchFamily="18" charset="0"/>
              <a:ea typeface="+mn-ea"/>
            </a:endParaRPr>
          </a:p>
          <a:p>
            <a:pPr eaLnBrk="1" hangingPunct="1">
              <a:lnSpc>
                <a:spcPct val="130000"/>
              </a:lnSpc>
              <a:spcBef>
                <a:spcPct val="15000"/>
              </a:spcBef>
              <a:buFont typeface="Arial" panose="020B0604020202020204" pitchFamily="34" charset="0"/>
              <a:buNone/>
              <a:defRPr/>
            </a:pPr>
            <a:r>
              <a:rPr lang="zh-CN" altLang="en-US" sz="2000" noProof="1">
                <a:solidFill>
                  <a:schemeClr val="tx1"/>
                </a:solidFill>
                <a:latin typeface="Times New Roman" pitchFamily="18" charset="0"/>
                <a:ea typeface="+mn-ea"/>
                <a:cs typeface="+mn-ea"/>
              </a:rPr>
              <a:t>（</a:t>
            </a:r>
            <a:r>
              <a:rPr lang="en-US" altLang="zh-CN" sz="2000" noProof="1">
                <a:solidFill>
                  <a:schemeClr val="tx1"/>
                </a:solidFill>
                <a:latin typeface="Times New Roman" pitchFamily="18" charset="0"/>
                <a:ea typeface="+mn-ea"/>
                <a:cs typeface="+mn-ea"/>
              </a:rPr>
              <a:t>1</a:t>
            </a:r>
            <a:r>
              <a:rPr lang="zh-CN" altLang="en-US" sz="2000" noProof="1">
                <a:solidFill>
                  <a:schemeClr val="tx1"/>
                </a:solidFill>
                <a:latin typeface="Times New Roman" pitchFamily="18" charset="0"/>
                <a:ea typeface="+mn-ea"/>
                <a:cs typeface="+mn-ea"/>
              </a:rPr>
              <a:t>） 转子磁链计算精度受易于变化的转子电阻的影响，转子磁链的角度精度影响定向的准确性。</a:t>
            </a:r>
            <a:endParaRPr lang="zh-CN" altLang="en-US" sz="2000" noProof="1">
              <a:solidFill>
                <a:schemeClr val="tx1"/>
              </a:solidFill>
              <a:latin typeface="Times New Roman" pitchFamily="18" charset="0"/>
              <a:ea typeface="+mn-ea"/>
            </a:endParaRPr>
          </a:p>
          <a:p>
            <a:pPr eaLnBrk="1" hangingPunct="1">
              <a:lnSpc>
                <a:spcPct val="130000"/>
              </a:lnSpc>
              <a:spcBef>
                <a:spcPct val="15000"/>
              </a:spcBef>
              <a:buFont typeface="Arial" panose="020B0604020202020204" pitchFamily="34" charset="0"/>
              <a:buNone/>
              <a:defRPr/>
            </a:pPr>
            <a:r>
              <a:rPr lang="zh-CN" altLang="en-US" sz="2000" noProof="1">
                <a:solidFill>
                  <a:schemeClr val="tx1"/>
                </a:solidFill>
                <a:latin typeface="Times New Roman" pitchFamily="18" charset="0"/>
                <a:ea typeface="+mn-ea"/>
                <a:cs typeface="+mn-ea"/>
              </a:rPr>
              <a:t>（</a:t>
            </a:r>
            <a:r>
              <a:rPr lang="en-US" altLang="zh-CN" sz="2000" noProof="1">
                <a:solidFill>
                  <a:schemeClr val="tx1"/>
                </a:solidFill>
                <a:latin typeface="Times New Roman" pitchFamily="18" charset="0"/>
                <a:ea typeface="+mn-ea"/>
                <a:cs typeface="+mn-ea"/>
              </a:rPr>
              <a:t>2</a:t>
            </a:r>
            <a:r>
              <a:rPr lang="zh-CN" altLang="en-US" sz="2000" noProof="1">
                <a:solidFill>
                  <a:schemeClr val="tx1"/>
                </a:solidFill>
                <a:latin typeface="Times New Roman" pitchFamily="18" charset="0"/>
                <a:ea typeface="+mn-ea"/>
                <a:cs typeface="+mn-ea"/>
              </a:rPr>
              <a:t>） 需要进行矢量变换，系统结构复杂，运算量大。</a:t>
            </a:r>
            <a:endParaRPr lang="zh-CN" altLang="en-US" sz="2000" noProof="1">
              <a:solidFill>
                <a:schemeClr val="tx1"/>
              </a:solidFill>
              <a:latin typeface="Times New Roman" pitchFamily="18" charset="0"/>
              <a:ea typeface="+mn-ea"/>
            </a:endParaRPr>
          </a:p>
        </p:txBody>
      </p:sp>
      <p:sp>
        <p:nvSpPr>
          <p:cNvPr id="12801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28015"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2801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28017"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2801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2801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2802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2802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402433"/>
          <p:cNvSpPr>
            <a:spLocks noGrp="1" noChangeArrowheads="1"/>
          </p:cNvSpPr>
          <p:nvPr>
            <p:ph type="title"/>
          </p:nvPr>
        </p:nvSpPr>
        <p:spPr>
          <a:xfrm>
            <a:off x="1689100" y="274638"/>
            <a:ext cx="4237038" cy="762000"/>
          </a:xfrm>
        </p:spPr>
        <p:txBody>
          <a:bodyPr/>
          <a:lstStyle/>
          <a:p>
            <a:pPr marL="838200" indent="-838200" eaLnBrk="1" hangingPunct="1"/>
            <a:r>
              <a:rPr lang="en-US" altLang="zh-CN" smtClean="0"/>
              <a:t>*7.6.8 </a:t>
            </a:r>
            <a:r>
              <a:rPr lang="zh-CN" altLang="en-US" smtClean="0"/>
              <a:t>矢量控制系统的仿真</a:t>
            </a:r>
          </a:p>
        </p:txBody>
      </p:sp>
      <p:sp>
        <p:nvSpPr>
          <p:cNvPr id="129027" name="矩形 402443"/>
          <p:cNvSpPr>
            <a:spLocks noChangeArrowheads="1"/>
          </p:cNvSpPr>
          <p:nvPr/>
        </p:nvSpPr>
        <p:spPr bwMode="auto">
          <a:xfrm>
            <a:off x="1708150" y="941388"/>
            <a:ext cx="7435850" cy="16160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en-US" altLang="zh-CN" sz="2000">
                <a:solidFill>
                  <a:schemeClr val="tx1"/>
                </a:solidFill>
                <a:latin typeface="Times New Roman" pitchFamily="18" charset="0"/>
              </a:rPr>
              <a:t>SVPWM</a:t>
            </a:r>
            <a:r>
              <a:rPr lang="zh-CN" altLang="en-US" sz="2000">
                <a:solidFill>
                  <a:schemeClr val="tx1"/>
                </a:solidFill>
                <a:latin typeface="Times New Roman" pitchFamily="18" charset="0"/>
              </a:rPr>
              <a:t>用惯性环节等效代替</a:t>
            </a:r>
          </a:p>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转速、转子磁链和两个电流调节器均采用带有积分和输出限幅的</a:t>
            </a:r>
            <a:r>
              <a:rPr lang="en-US" altLang="zh-CN" sz="2000">
                <a:solidFill>
                  <a:schemeClr val="tx1"/>
                </a:solidFill>
                <a:latin typeface="Times New Roman" pitchFamily="18" charset="0"/>
              </a:rPr>
              <a:t>PI</a:t>
            </a:r>
            <a:r>
              <a:rPr lang="zh-CN" altLang="en-US" sz="2000">
                <a:solidFill>
                  <a:schemeClr val="tx1"/>
                </a:solidFill>
                <a:latin typeface="Times New Roman" pitchFamily="18" charset="0"/>
              </a:rPr>
              <a:t>调节器</a:t>
            </a:r>
          </a:p>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两相磁链由电动机模型直接得到，通过直角坐标到极坐标变换得到转子磁链的幅值和角度。</a:t>
            </a:r>
          </a:p>
        </p:txBody>
      </p:sp>
      <p:sp>
        <p:nvSpPr>
          <p:cNvPr id="402446" name="矩形 402445"/>
          <p:cNvSpPr>
            <a:spLocks noChangeArrowheads="1"/>
          </p:cNvSpPr>
          <p:nvPr/>
        </p:nvSpPr>
        <p:spPr bwMode="auto">
          <a:xfrm>
            <a:off x="2989263" y="6461125"/>
            <a:ext cx="5522912"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矢量控制系统仿真模型</a:t>
            </a:r>
          </a:p>
        </p:txBody>
      </p:sp>
      <p:pic>
        <p:nvPicPr>
          <p:cNvPr id="402447" name="图片 402446"/>
          <p:cNvPicPr>
            <a:picLocks noChangeAspect="1" noChangeArrowheads="1"/>
          </p:cNvPicPr>
          <p:nvPr/>
        </p:nvPicPr>
        <p:blipFill>
          <a:blip r:embed="rId2" cstate="print"/>
          <a:srcRect/>
          <a:stretch>
            <a:fillRect/>
          </a:stretch>
        </p:blipFill>
        <p:spPr bwMode="auto">
          <a:xfrm>
            <a:off x="1681163" y="962025"/>
            <a:ext cx="7462837" cy="5519738"/>
          </a:xfrm>
          <a:prstGeom prst="rect">
            <a:avLst/>
          </a:prstGeom>
          <a:noFill/>
          <a:ln w="9525">
            <a:noFill/>
            <a:miter lim="800000"/>
            <a:headEnd/>
            <a:tailEnd/>
          </a:ln>
        </p:spPr>
      </p:pic>
      <p:sp>
        <p:nvSpPr>
          <p:cNvPr id="12903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2903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2903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2903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2903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2903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2903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2903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2447"/>
                                        </p:tgtEl>
                                        <p:attrNameLst>
                                          <p:attrName>style.visibility</p:attrName>
                                        </p:attrNameLst>
                                      </p:cBhvr>
                                      <p:to>
                                        <p:strVal val="visible"/>
                                      </p:to>
                                    </p:set>
                                    <p:anim calcmode="lin" valueType="num">
                                      <p:cBhvr additive="base">
                                        <p:cTn id="7" dur="500" fill="hold"/>
                                        <p:tgtEl>
                                          <p:spTgt spid="402447"/>
                                        </p:tgtEl>
                                        <p:attrNameLst>
                                          <p:attrName>ppt_x</p:attrName>
                                        </p:attrNameLst>
                                      </p:cBhvr>
                                      <p:tavLst>
                                        <p:tav tm="0">
                                          <p:val>
                                            <p:strVal val="#ppt_x"/>
                                          </p:val>
                                        </p:tav>
                                        <p:tav tm="100000">
                                          <p:val>
                                            <p:strVal val="#ppt_x"/>
                                          </p:val>
                                        </p:tav>
                                      </p:tavLst>
                                    </p:anim>
                                    <p:anim calcmode="lin" valueType="num">
                                      <p:cBhvr additive="base">
                                        <p:cTn id="8" dur="500" fill="hold"/>
                                        <p:tgtEl>
                                          <p:spTgt spid="4024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2446"/>
                                        </p:tgtEl>
                                        <p:attrNameLst>
                                          <p:attrName>style.visibility</p:attrName>
                                        </p:attrNameLst>
                                      </p:cBhvr>
                                      <p:to>
                                        <p:strVal val="visible"/>
                                      </p:to>
                                    </p:set>
                                    <p:anim calcmode="lin" valueType="num">
                                      <p:cBhvr additive="base">
                                        <p:cTn id="11" dur="500" fill="hold"/>
                                        <p:tgtEl>
                                          <p:spTgt spid="402446"/>
                                        </p:tgtEl>
                                        <p:attrNameLst>
                                          <p:attrName>ppt_x</p:attrName>
                                        </p:attrNameLst>
                                      </p:cBhvr>
                                      <p:tavLst>
                                        <p:tav tm="0">
                                          <p:val>
                                            <p:strVal val="#ppt_x"/>
                                          </p:val>
                                        </p:tav>
                                        <p:tav tm="100000">
                                          <p:val>
                                            <p:strVal val="#ppt_x"/>
                                          </p:val>
                                        </p:tav>
                                      </p:tavLst>
                                    </p:anim>
                                    <p:anim calcmode="lin" valueType="num">
                                      <p:cBhvr additive="base">
                                        <p:cTn id="12" dur="500" fill="hold"/>
                                        <p:tgtEl>
                                          <p:spTgt spid="402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404481"/>
          <p:cNvSpPr>
            <a:spLocks noGrp="1" noChangeArrowheads="1"/>
          </p:cNvSpPr>
          <p:nvPr>
            <p:ph type="title"/>
          </p:nvPr>
        </p:nvSpPr>
        <p:spPr>
          <a:xfrm>
            <a:off x="1674813" y="169863"/>
            <a:ext cx="4562475" cy="762000"/>
          </a:xfrm>
        </p:spPr>
        <p:txBody>
          <a:bodyPr/>
          <a:lstStyle/>
          <a:p>
            <a:pPr marL="838200" indent="-838200" eaLnBrk="1" hangingPunct="1"/>
            <a:r>
              <a:rPr lang="zh-CN" altLang="en-US" smtClean="0"/>
              <a:t>仿真结果</a:t>
            </a:r>
          </a:p>
        </p:txBody>
      </p:sp>
      <p:sp>
        <p:nvSpPr>
          <p:cNvPr id="130051" name="矩形 40448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2" name="矩形 40448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3" name="矩形 404484"/>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4" name="矩形 404485"/>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5" name="矩形 404486"/>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6" name="矩形 404487"/>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7" name="矩形 404489"/>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8" name="矩形 404490"/>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0059" name="矩形 404491"/>
          <p:cNvSpPr>
            <a:spLocks noChangeArrowheads="1"/>
          </p:cNvSpPr>
          <p:nvPr/>
        </p:nvSpPr>
        <p:spPr bwMode="auto">
          <a:xfrm>
            <a:off x="2443163" y="6029325"/>
            <a:ext cx="5940425" cy="7016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空载起动和加载的定子电流励磁分量</a:t>
            </a:r>
            <a:r>
              <a:rPr lang="en-US" altLang="zh-CN" sz="2000">
                <a:solidFill>
                  <a:schemeClr val="tx1"/>
                </a:solidFill>
                <a:latin typeface="Times New Roman" pitchFamily="18" charset="0"/>
              </a:rPr>
              <a:t>i</a:t>
            </a:r>
            <a:r>
              <a:rPr lang="en-US" altLang="zh-CN" sz="2000" baseline="-25000">
                <a:solidFill>
                  <a:schemeClr val="tx1"/>
                </a:solidFill>
                <a:latin typeface="Times New Roman" pitchFamily="18" charset="0"/>
              </a:rPr>
              <a:t>sm</a:t>
            </a:r>
            <a:r>
              <a:rPr lang="zh-CN" altLang="en-US" sz="2000">
                <a:solidFill>
                  <a:schemeClr val="tx1"/>
                </a:solidFill>
                <a:latin typeface="Times New Roman" pitchFamily="18" charset="0"/>
              </a:rPr>
              <a:t>（上）和转矩分量</a:t>
            </a:r>
            <a:r>
              <a:rPr lang="en-US" altLang="zh-CN" sz="2000">
                <a:solidFill>
                  <a:schemeClr val="tx1"/>
                </a:solidFill>
                <a:latin typeface="Times New Roman" pitchFamily="18" charset="0"/>
              </a:rPr>
              <a:t>i</a:t>
            </a:r>
            <a:r>
              <a:rPr lang="en-US" altLang="zh-CN" sz="2000" baseline="-25000">
                <a:solidFill>
                  <a:schemeClr val="tx1"/>
                </a:solidFill>
                <a:latin typeface="Times New Roman" pitchFamily="18" charset="0"/>
              </a:rPr>
              <a:t>st</a:t>
            </a:r>
            <a:r>
              <a:rPr lang="zh-CN" altLang="en-US" sz="2000">
                <a:solidFill>
                  <a:schemeClr val="tx1"/>
                </a:solidFill>
                <a:latin typeface="Times New Roman" pitchFamily="18" charset="0"/>
              </a:rPr>
              <a:t>（下）</a:t>
            </a:r>
          </a:p>
        </p:txBody>
      </p:sp>
      <p:sp>
        <p:nvSpPr>
          <p:cNvPr id="130060" name="矩形 404492"/>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30061" name="图片 404493"/>
          <p:cNvPicPr>
            <a:picLocks noChangeAspect="1" noChangeArrowheads="1"/>
          </p:cNvPicPr>
          <p:nvPr/>
        </p:nvPicPr>
        <p:blipFill>
          <a:blip r:embed="rId2" cstate="print"/>
          <a:srcRect/>
          <a:stretch>
            <a:fillRect/>
          </a:stretch>
        </p:blipFill>
        <p:spPr bwMode="auto">
          <a:xfrm>
            <a:off x="1912938" y="960438"/>
            <a:ext cx="6969125" cy="4989512"/>
          </a:xfrm>
          <a:prstGeom prst="rect">
            <a:avLst/>
          </a:prstGeom>
          <a:noFill/>
          <a:ln w="9525">
            <a:noFill/>
            <a:miter lim="800000"/>
            <a:headEnd/>
            <a:tailEnd/>
          </a:ln>
        </p:spPr>
      </p:pic>
      <p:sp>
        <p:nvSpPr>
          <p:cNvPr id="13006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0063"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006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0065"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006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006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006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006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405505"/>
          <p:cNvSpPr>
            <a:spLocks noGrp="1" noChangeArrowheads="1"/>
          </p:cNvSpPr>
          <p:nvPr>
            <p:ph type="title"/>
          </p:nvPr>
        </p:nvSpPr>
        <p:spPr>
          <a:xfrm>
            <a:off x="1687513" y="158750"/>
            <a:ext cx="4002087" cy="762000"/>
          </a:xfrm>
        </p:spPr>
        <p:txBody>
          <a:bodyPr/>
          <a:lstStyle/>
          <a:p>
            <a:pPr marL="838200" indent="-838200" eaLnBrk="1" hangingPunct="1"/>
            <a:r>
              <a:rPr lang="zh-CN" altLang="en-US" smtClean="0"/>
              <a:t>仿真结果</a:t>
            </a:r>
          </a:p>
        </p:txBody>
      </p:sp>
      <p:sp>
        <p:nvSpPr>
          <p:cNvPr id="131075" name="矩形 405506"/>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76" name="矩形 405507"/>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77" name="矩形 405508"/>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78" name="矩形 40550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79" name="矩形 405510"/>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80" name="矩形 405511"/>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81" name="矩形 405513"/>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82" name="矩形 405514"/>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1083" name="矩形 405515"/>
          <p:cNvSpPr>
            <a:spLocks noChangeArrowheads="1"/>
          </p:cNvSpPr>
          <p:nvPr/>
        </p:nvSpPr>
        <p:spPr bwMode="auto">
          <a:xfrm>
            <a:off x="2663825" y="6026150"/>
            <a:ext cx="5810250" cy="7016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  </a:t>
            </a:r>
            <a:r>
              <a:rPr lang="zh-CN" altLang="en-US" sz="2000">
                <a:solidFill>
                  <a:schemeClr val="tx1"/>
                </a:solidFill>
                <a:latin typeface="Times New Roman" pitchFamily="18" charset="0"/>
              </a:rPr>
              <a:t>空载起动和加载过程</a:t>
            </a:r>
          </a:p>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转速（上）和转子磁链（下）</a:t>
            </a:r>
          </a:p>
        </p:txBody>
      </p:sp>
      <p:sp>
        <p:nvSpPr>
          <p:cNvPr id="131084" name="矩形 405516"/>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31085" name="图片 405517"/>
          <p:cNvPicPr>
            <a:picLocks noChangeAspect="1" noChangeArrowheads="1"/>
          </p:cNvPicPr>
          <p:nvPr/>
        </p:nvPicPr>
        <p:blipFill>
          <a:blip r:embed="rId2" cstate="print"/>
          <a:srcRect/>
          <a:stretch>
            <a:fillRect/>
          </a:stretch>
        </p:blipFill>
        <p:spPr bwMode="auto">
          <a:xfrm>
            <a:off x="1827213" y="1047750"/>
            <a:ext cx="7127875" cy="4930775"/>
          </a:xfrm>
          <a:prstGeom prst="rect">
            <a:avLst/>
          </a:prstGeom>
          <a:noFill/>
          <a:ln w="9525">
            <a:noFill/>
            <a:miter lim="800000"/>
            <a:headEnd/>
            <a:tailEnd/>
          </a:ln>
        </p:spPr>
      </p:pic>
      <p:sp>
        <p:nvSpPr>
          <p:cNvPr id="13108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1087"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108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1089"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109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109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109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109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406529"/>
          <p:cNvSpPr>
            <a:spLocks noGrp="1" noChangeArrowheads="1"/>
          </p:cNvSpPr>
          <p:nvPr>
            <p:ph type="title"/>
          </p:nvPr>
        </p:nvSpPr>
        <p:spPr>
          <a:xfrm>
            <a:off x="1674813" y="209550"/>
            <a:ext cx="3362325" cy="762000"/>
          </a:xfrm>
        </p:spPr>
        <p:txBody>
          <a:bodyPr/>
          <a:lstStyle/>
          <a:p>
            <a:pPr marL="838200" indent="-838200" eaLnBrk="1" hangingPunct="1"/>
            <a:r>
              <a:rPr lang="zh-CN" altLang="en-US" smtClean="0"/>
              <a:t>仿真结果</a:t>
            </a:r>
          </a:p>
        </p:txBody>
      </p:sp>
      <p:sp>
        <p:nvSpPr>
          <p:cNvPr id="132099" name="矩形 406530"/>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0" name="矩形 406531"/>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1" name="矩形 406532"/>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2" name="矩形 406533"/>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3" name="矩形 406534"/>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4" name="矩形 406535"/>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5" name="矩形 406537"/>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6" name="矩形 406538"/>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2107" name="矩形 406539"/>
          <p:cNvSpPr>
            <a:spLocks noChangeArrowheads="1"/>
          </p:cNvSpPr>
          <p:nvPr/>
        </p:nvSpPr>
        <p:spPr bwMode="auto">
          <a:xfrm>
            <a:off x="2244725" y="6350000"/>
            <a:ext cx="6411913"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b  </a:t>
            </a:r>
            <a:r>
              <a:rPr lang="zh-CN" altLang="en-US" sz="2000">
                <a:solidFill>
                  <a:schemeClr val="tx1"/>
                </a:solidFill>
                <a:latin typeface="Times New Roman" pitchFamily="18" charset="0"/>
              </a:rPr>
              <a:t>转速（上）和转子磁链（下）局部放大 </a:t>
            </a:r>
          </a:p>
        </p:txBody>
      </p:sp>
      <p:sp>
        <p:nvSpPr>
          <p:cNvPr id="132108" name="矩形 406540"/>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32109" name="图片 406541"/>
          <p:cNvPicPr>
            <a:picLocks noChangeAspect="1" noChangeArrowheads="1"/>
          </p:cNvPicPr>
          <p:nvPr/>
        </p:nvPicPr>
        <p:blipFill>
          <a:blip r:embed="rId2" cstate="print"/>
          <a:srcRect/>
          <a:stretch>
            <a:fillRect/>
          </a:stretch>
        </p:blipFill>
        <p:spPr bwMode="auto">
          <a:xfrm>
            <a:off x="1817688" y="1001713"/>
            <a:ext cx="7083425" cy="5291137"/>
          </a:xfrm>
          <a:prstGeom prst="rect">
            <a:avLst/>
          </a:prstGeom>
          <a:noFill/>
          <a:ln w="9525">
            <a:noFill/>
            <a:miter lim="800000"/>
            <a:headEnd/>
            <a:tailEnd/>
          </a:ln>
        </p:spPr>
      </p:pic>
      <p:sp>
        <p:nvSpPr>
          <p:cNvPr id="13211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211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211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211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211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211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211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211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565249"/>
          <p:cNvSpPr>
            <a:spLocks noGrp="1" noChangeArrowheads="1"/>
          </p:cNvSpPr>
          <p:nvPr>
            <p:ph type="title"/>
          </p:nvPr>
        </p:nvSpPr>
        <p:spPr/>
        <p:txBody>
          <a:bodyPr/>
          <a:lstStyle/>
          <a:p>
            <a:pPr eaLnBrk="1" hangingPunct="1">
              <a:buFont typeface="Arial" charset="0"/>
              <a:buNone/>
              <a:defRPr/>
            </a:pPr>
            <a:r>
              <a:rPr lang="en-US" altLang="zh-CN" noProof="1" smtClean="0">
                <a:effectLst>
                  <a:outerShdw blurRad="38100" dist="38100" dir="2700000">
                    <a:srgbClr val="C0C0C0"/>
                  </a:outerShdw>
                </a:effectLst>
              </a:rPr>
              <a:t>7.7</a:t>
            </a:r>
            <a:r>
              <a:rPr lang="zh-CN" altLang="en-US" noProof="1" smtClean="0">
                <a:effectLst>
                  <a:outerShdw blurRad="38100" dist="38100" dir="2700000">
                    <a:srgbClr val="C0C0C0"/>
                  </a:outerShdw>
                </a:effectLst>
              </a:rPr>
              <a:t>异步电动机按</a:t>
            </a:r>
            <a:r>
              <a:rPr lang="zh-CN" altLang="en-US" noProof="1" smtClean="0">
                <a:solidFill>
                  <a:srgbClr val="FF0000"/>
                </a:solidFill>
                <a:effectLst>
                  <a:outerShdw blurRad="38100" dist="38100" dir="2700000">
                    <a:srgbClr val="C0C0C0"/>
                  </a:outerShdw>
                </a:effectLst>
              </a:rPr>
              <a:t>定子磁链</a:t>
            </a:r>
            <a:r>
              <a:rPr lang="zh-CN" altLang="en-US" noProof="1" smtClean="0">
                <a:effectLst>
                  <a:outerShdw blurRad="38100" dist="38100" dir="2700000">
                    <a:srgbClr val="C0C0C0"/>
                  </a:outerShdw>
                </a:effectLst>
              </a:rPr>
              <a:t>控制的直接转矩控制系统</a:t>
            </a:r>
            <a:endParaRPr lang="zh-CN" altLang="en-US" dirty="0" smtClean="0"/>
          </a:p>
        </p:txBody>
      </p:sp>
      <p:sp>
        <p:nvSpPr>
          <p:cNvPr id="565252" name="矩形 565251"/>
          <p:cNvSpPr/>
          <p:nvPr/>
        </p:nvSpPr>
        <p:spPr>
          <a:xfrm>
            <a:off x="2109788" y="1401763"/>
            <a:ext cx="4029075" cy="700087"/>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565253" name="文本占位符 565252"/>
          <p:cNvSpPr>
            <a:spLocks noGrp="1" noChangeArrowheads="1"/>
          </p:cNvSpPr>
          <p:nvPr>
            <p:ph type="body" idx="1"/>
          </p:nvPr>
        </p:nvSpPr>
        <p:spPr>
          <a:xfrm>
            <a:off x="2620963" y="2747963"/>
            <a:ext cx="5708650" cy="1882775"/>
          </a:xfrm>
        </p:spPr>
        <p:txBody>
          <a:bodyPr/>
          <a:lstStyle/>
          <a:p>
            <a:pPr algn="ctr" eaLnBrk="1" hangingPunct="1"/>
            <a:r>
              <a:rPr lang="zh-CN" altLang="en-US" sz="4400" smtClean="0">
                <a:ea typeface="隶书" pitchFamily="49" charset="-122"/>
              </a:rPr>
              <a:t>按定子磁链控制的直接转矩控制系统</a:t>
            </a:r>
          </a:p>
        </p:txBody>
      </p:sp>
      <p:sp>
        <p:nvSpPr>
          <p:cNvPr id="13312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3312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3312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33128"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3312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3313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3313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33132"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5253">
                                            <p:txEl>
                                              <p:pRg st="0" end="0"/>
                                            </p:txEl>
                                          </p:spTgt>
                                        </p:tgtEl>
                                        <p:attrNameLst>
                                          <p:attrName>style.visibility</p:attrName>
                                        </p:attrNameLst>
                                      </p:cBhvr>
                                      <p:to>
                                        <p:strVal val="visible"/>
                                      </p:to>
                                    </p:set>
                                    <p:animEffect transition="in" filter="wipe(left)">
                                      <p:cBhvr>
                                        <p:cTn id="7" dur="500"/>
                                        <p:tgtEl>
                                          <p:spTgt spid="565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文本占位符 277506"/>
          <p:cNvSpPr>
            <a:spLocks noGrp="1" noChangeArrowheads="1"/>
          </p:cNvSpPr>
          <p:nvPr>
            <p:ph type="body" idx="1"/>
          </p:nvPr>
        </p:nvSpPr>
        <p:spPr>
          <a:xfrm>
            <a:off x="1774825" y="1009650"/>
            <a:ext cx="2519363" cy="574675"/>
          </a:xfrm>
        </p:spPr>
        <p:txBody>
          <a:bodyPr/>
          <a:lstStyle/>
          <a:p>
            <a:pPr algn="just" eaLnBrk="1" hangingPunct="1">
              <a:lnSpc>
                <a:spcPct val="90000"/>
              </a:lnSpc>
              <a:buFont typeface="Wingdings" pitchFamily="2" charset="2"/>
              <a:buChar char="l"/>
            </a:pPr>
            <a:r>
              <a:rPr lang="zh-CN" altLang="en-US" sz="2400" dirty="0" smtClean="0"/>
              <a:t>三、</a:t>
            </a:r>
            <a:r>
              <a:rPr lang="zh-CN" altLang="en-US" sz="2400" dirty="0" smtClean="0">
                <a:effectLst>
                  <a:outerShdw blurRad="38100" dist="38100" dir="2700000" algn="tl">
                    <a:srgbClr val="000000">
                      <a:alpha val="43137"/>
                    </a:srgbClr>
                  </a:outerShdw>
                </a:effectLst>
              </a:rPr>
              <a:t>转矩方程</a:t>
            </a:r>
          </a:p>
        </p:txBody>
      </p:sp>
      <p:sp>
        <p:nvSpPr>
          <p:cNvPr id="7174" name="矩形 277510"/>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175" name="矩形 277511"/>
          <p:cNvSpPr>
            <a:spLocks noChangeArrowheads="1"/>
          </p:cNvSpPr>
          <p:nvPr/>
        </p:nvSpPr>
        <p:spPr bwMode="auto">
          <a:xfrm>
            <a:off x="1671638" y="3181350"/>
            <a:ext cx="2590800" cy="576263"/>
          </a:xfrm>
          <a:prstGeom prst="rect">
            <a:avLst/>
          </a:prstGeom>
          <a:noFill/>
          <a:ln w="9525">
            <a:noFill/>
            <a:miter lim="800000"/>
            <a:headEnd/>
            <a:tailEnd/>
          </a:ln>
        </p:spPr>
        <p:txBody>
          <a:bodyPr/>
          <a:lstStyle/>
          <a:p>
            <a:pPr algn="just" eaLnBrk="1" hangingPunct="1">
              <a:lnSpc>
                <a:spcPct val="90000"/>
              </a:lnSpc>
              <a:buClr>
                <a:srgbClr val="FF9933"/>
              </a:buClr>
              <a:buFont typeface="Wingdings" pitchFamily="2" charset="2"/>
              <a:buChar char="l"/>
            </a:pPr>
            <a:r>
              <a:rPr lang="zh-CN" altLang="en-US" sz="2400" dirty="0">
                <a:solidFill>
                  <a:schemeClr val="tx1"/>
                </a:solidFill>
                <a:latin typeface="Siemens Sans" pitchFamily="2" charset="0"/>
              </a:rPr>
              <a:t>四、</a:t>
            </a:r>
            <a:r>
              <a:rPr lang="zh-CN" altLang="en-US" sz="2400" dirty="0">
                <a:solidFill>
                  <a:schemeClr val="tx1"/>
                </a:solidFill>
                <a:effectLst>
                  <a:outerShdw blurRad="38100" dist="38100" dir="2700000" algn="tl">
                    <a:srgbClr val="000000">
                      <a:alpha val="43137"/>
                    </a:srgbClr>
                  </a:outerShdw>
                </a:effectLst>
                <a:latin typeface="Siemens Sans" pitchFamily="2" charset="0"/>
              </a:rPr>
              <a:t>运动方程</a:t>
            </a:r>
            <a:r>
              <a:rPr lang="zh-CN" altLang="en-US" sz="2400" dirty="0">
                <a:solidFill>
                  <a:schemeClr val="tx1"/>
                </a:solidFill>
                <a:latin typeface="Siemens Sans" pitchFamily="2" charset="0"/>
              </a:rPr>
              <a:t> </a:t>
            </a:r>
          </a:p>
        </p:txBody>
      </p:sp>
      <p:graphicFrame>
        <p:nvGraphicFramePr>
          <p:cNvPr id="7170" name="对象 277515"/>
          <p:cNvGraphicFramePr>
            <a:graphicFrameLocks/>
          </p:cNvGraphicFramePr>
          <p:nvPr/>
        </p:nvGraphicFramePr>
        <p:xfrm>
          <a:off x="1757363" y="1636713"/>
          <a:ext cx="7323137" cy="847725"/>
        </p:xfrm>
        <a:graphic>
          <a:graphicData uri="http://schemas.openxmlformats.org/presentationml/2006/ole">
            <p:oleObj spid="_x0000_s7170" r:id="rId3" imgW="4203700" imgH="457200" progId="">
              <p:embed/>
            </p:oleObj>
          </a:graphicData>
        </a:graphic>
      </p:graphicFrame>
      <p:graphicFrame>
        <p:nvGraphicFramePr>
          <p:cNvPr id="7171" name="对象 277516"/>
          <p:cNvGraphicFramePr>
            <a:graphicFrameLocks/>
          </p:cNvGraphicFramePr>
          <p:nvPr/>
        </p:nvGraphicFramePr>
        <p:xfrm>
          <a:off x="1866900" y="3859213"/>
          <a:ext cx="2520950" cy="1087437"/>
        </p:xfrm>
        <a:graphic>
          <a:graphicData uri="http://schemas.openxmlformats.org/presentationml/2006/ole">
            <p:oleObj spid="_x0000_s7171" r:id="rId4" imgW="1041400" imgH="444500" progId="">
              <p:embed/>
            </p:oleObj>
          </a:graphicData>
        </a:graphic>
      </p:graphicFrame>
      <p:graphicFrame>
        <p:nvGraphicFramePr>
          <p:cNvPr id="7172" name="对象 277517"/>
          <p:cNvGraphicFramePr>
            <a:graphicFrameLocks/>
          </p:cNvGraphicFramePr>
          <p:nvPr/>
        </p:nvGraphicFramePr>
        <p:xfrm>
          <a:off x="3452813" y="5334000"/>
          <a:ext cx="1439862" cy="1093788"/>
        </p:xfrm>
        <a:graphic>
          <a:graphicData uri="http://schemas.openxmlformats.org/presentationml/2006/ole">
            <p:oleObj spid="_x0000_s7172" r:id="rId5" imgW="508221" imgH="393871" progId="">
              <p:embed/>
            </p:oleObj>
          </a:graphicData>
        </a:graphic>
      </p:graphicFrame>
      <p:sp>
        <p:nvSpPr>
          <p:cNvPr id="7176" name="矩形 277518"/>
          <p:cNvSpPr>
            <a:spLocks noChangeArrowheads="1"/>
          </p:cNvSpPr>
          <p:nvPr/>
        </p:nvSpPr>
        <p:spPr bwMode="auto">
          <a:xfrm>
            <a:off x="0" y="36242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177" name="矩形 277519"/>
          <p:cNvSpPr>
            <a:spLocks noChangeArrowheads="1"/>
          </p:cNvSpPr>
          <p:nvPr/>
        </p:nvSpPr>
        <p:spPr bwMode="auto">
          <a:xfrm>
            <a:off x="1798638" y="5654675"/>
            <a:ext cx="2952750" cy="576263"/>
          </a:xfrm>
          <a:prstGeom prst="rect">
            <a:avLst/>
          </a:prstGeom>
          <a:noFill/>
          <a:ln w="9525">
            <a:noFill/>
            <a:miter lim="800000"/>
            <a:headEnd/>
            <a:tailEnd/>
          </a:ln>
        </p:spPr>
        <p:txBody>
          <a:bodyPr/>
          <a:lstStyle/>
          <a:p>
            <a:pPr algn="just" eaLnBrk="1" hangingPunct="1">
              <a:lnSpc>
                <a:spcPct val="90000"/>
              </a:lnSpc>
              <a:buClr>
                <a:srgbClr val="FF9933"/>
              </a:buClr>
            </a:pPr>
            <a:r>
              <a:rPr lang="zh-CN" altLang="en-US" sz="2000">
                <a:solidFill>
                  <a:schemeClr val="tx1"/>
                </a:solidFill>
                <a:latin typeface="Siemens Sans" pitchFamily="2" charset="0"/>
              </a:rPr>
              <a:t>转角方程 </a:t>
            </a:r>
          </a:p>
        </p:txBody>
      </p:sp>
      <p:sp>
        <p:nvSpPr>
          <p:cNvPr id="7178" name="标题 18"/>
          <p:cNvSpPr>
            <a:spLocks noGrp="1"/>
          </p:cNvSpPr>
          <p:nvPr>
            <p:ph type="title"/>
          </p:nvPr>
        </p:nvSpPr>
        <p:spPr/>
        <p:txBody>
          <a:bodyPr/>
          <a:lstStyle/>
          <a:p>
            <a:endParaRPr lang="zh-CN" altLang="en-US" smtClean="0"/>
          </a:p>
        </p:txBody>
      </p:sp>
      <p:sp>
        <p:nvSpPr>
          <p:cNvPr id="717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718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7181"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7182"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718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718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718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718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标题 407553"/>
          <p:cNvSpPr>
            <a:spLocks noGrp="1"/>
          </p:cNvSpPr>
          <p:nvPr>
            <p:ph type="title"/>
          </p:nvPr>
        </p:nvSpPr>
        <p:spPr>
          <a:xfrm>
            <a:off x="1689100" y="206375"/>
            <a:ext cx="7112000" cy="817563"/>
          </a:xfrm>
        </p:spPr>
        <p:txBody>
          <a:bodyPr/>
          <a:lstStyle/>
          <a:p>
            <a:pPr marL="838200" indent="-838200" eaLnBrk="1" hangingPunct="1">
              <a:defRPr/>
            </a:pPr>
            <a:r>
              <a:rPr lang="en-US" altLang="zh-CN" noProof="1" smtClean="0">
                <a:effectLst>
                  <a:outerShdw blurRad="38100" dist="38100" dir="2700000">
                    <a:srgbClr val="C0C0C0"/>
                  </a:outerShdw>
                </a:effectLst>
              </a:rPr>
              <a:t>7.7</a:t>
            </a:r>
            <a:r>
              <a:rPr lang="zh-CN" altLang="en-US" noProof="1">
                <a:effectLst>
                  <a:outerShdw blurRad="38100" dist="38100" dir="2700000">
                    <a:srgbClr val="C0C0C0"/>
                  </a:outerShdw>
                </a:effectLst>
              </a:rPr>
              <a:t>异步电动机按</a:t>
            </a:r>
            <a:r>
              <a:rPr lang="zh-CN" altLang="en-US" noProof="1">
                <a:solidFill>
                  <a:srgbClr val="FF0000"/>
                </a:solidFill>
                <a:effectLst>
                  <a:outerShdw blurRad="38100" dist="38100" dir="2700000">
                    <a:srgbClr val="C0C0C0"/>
                  </a:outerShdw>
                </a:effectLst>
              </a:rPr>
              <a:t>定子磁链</a:t>
            </a:r>
            <a:r>
              <a:rPr lang="zh-CN" altLang="en-US" noProof="1">
                <a:effectLst>
                  <a:outerShdw blurRad="38100" dist="38100" dir="2700000">
                    <a:srgbClr val="C0C0C0"/>
                  </a:outerShdw>
                </a:effectLst>
              </a:rPr>
              <a:t>控制的直接转矩控制系统</a:t>
            </a:r>
          </a:p>
        </p:txBody>
      </p:sp>
      <p:sp>
        <p:nvSpPr>
          <p:cNvPr id="134147" name="矩形 407554"/>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48" name="矩形 407555"/>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49" name="矩形 407556"/>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0" name="矩形 407557"/>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1" name="矩形 407558"/>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2" name="矩形 407559"/>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3" name="矩形 407561"/>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4" name="矩形 407562"/>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4155" name="矩形 407563"/>
          <p:cNvSpPr>
            <a:spLocks noChangeArrowheads="1"/>
          </p:cNvSpPr>
          <p:nvPr/>
        </p:nvSpPr>
        <p:spPr bwMode="auto">
          <a:xfrm>
            <a:off x="1695450" y="1007853"/>
            <a:ext cx="7448550" cy="2361480"/>
          </a:xfrm>
          <a:prstGeom prst="rect">
            <a:avLst/>
          </a:prstGeom>
          <a:noFill/>
          <a:ln w="9525">
            <a:noFill/>
            <a:miter lim="800000"/>
            <a:headEnd/>
            <a:tailEnd/>
          </a:ln>
        </p:spPr>
        <p:txBody>
          <a:bodyPr anchor="ctr">
            <a:spAutoFit/>
          </a:bodyPr>
          <a:lstStyle/>
          <a:p>
            <a:pPr algn="just" eaLnBrk="1" hangingPunct="1">
              <a:lnSpc>
                <a:spcPts val="3000"/>
              </a:lnSpc>
              <a:buClr>
                <a:schemeClr val="folHlink"/>
              </a:buClr>
              <a:buSzPct val="75000"/>
              <a:buFont typeface="Wingdings" pitchFamily="2" charset="2"/>
              <a:buChar char="l"/>
            </a:pPr>
            <a:r>
              <a:rPr lang="zh-CN" altLang="en-US" sz="2000" dirty="0">
                <a:solidFill>
                  <a:schemeClr val="tx1"/>
                </a:solidFill>
                <a:latin typeface="Times New Roman" pitchFamily="18" charset="0"/>
              </a:rPr>
              <a:t>直接转矩控制系统简称</a:t>
            </a:r>
            <a:r>
              <a:rPr lang="en-US" altLang="zh-CN" sz="2000" dirty="0">
                <a:solidFill>
                  <a:schemeClr val="tx1"/>
                </a:solidFill>
                <a:latin typeface="Times New Roman" pitchFamily="18" charset="0"/>
              </a:rPr>
              <a:t>DTC(Direct Torque Control)</a:t>
            </a:r>
            <a:r>
              <a:rPr lang="zh-CN" altLang="en-US" sz="2000" dirty="0">
                <a:solidFill>
                  <a:schemeClr val="tx1"/>
                </a:solidFill>
                <a:latin typeface="Times New Roman" pitchFamily="18" charset="0"/>
              </a:rPr>
              <a:t>系统，是继矢量控制系统之后发展起来的另一种</a:t>
            </a:r>
            <a:r>
              <a:rPr lang="zh-CN" altLang="en-US" sz="2000" dirty="0">
                <a:solidFill>
                  <a:srgbClr val="FF0000"/>
                </a:solidFill>
                <a:latin typeface="Times New Roman" pitchFamily="18" charset="0"/>
              </a:rPr>
              <a:t>高动态性能</a:t>
            </a:r>
            <a:r>
              <a:rPr lang="zh-CN" altLang="en-US" sz="2000" dirty="0">
                <a:solidFill>
                  <a:schemeClr val="tx1"/>
                </a:solidFill>
                <a:latin typeface="Times New Roman" pitchFamily="18" charset="0"/>
              </a:rPr>
              <a:t>的交流电动机变压变频调速系统。</a:t>
            </a:r>
          </a:p>
          <a:p>
            <a:pPr algn="just" eaLnBrk="1" hangingPunct="1">
              <a:lnSpc>
                <a:spcPts val="3000"/>
              </a:lnSpc>
              <a:buClr>
                <a:schemeClr val="folHlink"/>
              </a:buClr>
              <a:buSzPct val="75000"/>
              <a:buFont typeface="Wingdings" pitchFamily="2" charset="2"/>
              <a:buNone/>
            </a:pPr>
            <a:endParaRPr lang="zh-CN" altLang="en-US" sz="2000" dirty="0">
              <a:solidFill>
                <a:schemeClr val="tx1"/>
              </a:solidFill>
              <a:latin typeface="Times New Roman" pitchFamily="18" charset="0"/>
            </a:endParaRPr>
          </a:p>
          <a:p>
            <a:pPr algn="just" eaLnBrk="1" hangingPunct="1">
              <a:lnSpc>
                <a:spcPts val="3000"/>
              </a:lnSpc>
              <a:buClr>
                <a:schemeClr val="folHlink"/>
              </a:buClr>
              <a:buSzPct val="75000"/>
              <a:buFont typeface="Wingdings" pitchFamily="2" charset="2"/>
              <a:buChar char="l"/>
            </a:pPr>
            <a:r>
              <a:rPr lang="zh-CN" altLang="en-US" sz="2000" dirty="0">
                <a:solidFill>
                  <a:schemeClr val="tx1"/>
                </a:solidFill>
                <a:latin typeface="Times New Roman" pitchFamily="18" charset="0"/>
              </a:rPr>
              <a:t>在转速环内，利用转矩反馈直接控制电动机的电磁转矩，因而得名。</a:t>
            </a:r>
          </a:p>
        </p:txBody>
      </p:sp>
      <p:sp>
        <p:nvSpPr>
          <p:cNvPr id="134156" name="矩形 407564"/>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07574" name="矩形 407573"/>
          <p:cNvSpPr/>
          <p:nvPr/>
        </p:nvSpPr>
        <p:spPr>
          <a:xfrm>
            <a:off x="1655763" y="3769745"/>
            <a:ext cx="7488237" cy="2015936"/>
          </a:xfrm>
          <a:prstGeom prst="rect">
            <a:avLst/>
          </a:prstGeom>
          <a:noFill/>
          <a:ln w="9525">
            <a:noFill/>
            <a:miter/>
          </a:ln>
        </p:spPr>
        <p:txBody>
          <a:bodyPr anchor="ctr">
            <a:spAutoFit/>
          </a:bodyPr>
          <a:lstStyle/>
          <a:p>
            <a:pPr algn="just" eaLnBrk="1" hangingPunct="1">
              <a:lnSpc>
                <a:spcPts val="3000"/>
              </a:lnSpc>
              <a:buClr>
                <a:schemeClr val="folHlink"/>
              </a:buClr>
              <a:buSzPct val="75000"/>
              <a:buFont typeface="Wingdings" pitchFamily="2" charset="2"/>
              <a:buChar char="l"/>
              <a:defRPr/>
            </a:pPr>
            <a:r>
              <a:rPr lang="zh-CN" altLang="en-US" sz="2000" noProof="1">
                <a:solidFill>
                  <a:srgbClr val="FF0000"/>
                </a:solidFill>
                <a:latin typeface="Times New Roman" pitchFamily="18" charset="0"/>
                <a:ea typeface="+mn-ea"/>
                <a:cs typeface="+mn-ea"/>
              </a:rPr>
              <a:t>直接转矩控制系统的基本思想</a:t>
            </a:r>
            <a:r>
              <a:rPr lang="en-US" altLang="zh-CN" sz="2000" noProof="1">
                <a:solidFill>
                  <a:srgbClr val="FF0000"/>
                </a:solidFill>
                <a:latin typeface="Times New Roman" pitchFamily="18" charset="0"/>
                <a:ea typeface="+mn-ea"/>
                <a:cs typeface="+mn-ea"/>
              </a:rPr>
              <a:t>:</a:t>
            </a:r>
            <a:endParaRPr lang="en-US" altLang="zh-CN" sz="2000" noProof="1">
              <a:solidFill>
                <a:srgbClr val="FF0000"/>
              </a:solidFill>
              <a:latin typeface="Times New Roman" pitchFamily="18" charset="0"/>
              <a:ea typeface="+mn-ea"/>
            </a:endParaRPr>
          </a:p>
          <a:p>
            <a:pPr algn="just" eaLnBrk="1" hangingPunct="1">
              <a:lnSpc>
                <a:spcPts val="3000"/>
              </a:lnSpc>
              <a:buClr>
                <a:schemeClr val="folHlink"/>
              </a:buClr>
              <a:buSzPct val="75000"/>
              <a:defRPr/>
            </a:pPr>
            <a:r>
              <a:rPr lang="zh-CN" altLang="en-US" sz="2000" noProof="1">
                <a:solidFill>
                  <a:schemeClr val="tx1"/>
                </a:solidFill>
                <a:latin typeface="Times New Roman" pitchFamily="18" charset="0"/>
                <a:ea typeface="+mn-ea"/>
                <a:cs typeface="+mn-ea"/>
              </a:rPr>
              <a:t>是根据</a:t>
            </a:r>
            <a:r>
              <a:rPr lang="zh-CN" altLang="en-US" sz="2000" noProof="1">
                <a:solidFill>
                  <a:srgbClr val="0000CC"/>
                </a:solidFill>
                <a:latin typeface="Times New Roman" pitchFamily="18" charset="0"/>
                <a:ea typeface="+mn-ea"/>
                <a:cs typeface="+mn-ea"/>
              </a:rPr>
              <a:t>定子磁链幅值偏差的正负符号</a:t>
            </a:r>
            <a:r>
              <a:rPr lang="zh-CN" altLang="en-US" sz="2000" noProof="1">
                <a:solidFill>
                  <a:schemeClr val="tx1"/>
                </a:solidFill>
                <a:latin typeface="Times New Roman" pitchFamily="18" charset="0"/>
                <a:ea typeface="+mn-ea"/>
                <a:cs typeface="+mn-ea"/>
              </a:rPr>
              <a:t>和</a:t>
            </a:r>
            <a:r>
              <a:rPr lang="zh-CN" altLang="en-US" sz="2000" noProof="1">
                <a:solidFill>
                  <a:srgbClr val="0000CC"/>
                </a:solidFill>
                <a:latin typeface="Times New Roman" pitchFamily="18" charset="0"/>
                <a:ea typeface="+mn-ea"/>
                <a:cs typeface="+mn-ea"/>
              </a:rPr>
              <a:t>电磁转矩偏差的正负符号</a:t>
            </a:r>
            <a:r>
              <a:rPr lang="zh-CN" altLang="en-US" sz="2000" noProof="1">
                <a:solidFill>
                  <a:schemeClr val="tx1"/>
                </a:solidFill>
                <a:latin typeface="Times New Roman" pitchFamily="18" charset="0"/>
                <a:ea typeface="+mn-ea"/>
                <a:cs typeface="+mn-ea"/>
              </a:rPr>
              <a:t>，再依据</a:t>
            </a:r>
            <a:r>
              <a:rPr lang="zh-CN" altLang="en-US" sz="2000" noProof="1">
                <a:solidFill>
                  <a:srgbClr val="0000CC"/>
                </a:solidFill>
                <a:latin typeface="Times New Roman" pitchFamily="18" charset="0"/>
                <a:ea typeface="+mn-ea"/>
                <a:cs typeface="+mn-ea"/>
              </a:rPr>
              <a:t>当前定子磁链矢量所在的位置</a:t>
            </a:r>
            <a:r>
              <a:rPr lang="zh-CN" altLang="en-US" sz="2000" noProof="1">
                <a:solidFill>
                  <a:schemeClr val="tx1"/>
                </a:solidFill>
                <a:latin typeface="Times New Roman" pitchFamily="18" charset="0"/>
                <a:ea typeface="+mn-ea"/>
                <a:cs typeface="+mn-ea"/>
              </a:rPr>
              <a:t>，</a:t>
            </a: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直接选取合适的电压空间矢量</a:t>
            </a:r>
            <a:r>
              <a:rPr lang="zh-CN" altLang="en-US" sz="2000" noProof="1">
                <a:solidFill>
                  <a:schemeClr val="tx1"/>
                </a:solidFill>
                <a:latin typeface="Times New Roman" pitchFamily="18" charset="0"/>
                <a:ea typeface="+mn-ea"/>
                <a:cs typeface="+mn-ea"/>
              </a:rPr>
              <a:t>，减小定子磁链幅值的偏差和电磁转矩的偏差，实现电磁转矩与定子磁链的控制。</a:t>
            </a:r>
            <a:endParaRPr lang="zh-CN" altLang="en-US" sz="2000" noProof="1">
              <a:solidFill>
                <a:schemeClr val="tx1"/>
              </a:solidFill>
              <a:latin typeface="Times New Roman" pitchFamily="18" charset="0"/>
              <a:ea typeface="+mn-ea"/>
            </a:endParaRPr>
          </a:p>
        </p:txBody>
      </p:sp>
      <p:sp>
        <p:nvSpPr>
          <p:cNvPr id="13415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3415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3416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34161"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3416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3416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3416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34165"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标题 524289"/>
          <p:cNvSpPr>
            <a:spLocks noGrp="1"/>
          </p:cNvSpPr>
          <p:nvPr>
            <p:ph type="title"/>
          </p:nvPr>
        </p:nvSpPr>
        <p:spPr>
          <a:xfrm>
            <a:off x="1790700" y="203200"/>
            <a:ext cx="6323013" cy="771525"/>
          </a:xfrm>
        </p:spPr>
        <p:txBody>
          <a:bodyPr/>
          <a:lstStyle/>
          <a:p>
            <a:pPr eaLnBrk="1" hangingPunct="1">
              <a:defRPr/>
            </a:pPr>
            <a:r>
              <a:rPr lang="zh-CN" altLang="en-US" sz="2800" noProof="1">
                <a:effectLst>
                  <a:outerShdw blurRad="38100" dist="38100" dir="2700000">
                    <a:srgbClr val="C0C0C0"/>
                  </a:outerShdw>
                </a:effectLst>
                <a:ea typeface="隶书" pitchFamily="49" charset="-122"/>
              </a:rPr>
              <a:t>按定子磁链控制的直接转矩控制系统</a:t>
            </a:r>
          </a:p>
        </p:txBody>
      </p:sp>
      <p:sp>
        <p:nvSpPr>
          <p:cNvPr id="135171" name="文本占位符 524290"/>
          <p:cNvSpPr>
            <a:spLocks noGrp="1" noChangeArrowheads="1"/>
          </p:cNvSpPr>
          <p:nvPr>
            <p:ph type="body" sz="half" idx="1"/>
          </p:nvPr>
        </p:nvSpPr>
        <p:spPr>
          <a:xfrm>
            <a:off x="1757363" y="1049338"/>
            <a:ext cx="3978275" cy="576262"/>
          </a:xfrm>
        </p:spPr>
        <p:txBody>
          <a:bodyPr/>
          <a:lstStyle/>
          <a:p>
            <a:pPr eaLnBrk="1" hangingPunct="1"/>
            <a:r>
              <a:rPr lang="zh-CN" altLang="en-US" smtClean="0">
                <a:solidFill>
                  <a:srgbClr val="000099"/>
                </a:solidFill>
              </a:rPr>
              <a:t>系统组成</a:t>
            </a:r>
          </a:p>
        </p:txBody>
      </p:sp>
      <p:pic>
        <p:nvPicPr>
          <p:cNvPr id="135172" name="内容占位符 524291" descr="6z62"/>
          <p:cNvPicPr preferRelativeResize="0">
            <a:picLocks noGrp="1" noChangeAspect="1" noChangeArrowheads="1"/>
          </p:cNvPicPr>
          <p:nvPr>
            <p:ph sz="half" idx="2"/>
          </p:nvPr>
        </p:nvPicPr>
        <p:blipFill>
          <a:blip r:embed="rId2" cstate="print"/>
          <a:srcRect/>
          <a:stretch>
            <a:fillRect/>
          </a:stretch>
        </p:blipFill>
        <p:spPr>
          <a:xfrm>
            <a:off x="1703388" y="1717675"/>
            <a:ext cx="7399337" cy="3967163"/>
          </a:xfrm>
        </p:spPr>
      </p:pic>
      <p:sp>
        <p:nvSpPr>
          <p:cNvPr id="135173" name="文本框 524292"/>
          <p:cNvSpPr txBox="1">
            <a:spLocks noChangeArrowheads="1"/>
          </p:cNvSpPr>
          <p:nvPr/>
        </p:nvSpPr>
        <p:spPr bwMode="auto">
          <a:xfrm>
            <a:off x="3281363" y="5918200"/>
            <a:ext cx="4692650" cy="396875"/>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zh-CN" altLang="en-US" sz="2000">
                <a:solidFill>
                  <a:srgbClr val="000099"/>
                </a:solidFill>
                <a:latin typeface="Times New Roman" pitchFamily="18" charset="0"/>
              </a:rPr>
              <a:t>图</a:t>
            </a:r>
            <a:r>
              <a:rPr lang="en-US" altLang="zh-CN" sz="2000">
                <a:solidFill>
                  <a:srgbClr val="000099"/>
                </a:solidFill>
                <a:latin typeface="Times New Roman" pitchFamily="18" charset="0"/>
              </a:rPr>
              <a:t>   </a:t>
            </a:r>
            <a:r>
              <a:rPr lang="zh-CN" altLang="en-US" sz="2000">
                <a:solidFill>
                  <a:srgbClr val="000099"/>
                </a:solidFill>
                <a:latin typeface="Times New Roman" pitchFamily="18" charset="0"/>
              </a:rPr>
              <a:t>按定子磁链控制的直接转矩控制系统</a:t>
            </a:r>
          </a:p>
        </p:txBody>
      </p:sp>
      <p:sp>
        <p:nvSpPr>
          <p:cNvPr id="13517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517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517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5177"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517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517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518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5181"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标题 409601"/>
          <p:cNvSpPr>
            <a:spLocks noGrp="1" noChangeArrowheads="1"/>
          </p:cNvSpPr>
          <p:nvPr>
            <p:ph type="title"/>
          </p:nvPr>
        </p:nvSpPr>
        <p:spPr>
          <a:xfrm>
            <a:off x="1689100" y="0"/>
            <a:ext cx="7454900" cy="908050"/>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65540" name="矩形 40960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1" name="矩形 40960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2" name="矩形 409604"/>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3" name="矩形 409605"/>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4" name="矩形 409606"/>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5" name="矩形 409607"/>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6" name="矩形 409609"/>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7" name="矩形 409610"/>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48" name="矩形 409611"/>
          <p:cNvSpPr>
            <a:spLocks noChangeArrowheads="1"/>
          </p:cNvSpPr>
          <p:nvPr/>
        </p:nvSpPr>
        <p:spPr bwMode="auto">
          <a:xfrm>
            <a:off x="1682750" y="1152525"/>
            <a:ext cx="7461250"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以</a:t>
            </a:r>
            <a:r>
              <a:rPr lang="zh-CN" altLang="en-US" sz="2000">
                <a:solidFill>
                  <a:srgbClr val="FF0000"/>
                </a:solidFill>
                <a:latin typeface="Times New Roman" pitchFamily="18" charset="0"/>
              </a:rPr>
              <a:t>定子电流</a:t>
            </a:r>
            <a:r>
              <a:rPr lang="zh-CN" altLang="en-US" sz="2000">
                <a:solidFill>
                  <a:schemeClr val="tx1"/>
                </a:solidFill>
                <a:latin typeface="Times New Roman" pitchFamily="18" charset="0"/>
              </a:rPr>
              <a:t>、</a:t>
            </a:r>
            <a:r>
              <a:rPr lang="zh-CN" altLang="en-US" sz="2000">
                <a:solidFill>
                  <a:srgbClr val="FF0000"/>
                </a:solidFill>
                <a:latin typeface="Times New Roman" pitchFamily="18" charset="0"/>
              </a:rPr>
              <a:t>定子磁链</a:t>
            </a:r>
            <a:r>
              <a:rPr lang="zh-CN" altLang="en-US" sz="2000">
                <a:solidFill>
                  <a:schemeClr val="tx1"/>
                </a:solidFill>
                <a:latin typeface="Times New Roman" pitchFamily="18" charset="0"/>
              </a:rPr>
              <a:t>和</a:t>
            </a:r>
            <a:r>
              <a:rPr lang="zh-CN" altLang="en-US" sz="2000">
                <a:solidFill>
                  <a:srgbClr val="FF0000"/>
                </a:solidFill>
                <a:latin typeface="Times New Roman" pitchFamily="18" charset="0"/>
              </a:rPr>
              <a:t>转速</a:t>
            </a:r>
            <a:r>
              <a:rPr lang="zh-CN" altLang="en-US" sz="2000">
                <a:solidFill>
                  <a:schemeClr val="tx1"/>
                </a:solidFill>
                <a:latin typeface="Times New Roman" pitchFamily="18" charset="0"/>
              </a:rPr>
              <a:t>为状态变量的动态数学模型</a:t>
            </a:r>
            <a:r>
              <a:rPr lang="zh-CN" altLang="en-US" sz="2000" b="0">
                <a:solidFill>
                  <a:schemeClr val="tx1"/>
                </a:solidFill>
                <a:latin typeface="Times New Roman" pitchFamily="18" charset="0"/>
              </a:rPr>
              <a:t> </a:t>
            </a:r>
          </a:p>
        </p:txBody>
      </p:sp>
      <p:sp>
        <p:nvSpPr>
          <p:cNvPr id="65549" name="矩形 409612"/>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5550" name="矩形 409613"/>
          <p:cNvSpPr>
            <a:spLocks noChangeArrowheads="1"/>
          </p:cNvSpPr>
          <p:nvPr/>
        </p:nvSpPr>
        <p:spPr bwMode="auto">
          <a:xfrm>
            <a:off x="0" y="24003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65538" name="对象 409614"/>
          <p:cNvGraphicFramePr>
            <a:graphicFrameLocks/>
          </p:cNvGraphicFramePr>
          <p:nvPr/>
        </p:nvGraphicFramePr>
        <p:xfrm>
          <a:off x="1776413" y="1606550"/>
          <a:ext cx="7367587" cy="4710113"/>
        </p:xfrm>
        <a:graphic>
          <a:graphicData uri="http://schemas.openxmlformats.org/presentationml/2006/ole">
            <p:oleObj spid="_x0000_s65538" r:id="rId3" imgW="4038600" imgH="2209800" progId="">
              <p:embed/>
            </p:oleObj>
          </a:graphicData>
        </a:graphic>
      </p:graphicFrame>
      <p:sp>
        <p:nvSpPr>
          <p:cNvPr id="6555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6555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6555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65554"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6555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6555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6555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65558"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标题 410625"/>
          <p:cNvSpPr>
            <a:spLocks noGrp="1" noChangeArrowheads="1"/>
          </p:cNvSpPr>
          <p:nvPr>
            <p:ph type="title"/>
          </p:nvPr>
        </p:nvSpPr>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66566" name="矩形 410635"/>
          <p:cNvSpPr>
            <a:spLocks noChangeArrowheads="1"/>
          </p:cNvSpPr>
          <p:nvPr/>
        </p:nvSpPr>
        <p:spPr bwMode="auto">
          <a:xfrm>
            <a:off x="1735138" y="1071563"/>
            <a:ext cx="3079750"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电磁转矩</a:t>
            </a:r>
            <a:r>
              <a:rPr lang="zh-CN" altLang="en-US" sz="2000" b="0">
                <a:solidFill>
                  <a:srgbClr val="FF3300"/>
                </a:solidFill>
                <a:latin typeface="Times New Roman" pitchFamily="18" charset="0"/>
              </a:rPr>
              <a:t> </a:t>
            </a:r>
          </a:p>
        </p:txBody>
      </p:sp>
      <p:graphicFrame>
        <p:nvGraphicFramePr>
          <p:cNvPr id="66562" name="对象 410639"/>
          <p:cNvGraphicFramePr>
            <a:graphicFrameLocks/>
          </p:cNvGraphicFramePr>
          <p:nvPr/>
        </p:nvGraphicFramePr>
        <p:xfrm>
          <a:off x="3187700" y="982663"/>
          <a:ext cx="3908425" cy="630237"/>
        </p:xfrm>
        <a:graphic>
          <a:graphicData uri="http://schemas.openxmlformats.org/presentationml/2006/ole">
            <p:oleObj spid="_x0000_s66562" r:id="rId3" imgW="1333500" imgH="241300" progId="">
              <p:embed/>
            </p:oleObj>
          </a:graphicData>
        </a:graphic>
      </p:graphicFrame>
      <p:sp>
        <p:nvSpPr>
          <p:cNvPr id="66567" name="矩形 410641"/>
          <p:cNvSpPr>
            <a:spLocks noChangeArrowheads="1"/>
          </p:cNvSpPr>
          <p:nvPr/>
        </p:nvSpPr>
        <p:spPr bwMode="auto">
          <a:xfrm>
            <a:off x="1711325" y="1762125"/>
            <a:ext cx="3343275" cy="396875"/>
          </a:xfrm>
          <a:prstGeom prst="rect">
            <a:avLst/>
          </a:prstGeom>
          <a:noFill/>
          <a:ln w="9525">
            <a:noFill/>
            <a:miter lim="800000"/>
            <a:headEnd/>
            <a:tailEnd/>
          </a:ln>
        </p:spPr>
        <p:txBody>
          <a:bodyPr wrap="none" anchor="ctr">
            <a:spAutoFit/>
          </a:bodyPr>
          <a:lstStyle/>
          <a:p>
            <a:pPr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使</a:t>
            </a:r>
            <a:r>
              <a:rPr lang="en-US" altLang="zh-CN" sz="2000">
                <a:solidFill>
                  <a:schemeClr val="tx1"/>
                </a:solidFill>
                <a:latin typeface="Times New Roman" pitchFamily="18" charset="0"/>
              </a:rPr>
              <a:t>d</a:t>
            </a:r>
            <a:r>
              <a:rPr lang="zh-CN" altLang="en-US" sz="2000">
                <a:solidFill>
                  <a:schemeClr val="tx1"/>
                </a:solidFill>
                <a:latin typeface="Times New Roman" pitchFamily="18" charset="0"/>
              </a:rPr>
              <a:t>轴与定子磁链矢量重合</a:t>
            </a:r>
            <a:r>
              <a:rPr lang="zh-CN" altLang="en-US" sz="2000" b="0">
                <a:solidFill>
                  <a:srgbClr val="FF3300"/>
                </a:solidFill>
                <a:latin typeface="Times New Roman" pitchFamily="18" charset="0"/>
              </a:rPr>
              <a:t> </a:t>
            </a:r>
          </a:p>
        </p:txBody>
      </p:sp>
      <p:graphicFrame>
        <p:nvGraphicFramePr>
          <p:cNvPr id="66563" name="对象 410643"/>
          <p:cNvGraphicFramePr>
            <a:graphicFrameLocks/>
          </p:cNvGraphicFramePr>
          <p:nvPr/>
        </p:nvGraphicFramePr>
        <p:xfrm>
          <a:off x="7126533" y="1389063"/>
          <a:ext cx="1284287" cy="1108075"/>
        </p:xfrm>
        <a:graphic>
          <a:graphicData uri="http://schemas.openxmlformats.org/presentationml/2006/ole">
            <p:oleObj spid="_x0000_s66563" r:id="rId4" imgW="546100" imgH="482600" progId="">
              <p:embed/>
            </p:oleObj>
          </a:graphicData>
        </a:graphic>
      </p:graphicFrame>
      <p:sp>
        <p:nvSpPr>
          <p:cNvPr id="66568" name="矩形 410644"/>
          <p:cNvSpPr>
            <a:spLocks noChangeArrowheads="1"/>
          </p:cNvSpPr>
          <p:nvPr/>
        </p:nvSpPr>
        <p:spPr bwMode="auto">
          <a:xfrm>
            <a:off x="1712913" y="2365375"/>
            <a:ext cx="5354637"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异步电动机按定子磁链控制的动态模型</a:t>
            </a:r>
          </a:p>
        </p:txBody>
      </p:sp>
      <p:graphicFrame>
        <p:nvGraphicFramePr>
          <p:cNvPr id="66564" name="内容占位符 410645"/>
          <p:cNvGraphicFramePr>
            <a:graphicFrameLocks/>
          </p:cNvGraphicFramePr>
          <p:nvPr>
            <p:ph idx="1"/>
          </p:nvPr>
        </p:nvGraphicFramePr>
        <p:xfrm>
          <a:off x="1920875" y="2770188"/>
          <a:ext cx="6164263" cy="3908425"/>
        </p:xfrm>
        <a:graphic>
          <a:graphicData uri="http://schemas.openxmlformats.org/presentationml/2006/ole">
            <p:oleObj spid="_x0000_s66564" r:id="rId5" imgW="3302000" imgH="1765300" progId="">
              <p:embed/>
            </p:oleObj>
          </a:graphicData>
        </a:graphic>
      </p:graphicFrame>
      <p:pic>
        <p:nvPicPr>
          <p:cNvPr id="66569" name="图片 410655"/>
          <p:cNvPicPr>
            <a:picLocks noChangeAspect="1" noChangeArrowheads="1"/>
          </p:cNvPicPr>
          <p:nvPr/>
        </p:nvPicPr>
        <p:blipFill>
          <a:blip r:embed="rId6" cstate="print"/>
          <a:srcRect/>
          <a:stretch>
            <a:fillRect/>
          </a:stretch>
        </p:blipFill>
        <p:spPr bwMode="auto">
          <a:xfrm>
            <a:off x="5003800" y="3970338"/>
            <a:ext cx="2619375" cy="457200"/>
          </a:xfrm>
          <a:prstGeom prst="rect">
            <a:avLst/>
          </a:prstGeom>
          <a:noFill/>
          <a:ln w="9525">
            <a:noFill/>
            <a:miter lim="800000"/>
            <a:headEnd/>
            <a:tailEnd/>
          </a:ln>
        </p:spPr>
      </p:pic>
      <p:sp>
        <p:nvSpPr>
          <p:cNvPr id="6657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6657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6657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66573"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6657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6657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6657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66577"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标题 412673"/>
          <p:cNvSpPr>
            <a:spLocks noGrp="1" noChangeArrowheads="1"/>
          </p:cNvSpPr>
          <p:nvPr>
            <p:ph type="title"/>
          </p:nvPr>
        </p:nvSpPr>
        <p:spPr>
          <a:xfrm>
            <a:off x="1687513" y="401638"/>
            <a:ext cx="7292975" cy="400050"/>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67589" name="矩形 412682"/>
          <p:cNvSpPr>
            <a:spLocks noChangeArrowheads="1"/>
          </p:cNvSpPr>
          <p:nvPr/>
        </p:nvSpPr>
        <p:spPr bwMode="auto">
          <a:xfrm>
            <a:off x="1695450" y="993775"/>
            <a:ext cx="3629025"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电磁转矩</a:t>
            </a:r>
            <a:r>
              <a:rPr lang="zh-CN" altLang="en-US" sz="2000" b="0">
                <a:solidFill>
                  <a:srgbClr val="FF3300"/>
                </a:solidFill>
                <a:latin typeface="Times New Roman" pitchFamily="18" charset="0"/>
              </a:rPr>
              <a:t> </a:t>
            </a:r>
          </a:p>
        </p:txBody>
      </p:sp>
      <p:sp>
        <p:nvSpPr>
          <p:cNvPr id="67590" name="矩形 412684"/>
          <p:cNvSpPr>
            <a:spLocks noChangeArrowheads="1"/>
          </p:cNvSpPr>
          <p:nvPr/>
        </p:nvSpPr>
        <p:spPr bwMode="auto">
          <a:xfrm>
            <a:off x="0" y="24003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67591" name="矩形 412686"/>
          <p:cNvSpPr>
            <a:spLocks noChangeArrowheads="1"/>
          </p:cNvSpPr>
          <p:nvPr/>
        </p:nvSpPr>
        <p:spPr bwMode="auto">
          <a:xfrm>
            <a:off x="1671638" y="1865313"/>
            <a:ext cx="3457575" cy="396875"/>
          </a:xfrm>
          <a:prstGeom prst="rect">
            <a:avLst/>
          </a:prstGeom>
          <a:noFill/>
          <a:ln w="9525">
            <a:noFill/>
            <a:miter lim="800000"/>
            <a:headEnd/>
            <a:tailEnd/>
          </a:ln>
        </p:spPr>
        <p:txBody>
          <a:bodyPr wrap="none" anchor="ctr">
            <a:spAutoFit/>
          </a:bodyPr>
          <a:lstStyle/>
          <a:p>
            <a:pPr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定子磁链矢量的旋转角速度</a:t>
            </a:r>
            <a:r>
              <a:rPr lang="zh-CN" altLang="en-US" sz="2000" b="0">
                <a:solidFill>
                  <a:srgbClr val="FF3300"/>
                </a:solidFill>
                <a:latin typeface="Times New Roman" pitchFamily="18" charset="0"/>
              </a:rPr>
              <a:t> </a:t>
            </a:r>
          </a:p>
        </p:txBody>
      </p:sp>
      <p:graphicFrame>
        <p:nvGraphicFramePr>
          <p:cNvPr id="67586" name="对象 412688"/>
          <p:cNvGraphicFramePr>
            <a:graphicFrameLocks/>
          </p:cNvGraphicFramePr>
          <p:nvPr/>
        </p:nvGraphicFramePr>
        <p:xfrm>
          <a:off x="3292475" y="927100"/>
          <a:ext cx="1774825" cy="666750"/>
        </p:xfrm>
        <a:graphic>
          <a:graphicData uri="http://schemas.openxmlformats.org/presentationml/2006/ole">
            <p:oleObj spid="_x0000_s67586" r:id="rId3" imgW="749300" imgH="241300" progId="">
              <p:embed/>
            </p:oleObj>
          </a:graphicData>
        </a:graphic>
      </p:graphicFrame>
      <p:graphicFrame>
        <p:nvGraphicFramePr>
          <p:cNvPr id="67587" name="对象 412690"/>
          <p:cNvGraphicFramePr>
            <a:graphicFrameLocks/>
          </p:cNvGraphicFramePr>
          <p:nvPr/>
        </p:nvGraphicFramePr>
        <p:xfrm>
          <a:off x="5002213" y="1549400"/>
          <a:ext cx="2808287" cy="1058863"/>
        </p:xfrm>
        <a:graphic>
          <a:graphicData uri="http://schemas.openxmlformats.org/presentationml/2006/ole">
            <p:oleObj spid="_x0000_s67587" r:id="rId4" imgW="1397607" imgH="457399" progId="">
              <p:embed/>
            </p:oleObj>
          </a:graphicData>
        </a:graphic>
      </p:graphicFrame>
      <p:sp>
        <p:nvSpPr>
          <p:cNvPr id="67592" name="矩形 412691"/>
          <p:cNvSpPr>
            <a:spLocks noChangeArrowheads="1"/>
          </p:cNvSpPr>
          <p:nvPr/>
        </p:nvSpPr>
        <p:spPr bwMode="auto">
          <a:xfrm>
            <a:off x="3651250" y="6107113"/>
            <a:ext cx="3763963" cy="400050"/>
          </a:xfrm>
          <a:prstGeom prst="rect">
            <a:avLst/>
          </a:prstGeom>
          <a:noFill/>
          <a:ln w="9525">
            <a:noFill/>
            <a:miter lim="800000"/>
            <a:headEnd/>
            <a:tailEnd/>
          </a:ln>
        </p:spPr>
        <p:txBody>
          <a:bodyPr wrap="none" anchor="ctr">
            <a:spAutoFit/>
          </a:bodyPr>
          <a:lstStyle/>
          <a:p>
            <a:pP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7-29  d</a:t>
            </a:r>
            <a:r>
              <a:rPr lang="zh-CN" altLang="en-US" sz="2000">
                <a:solidFill>
                  <a:schemeClr val="tx1"/>
                </a:solidFill>
                <a:latin typeface="Times New Roman" pitchFamily="18" charset="0"/>
              </a:rPr>
              <a:t>轴与定子磁链矢量重合</a:t>
            </a:r>
          </a:p>
        </p:txBody>
      </p:sp>
      <p:pic>
        <p:nvPicPr>
          <p:cNvPr id="67593" name="图片 412692" descr="0636"/>
          <p:cNvPicPr>
            <a:picLocks noChangeAspect="1" noChangeArrowheads="1"/>
          </p:cNvPicPr>
          <p:nvPr/>
        </p:nvPicPr>
        <p:blipFill>
          <a:blip r:embed="rId5" cstate="print"/>
          <a:srcRect/>
          <a:stretch>
            <a:fillRect/>
          </a:stretch>
        </p:blipFill>
        <p:spPr bwMode="auto">
          <a:xfrm>
            <a:off x="2774950" y="2871788"/>
            <a:ext cx="5329238" cy="3098800"/>
          </a:xfrm>
          <a:prstGeom prst="rect">
            <a:avLst/>
          </a:prstGeom>
          <a:noFill/>
          <a:ln w="9525">
            <a:noFill/>
            <a:miter lim="800000"/>
            <a:headEnd/>
            <a:tailEnd/>
          </a:ln>
        </p:spPr>
      </p:pic>
      <p:sp>
        <p:nvSpPr>
          <p:cNvPr id="6759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6759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6759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67597"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6759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6759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6760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67601"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标题 414721"/>
          <p:cNvSpPr>
            <a:spLocks noGrp="1" noChangeArrowheads="1"/>
          </p:cNvSpPr>
          <p:nvPr>
            <p:ph type="title"/>
          </p:nvPr>
        </p:nvSpPr>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68612" name="矩形 414724"/>
          <p:cNvSpPr>
            <a:spLocks noChangeArrowheads="1"/>
          </p:cNvSpPr>
          <p:nvPr/>
        </p:nvSpPr>
        <p:spPr bwMode="auto">
          <a:xfrm>
            <a:off x="1704975" y="976313"/>
            <a:ext cx="2905125"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考虑到</a:t>
            </a:r>
            <a:r>
              <a:rPr lang="zh-CN" altLang="en-US" sz="2000" b="0">
                <a:solidFill>
                  <a:srgbClr val="FF3300"/>
                </a:solidFill>
                <a:latin typeface="Times New Roman" pitchFamily="18" charset="0"/>
              </a:rPr>
              <a:t> </a:t>
            </a:r>
          </a:p>
        </p:txBody>
      </p:sp>
      <p:sp>
        <p:nvSpPr>
          <p:cNvPr id="68613" name="矩形 414725"/>
          <p:cNvSpPr>
            <a:spLocks noChangeArrowheads="1"/>
          </p:cNvSpPr>
          <p:nvPr/>
        </p:nvSpPr>
        <p:spPr bwMode="auto">
          <a:xfrm>
            <a:off x="1736725" y="1482725"/>
            <a:ext cx="3375025" cy="396875"/>
          </a:xfrm>
          <a:prstGeom prst="rect">
            <a:avLst/>
          </a:prstGeom>
          <a:noFill/>
          <a:ln w="9525">
            <a:noFill/>
            <a:miter lim="800000"/>
            <a:headEnd/>
            <a:tailEnd/>
          </a:ln>
        </p:spPr>
        <p:txBody>
          <a:bodyPr wrap="none" anchor="ctr">
            <a:spAutoFit/>
          </a:bodyPr>
          <a:lstStyle/>
          <a:p>
            <a:pPr eaLnBrk="1" hangingPunct="1">
              <a:buClr>
                <a:schemeClr val="folHlink"/>
              </a:buClr>
              <a:buSzPct val="75000"/>
              <a:buFont typeface="Wingdings" pitchFamily="2" charset="2"/>
              <a:buChar char="l"/>
            </a:pPr>
            <a:r>
              <a:rPr lang="zh-CN" altLang="en-US" sz="2000">
                <a:solidFill>
                  <a:srgbClr val="A50021"/>
                </a:solidFill>
                <a:latin typeface="Times New Roman" pitchFamily="18" charset="0"/>
              </a:rPr>
              <a:t>按定子磁链控制的动态模型</a:t>
            </a:r>
          </a:p>
        </p:txBody>
      </p:sp>
      <p:graphicFrame>
        <p:nvGraphicFramePr>
          <p:cNvPr id="68610" name="对象 414726"/>
          <p:cNvGraphicFramePr>
            <a:graphicFrameLocks/>
          </p:cNvGraphicFramePr>
          <p:nvPr/>
        </p:nvGraphicFramePr>
        <p:xfrm>
          <a:off x="2884488" y="903288"/>
          <a:ext cx="2592387" cy="584200"/>
        </p:xfrm>
        <a:graphic>
          <a:graphicData uri="http://schemas.openxmlformats.org/presentationml/2006/ole">
            <p:oleObj spid="_x0000_s68610" r:id="rId3" imgW="1054558" imgH="241405" progId="">
              <p:embed/>
            </p:oleObj>
          </a:graphicData>
        </a:graphic>
      </p:graphicFrame>
      <p:pic>
        <p:nvPicPr>
          <p:cNvPr id="68614" name="图片 414731"/>
          <p:cNvPicPr>
            <a:picLocks noChangeAspect="1" noChangeArrowheads="1"/>
          </p:cNvPicPr>
          <p:nvPr/>
        </p:nvPicPr>
        <p:blipFill>
          <a:blip r:embed="rId4" cstate="print"/>
          <a:srcRect/>
          <a:stretch>
            <a:fillRect/>
          </a:stretch>
        </p:blipFill>
        <p:spPr bwMode="auto">
          <a:xfrm>
            <a:off x="2365375" y="1971675"/>
            <a:ext cx="5873750" cy="4886325"/>
          </a:xfrm>
          <a:prstGeom prst="rect">
            <a:avLst/>
          </a:prstGeom>
          <a:noFill/>
          <a:ln w="9525">
            <a:noFill/>
            <a:miter lim="800000"/>
            <a:headEnd/>
            <a:tailEnd/>
          </a:ln>
        </p:spPr>
      </p:pic>
      <p:sp>
        <p:nvSpPr>
          <p:cNvPr id="6861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6861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6861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68618"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6861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6862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6862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68622"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标题 415745"/>
          <p:cNvSpPr>
            <a:spLocks noGrp="1" noChangeArrowheads="1"/>
          </p:cNvSpPr>
          <p:nvPr>
            <p:ph type="title"/>
          </p:nvPr>
        </p:nvSpPr>
        <p:spPr>
          <a:xfrm>
            <a:off x="1700213" y="206375"/>
            <a:ext cx="7254875" cy="752475"/>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69636" name="矩形 415748"/>
          <p:cNvSpPr>
            <a:spLocks noChangeArrowheads="1"/>
          </p:cNvSpPr>
          <p:nvPr/>
        </p:nvSpPr>
        <p:spPr bwMode="auto">
          <a:xfrm>
            <a:off x="1695450" y="1050925"/>
            <a:ext cx="7448550"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转差频率</a:t>
            </a:r>
            <a:r>
              <a:rPr lang="zh-CN" altLang="en-US" sz="2000" b="0">
                <a:solidFill>
                  <a:srgbClr val="FF3300"/>
                </a:solidFill>
                <a:latin typeface="Times New Roman" pitchFamily="18" charset="0"/>
              </a:rPr>
              <a:t> </a:t>
            </a:r>
          </a:p>
        </p:txBody>
      </p:sp>
      <p:sp>
        <p:nvSpPr>
          <p:cNvPr id="69637" name="矩形 415749"/>
          <p:cNvSpPr>
            <a:spLocks noChangeArrowheads="1"/>
          </p:cNvSpPr>
          <p:nvPr/>
        </p:nvSpPr>
        <p:spPr bwMode="auto">
          <a:xfrm>
            <a:off x="1730375" y="1555750"/>
            <a:ext cx="7413625" cy="16160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a:solidFill>
                  <a:srgbClr val="FF0000"/>
                </a:solidFill>
                <a:latin typeface="Times New Roman" pitchFamily="18" charset="0"/>
              </a:rPr>
              <a:t>将旋转坐标系</a:t>
            </a:r>
            <a:r>
              <a:rPr lang="en-US" altLang="zh-CN" sz="2000">
                <a:solidFill>
                  <a:srgbClr val="FF0000"/>
                </a:solidFill>
                <a:latin typeface="Times New Roman" pitchFamily="18" charset="0"/>
              </a:rPr>
              <a:t>dq</a:t>
            </a:r>
            <a:r>
              <a:rPr lang="zh-CN" altLang="en-US" sz="2000">
                <a:solidFill>
                  <a:srgbClr val="FF0000"/>
                </a:solidFill>
                <a:latin typeface="Times New Roman" pitchFamily="18" charset="0"/>
              </a:rPr>
              <a:t>按定子磁链定向，把电压矢量沿</a:t>
            </a:r>
            <a:r>
              <a:rPr lang="en-US" altLang="zh-CN" sz="2000">
                <a:solidFill>
                  <a:srgbClr val="FF0000"/>
                </a:solidFill>
                <a:latin typeface="Times New Roman" pitchFamily="18" charset="0"/>
              </a:rPr>
              <a:t>dq</a:t>
            </a:r>
            <a:r>
              <a:rPr lang="zh-CN" altLang="en-US" sz="2000">
                <a:solidFill>
                  <a:srgbClr val="FF0000"/>
                </a:solidFill>
                <a:latin typeface="Times New Roman" pitchFamily="18" charset="0"/>
              </a:rPr>
              <a:t>轴分解。</a:t>
            </a:r>
          </a:p>
          <a:p>
            <a:pPr eaLnBrk="1" hangingPunct="1">
              <a:buClr>
                <a:schemeClr val="folHlink"/>
              </a:buClr>
              <a:buSzPct val="75000"/>
              <a:buFont typeface="Wingdings" pitchFamily="2" charset="2"/>
              <a:buChar char="l"/>
            </a:pPr>
            <a:endParaRPr lang="zh-CN" altLang="en-US" sz="2000">
              <a:solidFill>
                <a:srgbClr val="FF0000"/>
              </a:solidFill>
              <a:latin typeface="Times New Roman" pitchFamily="18" charset="0"/>
            </a:endParaRPr>
          </a:p>
          <a:p>
            <a:pPr eaLnBrk="1" hangingPunct="1">
              <a:buClr>
                <a:schemeClr val="folHlink"/>
              </a:buClr>
              <a:buSzPct val="75000"/>
              <a:buFont typeface="Wingdings" pitchFamily="2" charset="2"/>
              <a:buChar char="l"/>
            </a:pPr>
            <a:r>
              <a:rPr lang="zh-CN" altLang="en-US" sz="2000">
                <a:solidFill>
                  <a:srgbClr val="0000CC"/>
                </a:solidFill>
                <a:latin typeface="Times New Roman" pitchFamily="18" charset="0"/>
              </a:rPr>
              <a:t> </a:t>
            </a:r>
            <a:r>
              <a:rPr lang="en-US" altLang="zh-CN" sz="2000">
                <a:solidFill>
                  <a:srgbClr val="0000CC"/>
                </a:solidFill>
                <a:latin typeface="Times New Roman" pitchFamily="18" charset="0"/>
              </a:rPr>
              <a:t>d</a:t>
            </a:r>
            <a:r>
              <a:rPr lang="zh-CN" altLang="en-US" sz="2000">
                <a:solidFill>
                  <a:srgbClr val="0000CC"/>
                </a:solidFill>
                <a:latin typeface="Times New Roman" pitchFamily="18" charset="0"/>
              </a:rPr>
              <a:t>轴分量决定了定子磁链幅值的增减。</a:t>
            </a:r>
          </a:p>
          <a:p>
            <a:pPr eaLnBrk="1" hangingPunct="1">
              <a:buClr>
                <a:schemeClr val="folHlink"/>
              </a:buClr>
              <a:buSzPct val="75000"/>
              <a:buFont typeface="Wingdings" pitchFamily="2" charset="2"/>
              <a:buChar char="l"/>
            </a:pPr>
            <a:r>
              <a:rPr lang="zh-CN" altLang="en-US" sz="2000">
                <a:solidFill>
                  <a:srgbClr val="0000CC"/>
                </a:solidFill>
                <a:latin typeface="Times New Roman" pitchFamily="18" charset="0"/>
              </a:rPr>
              <a:t> </a:t>
            </a:r>
            <a:r>
              <a:rPr lang="en-US" altLang="zh-CN" sz="2000">
                <a:solidFill>
                  <a:srgbClr val="0000CC"/>
                </a:solidFill>
                <a:latin typeface="Times New Roman" pitchFamily="18" charset="0"/>
              </a:rPr>
              <a:t>q</a:t>
            </a:r>
            <a:r>
              <a:rPr lang="zh-CN" altLang="en-US" sz="2000">
                <a:solidFill>
                  <a:srgbClr val="0000CC"/>
                </a:solidFill>
                <a:latin typeface="Times New Roman" pitchFamily="18" charset="0"/>
              </a:rPr>
              <a:t>轴分量决定定子磁链矢量的旋转角速度，从而决定转差频率和电磁转矩。</a:t>
            </a:r>
          </a:p>
        </p:txBody>
      </p:sp>
      <p:graphicFrame>
        <p:nvGraphicFramePr>
          <p:cNvPr id="69634" name="对象 415751"/>
          <p:cNvGraphicFramePr>
            <a:graphicFrameLocks/>
          </p:cNvGraphicFramePr>
          <p:nvPr/>
        </p:nvGraphicFramePr>
        <p:xfrm>
          <a:off x="3856038" y="919163"/>
          <a:ext cx="2016125" cy="633412"/>
        </p:xfrm>
        <a:graphic>
          <a:graphicData uri="http://schemas.openxmlformats.org/presentationml/2006/ole">
            <p:oleObj spid="_x0000_s69634" r:id="rId3" imgW="737240" imgH="228799" progId="">
              <p:embed/>
            </p:oleObj>
          </a:graphicData>
        </a:graphic>
      </p:graphicFrame>
      <p:sp>
        <p:nvSpPr>
          <p:cNvPr id="69638" name="矩形 415752"/>
          <p:cNvSpPr>
            <a:spLocks noChangeArrowheads="1"/>
          </p:cNvSpPr>
          <p:nvPr/>
        </p:nvSpPr>
        <p:spPr bwMode="auto">
          <a:xfrm>
            <a:off x="1682750" y="3563938"/>
            <a:ext cx="7461250" cy="1920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两电平</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逆变器可输出</a:t>
            </a:r>
            <a:r>
              <a:rPr lang="en-US" altLang="zh-CN" sz="2000">
                <a:solidFill>
                  <a:schemeClr val="tx1"/>
                </a:solidFill>
                <a:latin typeface="Times New Roman" pitchFamily="18" charset="0"/>
              </a:rPr>
              <a:t>8</a:t>
            </a:r>
            <a:r>
              <a:rPr lang="zh-CN" altLang="en-US" sz="2000">
                <a:solidFill>
                  <a:schemeClr val="tx1"/>
                </a:solidFill>
                <a:latin typeface="Times New Roman" pitchFamily="18" charset="0"/>
              </a:rPr>
              <a:t>个空间电压矢量，</a:t>
            </a:r>
            <a:r>
              <a:rPr lang="en-US" altLang="zh-CN" sz="2000">
                <a:solidFill>
                  <a:schemeClr val="tx1"/>
                </a:solidFill>
                <a:latin typeface="Times New Roman" pitchFamily="18" charset="0"/>
              </a:rPr>
              <a:t>6</a:t>
            </a:r>
            <a:r>
              <a:rPr lang="zh-CN" altLang="en-US" sz="2000">
                <a:solidFill>
                  <a:schemeClr val="tx1"/>
                </a:solidFill>
                <a:latin typeface="Times New Roman" pitchFamily="18" charset="0"/>
              </a:rPr>
              <a:t>个有效工作矢量，</a:t>
            </a:r>
            <a:r>
              <a:rPr lang="en-US" altLang="zh-CN" sz="2000">
                <a:solidFill>
                  <a:schemeClr val="tx1"/>
                </a:solidFill>
                <a:latin typeface="Times New Roman" pitchFamily="18" charset="0"/>
              </a:rPr>
              <a:t>2</a:t>
            </a:r>
            <a:r>
              <a:rPr lang="zh-CN" altLang="en-US" sz="2000">
                <a:solidFill>
                  <a:schemeClr val="tx1"/>
                </a:solidFill>
                <a:latin typeface="Times New Roman" pitchFamily="18" charset="0"/>
              </a:rPr>
              <a:t>个零矢量。</a:t>
            </a:r>
          </a:p>
          <a:p>
            <a:pPr algn="just" eaLnBrk="1" hangingPunct="1">
              <a:buClr>
                <a:schemeClr val="folHlink"/>
              </a:buClr>
              <a:buSzPct val="75000"/>
              <a:buFont typeface="Wingdings" pitchFamily="2" charset="2"/>
              <a:buChar char="l"/>
            </a:pPr>
            <a:endParaRPr lang="zh-CN" altLang="en-US" sz="2000">
              <a:solidFill>
                <a:schemeClr val="tx1"/>
              </a:solidFill>
              <a:latin typeface="Times New Roman" pitchFamily="18" charset="0"/>
            </a:endParaRPr>
          </a:p>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将期望的定子磁链圆轨迹分为</a:t>
            </a:r>
            <a:r>
              <a:rPr lang="en-US" altLang="zh-CN" sz="2000">
                <a:solidFill>
                  <a:schemeClr val="tx1"/>
                </a:solidFill>
                <a:latin typeface="Times New Roman" pitchFamily="18" charset="0"/>
              </a:rPr>
              <a:t>6</a:t>
            </a:r>
            <a:r>
              <a:rPr lang="zh-CN" altLang="en-US" sz="2000">
                <a:solidFill>
                  <a:schemeClr val="tx1"/>
                </a:solidFill>
                <a:latin typeface="Times New Roman" pitchFamily="18" charset="0"/>
              </a:rPr>
              <a:t>个扇区。</a:t>
            </a:r>
          </a:p>
          <a:p>
            <a:pPr algn="just" eaLnBrk="1" hangingPunct="1">
              <a:buClr>
                <a:schemeClr val="folHlink"/>
              </a:buClr>
              <a:buSzPct val="75000"/>
              <a:buFont typeface="Wingdings" pitchFamily="2" charset="2"/>
              <a:buChar char="l"/>
            </a:pPr>
            <a:endParaRPr lang="zh-CN" altLang="en-US" sz="2000">
              <a:solidFill>
                <a:schemeClr val="tx1"/>
              </a:solidFill>
              <a:latin typeface="Times New Roman" pitchFamily="18" charset="0"/>
            </a:endParaRPr>
          </a:p>
          <a:p>
            <a:pPr algn="just" eaLnBrk="1" hangingPunct="1">
              <a:buClr>
                <a:schemeClr val="folHlink"/>
              </a:buClr>
              <a:buSzPct val="75000"/>
              <a:buFont typeface="Wingdings" pitchFamily="2" charset="2"/>
              <a:buChar char="l"/>
            </a:pPr>
            <a:r>
              <a:rPr lang="en-US" altLang="zh-CN" sz="2000">
                <a:solidFill>
                  <a:srgbClr val="FF0000"/>
                </a:solidFill>
                <a:latin typeface="Times New Roman" pitchFamily="18" charset="0"/>
              </a:rPr>
              <a:t>6</a:t>
            </a:r>
            <a:r>
              <a:rPr lang="zh-CN" altLang="en-US" sz="2000">
                <a:solidFill>
                  <a:srgbClr val="FF0000"/>
                </a:solidFill>
                <a:latin typeface="Times New Roman" pitchFamily="18" charset="0"/>
              </a:rPr>
              <a:t>个有效工作电压空间矢量，将产生不同的磁链增量。 </a:t>
            </a:r>
          </a:p>
        </p:txBody>
      </p:sp>
      <p:sp>
        <p:nvSpPr>
          <p:cNvPr id="6963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6964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6964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69642"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6964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6964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6964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69646"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417793"/>
          <p:cNvSpPr>
            <a:spLocks noGrp="1" noChangeArrowheads="1"/>
          </p:cNvSpPr>
          <p:nvPr>
            <p:ph type="title"/>
          </p:nvPr>
        </p:nvSpPr>
        <p:spPr>
          <a:xfrm>
            <a:off x="1701800" y="284163"/>
            <a:ext cx="7280275" cy="557212"/>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136195" name="矩形 417795"/>
          <p:cNvSpPr>
            <a:spLocks noChangeArrowheads="1"/>
          </p:cNvSpPr>
          <p:nvPr/>
        </p:nvSpPr>
        <p:spPr bwMode="auto">
          <a:xfrm>
            <a:off x="2911475" y="5967413"/>
            <a:ext cx="5692775"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7-30 </a:t>
            </a:r>
            <a:r>
              <a:rPr lang="zh-CN" altLang="en-US" sz="2000">
                <a:solidFill>
                  <a:schemeClr val="tx1"/>
                </a:solidFill>
                <a:latin typeface="Times New Roman" pitchFamily="18" charset="0"/>
              </a:rPr>
              <a:t>定子磁链圆轨迹扇区图 </a:t>
            </a:r>
          </a:p>
        </p:txBody>
      </p:sp>
      <p:pic>
        <p:nvPicPr>
          <p:cNvPr id="136196" name="图片 417796" descr="0637"/>
          <p:cNvPicPr>
            <a:picLocks noChangeAspect="1" noChangeArrowheads="1"/>
          </p:cNvPicPr>
          <p:nvPr/>
        </p:nvPicPr>
        <p:blipFill>
          <a:blip r:embed="rId2" cstate="print"/>
          <a:srcRect/>
          <a:stretch>
            <a:fillRect/>
          </a:stretch>
        </p:blipFill>
        <p:spPr bwMode="auto">
          <a:xfrm>
            <a:off x="2857500" y="1612900"/>
            <a:ext cx="4895850" cy="3568700"/>
          </a:xfrm>
          <a:prstGeom prst="rect">
            <a:avLst/>
          </a:prstGeom>
          <a:noFill/>
          <a:ln w="9525">
            <a:noFill/>
            <a:miter lim="800000"/>
            <a:headEnd/>
            <a:tailEnd/>
          </a:ln>
        </p:spPr>
      </p:pic>
      <p:sp>
        <p:nvSpPr>
          <p:cNvPr id="13619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619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619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6200"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620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620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620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6204"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418817"/>
          <p:cNvSpPr>
            <a:spLocks noGrp="1" noChangeArrowheads="1"/>
          </p:cNvSpPr>
          <p:nvPr>
            <p:ph type="title"/>
          </p:nvPr>
        </p:nvSpPr>
        <p:spPr>
          <a:xfrm>
            <a:off x="1674813" y="349250"/>
            <a:ext cx="7469187" cy="477838"/>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137219" name="矩形 418819"/>
          <p:cNvSpPr>
            <a:spLocks noChangeArrowheads="1"/>
          </p:cNvSpPr>
          <p:nvPr/>
        </p:nvSpPr>
        <p:spPr bwMode="auto">
          <a:xfrm>
            <a:off x="3289300" y="5816600"/>
            <a:ext cx="5314950" cy="7016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7-31  </a:t>
            </a:r>
            <a:r>
              <a:rPr lang="zh-CN" altLang="en-US" sz="2000">
                <a:solidFill>
                  <a:schemeClr val="tx1"/>
                </a:solidFill>
                <a:latin typeface="Times New Roman" pitchFamily="18" charset="0"/>
              </a:rPr>
              <a:t>电压矢量分解图</a:t>
            </a:r>
          </a:p>
          <a:p>
            <a:pPr algn="ctr" eaLnBrk="1" hangingPunct="1">
              <a:buFont typeface="Arial" pitchFamily="34" charset="0"/>
              <a:buNone/>
            </a:pPr>
            <a:r>
              <a:rPr lang="en-US" altLang="zh-CN" sz="2000">
                <a:solidFill>
                  <a:schemeClr val="tx1"/>
                </a:solidFill>
                <a:latin typeface="Times New Roman" pitchFamily="18" charset="0"/>
              </a:rPr>
              <a:t>a</a:t>
            </a:r>
            <a:r>
              <a:rPr lang="zh-CN" altLang="en-US" sz="2000">
                <a:solidFill>
                  <a:schemeClr val="tx1"/>
                </a:solidFill>
                <a:latin typeface="Times New Roman" pitchFamily="18" charset="0"/>
              </a:rPr>
              <a:t>）第</a:t>
            </a:r>
            <a:r>
              <a:rPr lang="en-US" altLang="zh-CN" sz="2000">
                <a:solidFill>
                  <a:schemeClr val="tx1"/>
                </a:solidFill>
                <a:latin typeface="Times New Roman" pitchFamily="18" charset="0"/>
              </a:rPr>
              <a:t>I</a:t>
            </a:r>
            <a:r>
              <a:rPr lang="zh-CN" altLang="en-US" sz="2000">
                <a:solidFill>
                  <a:schemeClr val="tx1"/>
                </a:solidFill>
                <a:latin typeface="Times New Roman" pitchFamily="18" charset="0"/>
              </a:rPr>
              <a:t>扇区    </a:t>
            </a:r>
            <a:r>
              <a:rPr lang="en-US" altLang="zh-CN" sz="2000">
                <a:solidFill>
                  <a:schemeClr val="tx1"/>
                </a:solidFill>
                <a:latin typeface="Times New Roman" pitchFamily="18" charset="0"/>
              </a:rPr>
              <a:t>b</a:t>
            </a:r>
            <a:r>
              <a:rPr lang="zh-CN" altLang="en-US" sz="2000">
                <a:solidFill>
                  <a:schemeClr val="tx1"/>
                </a:solidFill>
                <a:latin typeface="Times New Roman" pitchFamily="18" charset="0"/>
              </a:rPr>
              <a:t>）第</a:t>
            </a:r>
            <a:r>
              <a:rPr lang="en-US" altLang="zh-CN" sz="2000">
                <a:solidFill>
                  <a:schemeClr val="tx1"/>
                </a:solidFill>
                <a:latin typeface="Times New Roman" pitchFamily="18" charset="0"/>
              </a:rPr>
              <a:t>III</a:t>
            </a:r>
            <a:r>
              <a:rPr lang="zh-CN" altLang="en-US" sz="2000">
                <a:solidFill>
                  <a:schemeClr val="tx1"/>
                </a:solidFill>
                <a:latin typeface="Times New Roman" pitchFamily="18" charset="0"/>
              </a:rPr>
              <a:t>扇区</a:t>
            </a:r>
            <a:r>
              <a:rPr lang="zh-CN" altLang="en-US" sz="2000" b="0">
                <a:solidFill>
                  <a:schemeClr val="tx1"/>
                </a:solidFill>
                <a:latin typeface="Times New Roman" pitchFamily="18" charset="0"/>
              </a:rPr>
              <a:t> </a:t>
            </a:r>
          </a:p>
        </p:txBody>
      </p:sp>
      <p:pic>
        <p:nvPicPr>
          <p:cNvPr id="137220" name="图片 418820" descr="0638"/>
          <p:cNvPicPr>
            <a:picLocks noChangeAspect="1" noChangeArrowheads="1"/>
          </p:cNvPicPr>
          <p:nvPr/>
        </p:nvPicPr>
        <p:blipFill>
          <a:blip r:embed="rId2" cstate="print"/>
          <a:srcRect/>
          <a:stretch>
            <a:fillRect/>
          </a:stretch>
        </p:blipFill>
        <p:spPr bwMode="auto">
          <a:xfrm>
            <a:off x="1800225" y="2309813"/>
            <a:ext cx="7056438" cy="2952750"/>
          </a:xfrm>
          <a:prstGeom prst="rect">
            <a:avLst/>
          </a:prstGeom>
          <a:noFill/>
          <a:ln w="9525">
            <a:noFill/>
            <a:miter lim="800000"/>
            <a:headEnd/>
            <a:tailEnd/>
          </a:ln>
        </p:spPr>
      </p:pic>
      <p:sp>
        <p:nvSpPr>
          <p:cNvPr id="13722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722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722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7224"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722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722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722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7228"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标题 419841"/>
          <p:cNvSpPr>
            <a:spLocks noGrp="1" noChangeArrowheads="1"/>
          </p:cNvSpPr>
          <p:nvPr>
            <p:ph type="title"/>
          </p:nvPr>
        </p:nvSpPr>
        <p:spPr>
          <a:xfrm>
            <a:off x="1668463" y="257175"/>
            <a:ext cx="7475537" cy="569913"/>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70661" name="矩形 419843"/>
          <p:cNvSpPr>
            <a:spLocks noChangeArrowheads="1"/>
          </p:cNvSpPr>
          <p:nvPr/>
        </p:nvSpPr>
        <p:spPr bwMode="auto">
          <a:xfrm>
            <a:off x="1727200" y="909638"/>
            <a:ext cx="5130800"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当定子磁链矢量位于</a:t>
            </a:r>
            <a:r>
              <a:rPr lang="zh-CN" altLang="en-US" sz="2000">
                <a:solidFill>
                  <a:srgbClr val="FF0000"/>
                </a:solidFill>
                <a:latin typeface="Times New Roman" pitchFamily="18" charset="0"/>
              </a:rPr>
              <a:t>第</a:t>
            </a:r>
            <a:r>
              <a:rPr lang="en-US" altLang="zh-CN" sz="2000">
                <a:solidFill>
                  <a:srgbClr val="FF0000"/>
                </a:solidFill>
                <a:latin typeface="Times New Roman" pitchFamily="18" charset="0"/>
              </a:rPr>
              <a:t>I</a:t>
            </a:r>
            <a:r>
              <a:rPr lang="zh-CN" altLang="en-US" sz="2000">
                <a:solidFill>
                  <a:srgbClr val="FF0000"/>
                </a:solidFill>
                <a:latin typeface="Times New Roman" pitchFamily="18" charset="0"/>
              </a:rPr>
              <a:t>扇区</a:t>
            </a:r>
            <a:r>
              <a:rPr lang="zh-CN" altLang="en-US" sz="2000">
                <a:solidFill>
                  <a:schemeClr val="tx1"/>
                </a:solidFill>
                <a:latin typeface="Times New Roman" pitchFamily="18" charset="0"/>
              </a:rPr>
              <a:t>时，</a:t>
            </a:r>
          </a:p>
        </p:txBody>
      </p:sp>
      <p:graphicFrame>
        <p:nvGraphicFramePr>
          <p:cNvPr id="70658" name="对象 419846"/>
          <p:cNvGraphicFramePr>
            <a:graphicFrameLocks/>
          </p:cNvGraphicFramePr>
          <p:nvPr/>
        </p:nvGraphicFramePr>
        <p:xfrm>
          <a:off x="1754188" y="1881188"/>
          <a:ext cx="627062" cy="720725"/>
        </p:xfrm>
        <a:graphic>
          <a:graphicData uri="http://schemas.openxmlformats.org/presentationml/2006/ole">
            <p:oleObj spid="_x0000_s70658" r:id="rId3" imgW="190666" imgH="216088" progId="">
              <p:embed/>
            </p:oleObj>
          </a:graphicData>
        </a:graphic>
      </p:graphicFrame>
      <p:sp>
        <p:nvSpPr>
          <p:cNvPr id="70662" name="矩形 419847"/>
          <p:cNvSpPr>
            <a:spLocks noChangeArrowheads="1"/>
          </p:cNvSpPr>
          <p:nvPr/>
        </p:nvSpPr>
        <p:spPr bwMode="auto">
          <a:xfrm>
            <a:off x="1746250" y="1716088"/>
            <a:ext cx="5648325"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当定子磁链矢量位于</a:t>
            </a:r>
            <a:r>
              <a:rPr lang="zh-CN" altLang="en-US" sz="2000">
                <a:solidFill>
                  <a:srgbClr val="FF0000"/>
                </a:solidFill>
                <a:latin typeface="Times New Roman" pitchFamily="18" charset="0"/>
              </a:rPr>
              <a:t>第</a:t>
            </a:r>
            <a:r>
              <a:rPr lang="en-US" altLang="zh-CN" sz="2000">
                <a:solidFill>
                  <a:srgbClr val="FF0000"/>
                </a:solidFill>
                <a:latin typeface="Times New Roman" pitchFamily="18" charset="0"/>
              </a:rPr>
              <a:t>III</a:t>
            </a:r>
            <a:r>
              <a:rPr lang="zh-CN" altLang="en-US" sz="2000">
                <a:solidFill>
                  <a:srgbClr val="FF0000"/>
                </a:solidFill>
                <a:latin typeface="Times New Roman" pitchFamily="18" charset="0"/>
              </a:rPr>
              <a:t>扇区</a:t>
            </a:r>
            <a:r>
              <a:rPr lang="zh-CN" altLang="en-US" sz="2000">
                <a:solidFill>
                  <a:schemeClr val="tx1"/>
                </a:solidFill>
                <a:latin typeface="Times New Roman" pitchFamily="18" charset="0"/>
              </a:rPr>
              <a:t>时，</a:t>
            </a:r>
          </a:p>
        </p:txBody>
      </p:sp>
      <p:sp>
        <p:nvSpPr>
          <p:cNvPr id="70663" name="矩形 419848"/>
          <p:cNvSpPr>
            <a:spLocks noChangeArrowheads="1"/>
          </p:cNvSpPr>
          <p:nvPr/>
        </p:nvSpPr>
        <p:spPr bwMode="auto">
          <a:xfrm>
            <a:off x="2301875" y="1336675"/>
            <a:ext cx="6842125"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None/>
            </a:pPr>
            <a:r>
              <a:rPr lang="zh-CN" altLang="en-US" sz="1900">
                <a:solidFill>
                  <a:srgbClr val="0000CC"/>
                </a:solidFill>
                <a:latin typeface="Times New Roman" pitchFamily="18" charset="0"/>
              </a:rPr>
              <a:t>的作用是使定子磁链幅值</a:t>
            </a:r>
            <a:r>
              <a:rPr lang="en-US" altLang="zh-CN" sz="1900">
                <a:solidFill>
                  <a:srgbClr val="0000CC"/>
                </a:solidFill>
                <a:latin typeface="Times New Roman" pitchFamily="18" charset="0"/>
              </a:rPr>
              <a:t>(</a:t>
            </a:r>
            <a:r>
              <a:rPr lang="en-US" altLang="zh-CN" sz="1900" i="1">
                <a:solidFill>
                  <a:srgbClr val="0000CC"/>
                </a:solidFill>
                <a:latin typeface="Times New Roman" pitchFamily="18" charset="0"/>
              </a:rPr>
              <a:t>u</a:t>
            </a:r>
            <a:r>
              <a:rPr lang="en-US" altLang="zh-CN" sz="1900" i="1" baseline="-25000">
                <a:solidFill>
                  <a:srgbClr val="0000CC"/>
                </a:solidFill>
                <a:latin typeface="Times New Roman" pitchFamily="18" charset="0"/>
              </a:rPr>
              <a:t>sd</a:t>
            </a:r>
            <a:r>
              <a:rPr lang="zh-CN" altLang="en-US" sz="1900">
                <a:solidFill>
                  <a:srgbClr val="0000CC"/>
                </a:solidFill>
                <a:latin typeface="Times New Roman" pitchFamily="18" charset="0"/>
              </a:rPr>
              <a:t>决定</a:t>
            </a:r>
            <a:r>
              <a:rPr lang="en-US" altLang="zh-CN" sz="1900">
                <a:solidFill>
                  <a:srgbClr val="0000CC"/>
                </a:solidFill>
                <a:latin typeface="Times New Roman" pitchFamily="18" charset="0"/>
              </a:rPr>
              <a:t>)</a:t>
            </a:r>
            <a:r>
              <a:rPr lang="zh-CN" altLang="en-US" sz="1900">
                <a:solidFill>
                  <a:srgbClr val="0000CC"/>
                </a:solidFill>
                <a:latin typeface="Times New Roman" pitchFamily="18" charset="0"/>
              </a:rPr>
              <a:t>和电磁转矩</a:t>
            </a:r>
            <a:r>
              <a:rPr lang="en-US" altLang="zh-CN" sz="1900">
                <a:solidFill>
                  <a:srgbClr val="0000CC"/>
                </a:solidFill>
                <a:latin typeface="Monotype Corsiva" pitchFamily="66" charset="0"/>
              </a:rPr>
              <a:t>(</a:t>
            </a:r>
            <a:r>
              <a:rPr lang="en-US" altLang="zh-CN" sz="1900" i="1">
                <a:solidFill>
                  <a:srgbClr val="0000CC"/>
                </a:solidFill>
                <a:latin typeface="Monotype Corsiva" pitchFamily="66" charset="0"/>
              </a:rPr>
              <a:t>u</a:t>
            </a:r>
            <a:r>
              <a:rPr lang="en-US" altLang="zh-CN" sz="1900" i="1" baseline="-25000">
                <a:solidFill>
                  <a:srgbClr val="0000CC"/>
                </a:solidFill>
                <a:latin typeface="Monotype Corsiva" pitchFamily="66" charset="0"/>
              </a:rPr>
              <a:t>sq</a:t>
            </a:r>
            <a:r>
              <a:rPr lang="zh-CN" altLang="en-US" sz="1900">
                <a:solidFill>
                  <a:srgbClr val="0000CC"/>
                </a:solidFill>
                <a:latin typeface="Monotype Corsiva" pitchFamily="66" charset="0"/>
              </a:rPr>
              <a:t>决定</a:t>
            </a:r>
            <a:r>
              <a:rPr lang="en-US" altLang="zh-CN" sz="1900">
                <a:solidFill>
                  <a:srgbClr val="0000CC"/>
                </a:solidFill>
                <a:latin typeface="Monotype Corsiva" pitchFamily="66" charset="0"/>
              </a:rPr>
              <a:t>)</a:t>
            </a:r>
            <a:r>
              <a:rPr lang="zh-CN" altLang="en-US" sz="1900">
                <a:solidFill>
                  <a:srgbClr val="0000CC"/>
                </a:solidFill>
                <a:latin typeface="Times New Roman" pitchFamily="18" charset="0"/>
              </a:rPr>
              <a:t>都增加。</a:t>
            </a:r>
            <a:r>
              <a:rPr lang="zh-CN" altLang="en-US" sz="1900" b="0">
                <a:solidFill>
                  <a:srgbClr val="0000CC"/>
                </a:solidFill>
                <a:latin typeface="Times New Roman" pitchFamily="18" charset="0"/>
              </a:rPr>
              <a:t> </a:t>
            </a:r>
          </a:p>
        </p:txBody>
      </p:sp>
      <p:sp>
        <p:nvSpPr>
          <p:cNvPr id="70664" name="矩形 419850"/>
          <p:cNvSpPr>
            <a:spLocks noChangeArrowheads="1"/>
          </p:cNvSpPr>
          <p:nvPr/>
        </p:nvSpPr>
        <p:spPr bwMode="auto">
          <a:xfrm>
            <a:off x="2330450" y="2139950"/>
            <a:ext cx="5424488" cy="3968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dirty="0">
                <a:solidFill>
                  <a:srgbClr val="0000CC"/>
                </a:solidFill>
                <a:latin typeface="Times New Roman" pitchFamily="18" charset="0"/>
              </a:rPr>
              <a:t>的作用是使定子磁链幅值和电磁转矩都减小。 </a:t>
            </a:r>
          </a:p>
        </p:txBody>
      </p:sp>
      <p:sp>
        <p:nvSpPr>
          <p:cNvPr id="70665" name="矩形 419851"/>
          <p:cNvSpPr>
            <a:spLocks noChangeArrowheads="1"/>
          </p:cNvSpPr>
          <p:nvPr/>
        </p:nvSpPr>
        <p:spPr bwMode="auto">
          <a:xfrm>
            <a:off x="2454275" y="6411913"/>
            <a:ext cx="6149975" cy="3968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7-32  </a:t>
            </a:r>
            <a:r>
              <a:rPr lang="zh-CN" altLang="en-US" sz="2000">
                <a:solidFill>
                  <a:schemeClr val="tx1"/>
                </a:solidFill>
                <a:latin typeface="Times New Roman" pitchFamily="18" charset="0"/>
              </a:rPr>
              <a:t>定子磁链与电压空间矢量图</a:t>
            </a:r>
          </a:p>
        </p:txBody>
      </p:sp>
      <p:graphicFrame>
        <p:nvGraphicFramePr>
          <p:cNvPr id="70659" name="对象 419846"/>
          <p:cNvGraphicFramePr>
            <a:graphicFrameLocks/>
          </p:cNvGraphicFramePr>
          <p:nvPr/>
        </p:nvGraphicFramePr>
        <p:xfrm>
          <a:off x="1779588" y="1093788"/>
          <a:ext cx="627062" cy="720725"/>
        </p:xfrm>
        <a:graphic>
          <a:graphicData uri="http://schemas.openxmlformats.org/presentationml/2006/ole">
            <p:oleObj spid="_x0000_s70659" r:id="rId4" imgW="190666" imgH="216088" progId="">
              <p:embed/>
            </p:oleObj>
          </a:graphicData>
        </a:graphic>
      </p:graphicFrame>
      <p:pic>
        <p:nvPicPr>
          <p:cNvPr id="70666" name="Picture 7"/>
          <p:cNvPicPr>
            <a:picLocks noChangeAspect="1" noChangeArrowheads="1"/>
          </p:cNvPicPr>
          <p:nvPr/>
        </p:nvPicPr>
        <p:blipFill>
          <a:blip r:embed="rId5" cstate="print"/>
          <a:srcRect/>
          <a:stretch>
            <a:fillRect/>
          </a:stretch>
        </p:blipFill>
        <p:spPr bwMode="auto">
          <a:xfrm>
            <a:off x="1739900" y="2578100"/>
            <a:ext cx="7366000" cy="3890963"/>
          </a:xfrm>
          <a:prstGeom prst="rect">
            <a:avLst/>
          </a:prstGeom>
          <a:noFill/>
          <a:ln w="9525">
            <a:noFill/>
            <a:miter lim="800000"/>
            <a:headEnd/>
            <a:tailEnd/>
          </a:ln>
        </p:spPr>
      </p:pic>
      <p:sp>
        <p:nvSpPr>
          <p:cNvPr id="7066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7066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7066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70670"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7067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7067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7067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70674"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278529"/>
          <p:cNvSpPr>
            <a:spLocks noGrp="1" noChangeArrowheads="1"/>
          </p:cNvSpPr>
          <p:nvPr>
            <p:ph type="title"/>
          </p:nvPr>
        </p:nvSpPr>
        <p:spPr>
          <a:xfrm>
            <a:off x="1741119" y="244475"/>
            <a:ext cx="6466970" cy="752475"/>
          </a:xfrm>
        </p:spPr>
        <p:txBody>
          <a:bodyPr/>
          <a:lstStyle/>
          <a:p>
            <a:pPr eaLnBrk="1" hangingPunct="1"/>
            <a:r>
              <a:rPr lang="en-US" altLang="zh-CN" dirty="0" smtClean="0"/>
              <a:t>7.2.2 </a:t>
            </a:r>
            <a:r>
              <a:rPr lang="zh-CN" altLang="en-US" dirty="0" smtClean="0"/>
              <a:t>异步电动机三相原始模型的性质</a:t>
            </a:r>
          </a:p>
        </p:txBody>
      </p:sp>
      <p:sp>
        <p:nvSpPr>
          <p:cNvPr id="278531" name="文本占位符 278530"/>
          <p:cNvSpPr>
            <a:spLocks noGrp="1"/>
          </p:cNvSpPr>
          <p:nvPr>
            <p:ph type="body" idx="1"/>
          </p:nvPr>
        </p:nvSpPr>
        <p:spPr>
          <a:xfrm>
            <a:off x="1695450" y="923925"/>
            <a:ext cx="7448550" cy="3207011"/>
          </a:xfrm>
        </p:spPr>
        <p:txBody>
          <a:bodyPr/>
          <a:lstStyle/>
          <a:p>
            <a:pPr eaLnBrk="1" hangingPunct="1">
              <a:lnSpc>
                <a:spcPct val="90000"/>
              </a:lnSpc>
              <a:spcBef>
                <a:spcPts val="1000"/>
              </a:spcBef>
              <a:buFont typeface="Wingdings" pitchFamily="2" charset="2"/>
              <a:buChar char="l"/>
              <a:defRPr/>
            </a:pPr>
            <a:r>
              <a:rPr lang="zh-CN" altLang="en-US" noProof="1">
                <a:solidFill>
                  <a:srgbClr val="A50021"/>
                </a:solidFill>
                <a:effectLst>
                  <a:outerShdw blurRad="38100" dist="38100" dir="2700000">
                    <a:srgbClr val="C0C0C0"/>
                  </a:outerShdw>
                </a:effectLst>
              </a:rPr>
              <a:t>非线性强耦合性</a:t>
            </a:r>
          </a:p>
          <a:p>
            <a:pPr eaLnBrk="1" hangingPunct="1">
              <a:lnSpc>
                <a:spcPct val="90000"/>
              </a:lnSpc>
              <a:spcBef>
                <a:spcPts val="1000"/>
              </a:spcBef>
              <a:defRPr/>
            </a:pPr>
            <a:r>
              <a:rPr lang="zh-CN" altLang="en-US" noProof="1" smtClean="0"/>
              <a:t>非线性</a:t>
            </a:r>
            <a:r>
              <a:rPr lang="zh-CN" altLang="en-US" noProof="1"/>
              <a:t>耦合体现在</a:t>
            </a:r>
            <a:r>
              <a:rPr lang="zh-CN" altLang="en-US" noProof="1">
                <a:solidFill>
                  <a:srgbClr val="0000FF"/>
                </a:solidFill>
                <a:effectLst>
                  <a:outerShdw blurRad="38100" dist="38100" dir="2700000" algn="tl">
                    <a:srgbClr val="000000">
                      <a:alpha val="43137"/>
                    </a:srgbClr>
                  </a:outerShdw>
                </a:effectLst>
              </a:rPr>
              <a:t>电压方程</a:t>
            </a:r>
            <a:r>
              <a:rPr lang="zh-CN" altLang="en-US" noProof="1"/>
              <a:t>、</a:t>
            </a:r>
            <a:r>
              <a:rPr lang="zh-CN" altLang="en-US" noProof="1">
                <a:solidFill>
                  <a:srgbClr val="0000FF"/>
                </a:solidFill>
                <a:effectLst>
                  <a:outerShdw blurRad="38100" dist="38100" dir="2700000" algn="tl">
                    <a:srgbClr val="000000">
                      <a:alpha val="43137"/>
                    </a:srgbClr>
                  </a:outerShdw>
                </a:effectLst>
              </a:rPr>
              <a:t>磁链方程</a:t>
            </a:r>
            <a:r>
              <a:rPr lang="zh-CN" altLang="en-US" noProof="1"/>
              <a:t>与</a:t>
            </a:r>
            <a:r>
              <a:rPr lang="zh-CN" altLang="en-US" noProof="1">
                <a:solidFill>
                  <a:srgbClr val="0000FF"/>
                </a:solidFill>
                <a:effectLst>
                  <a:outerShdw blurRad="38100" dist="38100" dir="2700000" algn="tl">
                    <a:srgbClr val="000000">
                      <a:alpha val="43137"/>
                    </a:srgbClr>
                  </a:outerShdw>
                </a:effectLst>
              </a:rPr>
              <a:t>转矩方程</a:t>
            </a:r>
            <a:r>
              <a:rPr lang="zh-CN" altLang="en-US" noProof="1"/>
              <a:t>。既存在</a:t>
            </a:r>
            <a:r>
              <a:rPr lang="zh-CN" altLang="en-US" noProof="1">
                <a:solidFill>
                  <a:srgbClr val="7030A0"/>
                </a:solidFill>
                <a:effectLst>
                  <a:outerShdw blurRad="38100" dist="38100" dir="2700000" algn="tl">
                    <a:srgbClr val="000000">
                      <a:alpha val="43137"/>
                    </a:srgbClr>
                  </a:outerShdw>
                </a:effectLst>
              </a:rPr>
              <a:t>定子和转子间的耦合</a:t>
            </a:r>
            <a:r>
              <a:rPr lang="zh-CN" altLang="en-US" noProof="1"/>
              <a:t>，也存在</a:t>
            </a:r>
            <a:r>
              <a:rPr lang="zh-CN" altLang="en-US" noProof="1">
                <a:solidFill>
                  <a:srgbClr val="7030A0"/>
                </a:solidFill>
                <a:effectLst>
                  <a:outerShdw blurRad="38100" dist="38100" dir="2700000" algn="tl">
                    <a:srgbClr val="000000">
                      <a:alpha val="43137"/>
                    </a:srgbClr>
                  </a:outerShdw>
                </a:effectLst>
              </a:rPr>
              <a:t>三相绕组间的交叉耦合</a:t>
            </a:r>
            <a:r>
              <a:rPr lang="zh-CN" altLang="en-US" noProof="1"/>
              <a:t>。</a:t>
            </a:r>
          </a:p>
          <a:p>
            <a:pPr eaLnBrk="1" hangingPunct="1">
              <a:lnSpc>
                <a:spcPct val="90000"/>
              </a:lnSpc>
              <a:spcBef>
                <a:spcPts val="1000"/>
              </a:spcBef>
              <a:buFont typeface="Wingdings" pitchFamily="2" charset="2"/>
              <a:buChar char="l"/>
              <a:defRPr/>
            </a:pPr>
            <a:r>
              <a:rPr lang="zh-CN" altLang="en-US" noProof="1">
                <a:solidFill>
                  <a:srgbClr val="A50021"/>
                </a:solidFill>
                <a:effectLst>
                  <a:outerShdw blurRad="38100" dist="38100" dir="2700000">
                    <a:srgbClr val="C0C0C0"/>
                  </a:outerShdw>
                </a:effectLst>
              </a:rPr>
              <a:t>非线性变参数</a:t>
            </a:r>
          </a:p>
          <a:p>
            <a:pPr eaLnBrk="1" hangingPunct="1">
              <a:lnSpc>
                <a:spcPct val="90000"/>
              </a:lnSpc>
              <a:spcBef>
                <a:spcPts val="1000"/>
              </a:spcBef>
              <a:defRPr/>
            </a:pPr>
            <a:r>
              <a:rPr lang="zh-CN" altLang="en-US" noProof="1" smtClean="0"/>
              <a:t>旋转</a:t>
            </a:r>
            <a:r>
              <a:rPr lang="zh-CN" altLang="en-US" noProof="1"/>
              <a:t>电动势和电磁转矩中都包含</a:t>
            </a:r>
            <a:r>
              <a:rPr lang="zh-CN" altLang="en-US" noProof="1">
                <a:effectLst>
                  <a:outerShdw blurRad="38100" dist="38100" dir="2700000" algn="tl">
                    <a:srgbClr val="000000">
                      <a:alpha val="43137"/>
                    </a:srgbClr>
                  </a:outerShdw>
                </a:effectLst>
              </a:rPr>
              <a:t>变量之间的乘积</a:t>
            </a:r>
            <a:r>
              <a:rPr lang="zh-CN" altLang="en-US" noProof="1"/>
              <a:t>，这是非线性的基本因素。</a:t>
            </a:r>
            <a:r>
              <a:rPr lang="zh-CN" altLang="en-US" noProof="1">
                <a:solidFill>
                  <a:srgbClr val="FF0000"/>
                </a:solidFill>
                <a:effectLst>
                  <a:outerShdw blurRad="38100" dist="38100" dir="2700000" algn="tl">
                    <a:srgbClr val="000000">
                      <a:alpha val="43137"/>
                    </a:srgbClr>
                  </a:outerShdw>
                </a:effectLst>
              </a:rPr>
              <a:t>定转子间的相对运动</a:t>
            </a:r>
            <a:r>
              <a:rPr lang="zh-CN" altLang="en-US" noProof="1"/>
              <a:t>，</a:t>
            </a:r>
            <a:r>
              <a:rPr lang="zh-CN" altLang="en-US" noProof="1">
                <a:solidFill>
                  <a:srgbClr val="7030A0"/>
                </a:solidFill>
                <a:effectLst>
                  <a:outerShdw blurRad="38100" dist="38100" dir="2700000" algn="tl">
                    <a:srgbClr val="000000">
                      <a:alpha val="43137"/>
                    </a:srgbClr>
                  </a:outerShdw>
                </a:effectLst>
              </a:rPr>
              <a:t>导致其夹角</a:t>
            </a:r>
            <a:r>
              <a:rPr lang="zh-CN" altLang="en-US" noProof="1">
                <a:solidFill>
                  <a:srgbClr val="7030A0"/>
                </a:solidFill>
                <a:effectLst>
                  <a:outerShdw blurRad="38100" dist="38100" dir="2700000" algn="tl">
                    <a:srgbClr val="000000">
                      <a:alpha val="43137"/>
                    </a:srgbClr>
                  </a:outerShdw>
                </a:effectLst>
                <a:sym typeface="Symbol" pitchFamily="18" charset="2"/>
              </a:rPr>
              <a:t></a:t>
            </a:r>
            <a:r>
              <a:rPr lang="zh-CN" altLang="en-US" noProof="1">
                <a:solidFill>
                  <a:srgbClr val="7030A0"/>
                </a:solidFill>
                <a:effectLst>
                  <a:outerShdw blurRad="38100" dist="38100" dir="2700000" algn="tl">
                    <a:srgbClr val="000000">
                      <a:alpha val="43137"/>
                    </a:srgbClr>
                  </a:outerShdw>
                </a:effectLst>
              </a:rPr>
              <a:t>不断变化</a:t>
            </a:r>
            <a:r>
              <a:rPr lang="zh-CN" altLang="en-US" noProof="1"/>
              <a:t>，使得</a:t>
            </a:r>
            <a:r>
              <a:rPr lang="zh-CN" altLang="en-US" noProof="1">
                <a:solidFill>
                  <a:srgbClr val="7030A0"/>
                </a:solidFill>
                <a:effectLst>
                  <a:outerShdw blurRad="38100" dist="38100" dir="2700000" algn="tl">
                    <a:srgbClr val="000000">
                      <a:alpha val="43137"/>
                    </a:srgbClr>
                  </a:outerShdw>
                </a:effectLst>
              </a:rPr>
              <a:t>互感矩阵为非线性变参数矩阵</a:t>
            </a:r>
            <a:r>
              <a:rPr lang="zh-CN" altLang="en-US" noProof="1" smtClean="0"/>
              <a:t>。</a:t>
            </a:r>
            <a:endParaRPr lang="en-US" altLang="zh-CN" noProof="1" smtClean="0"/>
          </a:p>
          <a:p>
            <a:pPr eaLnBrk="1" hangingPunct="1">
              <a:lnSpc>
                <a:spcPct val="90000"/>
              </a:lnSpc>
              <a:spcBef>
                <a:spcPts val="1000"/>
              </a:spcBef>
              <a:buFont typeface="Wingdings" pitchFamily="2" charset="2"/>
              <a:buChar char="l"/>
              <a:defRPr/>
            </a:pPr>
            <a:r>
              <a:rPr lang="zh-CN" altLang="en-US" noProof="1" smtClean="0">
                <a:solidFill>
                  <a:srgbClr val="A50021"/>
                </a:solidFill>
                <a:effectLst>
                  <a:outerShdw blurRad="38100" dist="38100" dir="2700000">
                    <a:srgbClr val="C0C0C0"/>
                  </a:outerShdw>
                </a:effectLst>
                <a:latin typeface="Monotype Corsiva" pitchFamily="66" charset="0"/>
                <a:cs typeface="+mn-ea"/>
              </a:rPr>
              <a:t>异步电动机三相原始模型的非独立性</a:t>
            </a:r>
            <a:endParaRPr lang="en-US" altLang="zh-CN" noProof="1" smtClean="0">
              <a:solidFill>
                <a:srgbClr val="A50021"/>
              </a:solidFill>
              <a:effectLst>
                <a:outerShdw blurRad="38100" dist="38100" dir="2700000">
                  <a:srgbClr val="C0C0C0"/>
                </a:outerShdw>
              </a:effectLst>
              <a:latin typeface="Monotype Corsiva" pitchFamily="66" charset="0"/>
              <a:cs typeface="+mn-ea"/>
            </a:endParaRPr>
          </a:p>
          <a:p>
            <a:pPr eaLnBrk="1" hangingPunct="1">
              <a:lnSpc>
                <a:spcPct val="90000"/>
              </a:lnSpc>
              <a:spcBef>
                <a:spcPts val="1000"/>
              </a:spcBef>
              <a:defRPr/>
            </a:pPr>
            <a:r>
              <a:rPr lang="zh-CN" altLang="en-US" dirty="0" smtClean="0">
                <a:latin typeface="Siemens Sans" pitchFamily="2" charset="0"/>
              </a:rPr>
              <a:t>异步电动机三相绕组为</a:t>
            </a:r>
            <a:r>
              <a:rPr lang="en-US" altLang="zh-CN" dirty="0" smtClean="0"/>
              <a:t>Y</a:t>
            </a:r>
            <a:r>
              <a:rPr lang="zh-CN" altLang="en-US" dirty="0" smtClean="0">
                <a:latin typeface="Siemens Sans" pitchFamily="2" charset="0"/>
              </a:rPr>
              <a:t>无中线连接，若为</a:t>
            </a:r>
            <a:r>
              <a:rPr lang="en-US" altLang="zh-CN" dirty="0" smtClean="0"/>
              <a:t>Δ</a:t>
            </a:r>
            <a:r>
              <a:rPr lang="zh-CN" altLang="en-US" dirty="0" smtClean="0">
                <a:latin typeface="Siemens Sans" pitchFamily="2" charset="0"/>
              </a:rPr>
              <a:t>连接可等效为</a:t>
            </a:r>
            <a:r>
              <a:rPr lang="en-US" altLang="zh-CN" dirty="0" smtClean="0"/>
              <a:t>Y</a:t>
            </a:r>
            <a:r>
              <a:rPr lang="zh-CN" altLang="en-US" dirty="0" smtClean="0">
                <a:latin typeface="Siemens Sans" pitchFamily="2" charset="0"/>
              </a:rPr>
              <a:t>连接。</a:t>
            </a:r>
          </a:p>
          <a:p>
            <a:pPr eaLnBrk="1" hangingPunct="1">
              <a:lnSpc>
                <a:spcPct val="90000"/>
              </a:lnSpc>
              <a:spcBef>
                <a:spcPts val="1000"/>
              </a:spcBef>
              <a:defRPr/>
            </a:pPr>
            <a:endParaRPr lang="en-US" altLang="zh-CN" noProof="1" smtClean="0">
              <a:solidFill>
                <a:srgbClr val="A50021"/>
              </a:solidFill>
              <a:effectLst>
                <a:outerShdw blurRad="38100" dist="38100" dir="2700000">
                  <a:srgbClr val="C0C0C0"/>
                </a:outerShdw>
              </a:effectLst>
              <a:latin typeface="Monotype Corsiva" pitchFamily="66" charset="0"/>
              <a:cs typeface="+mn-ea"/>
            </a:endParaRPr>
          </a:p>
          <a:p>
            <a:pPr eaLnBrk="1" hangingPunct="1">
              <a:lnSpc>
                <a:spcPct val="90000"/>
              </a:lnSpc>
              <a:spcBef>
                <a:spcPts val="1000"/>
              </a:spcBef>
              <a:defRPr/>
            </a:pPr>
            <a:endParaRPr lang="zh-CN" altLang="en-US" noProof="1" smtClean="0">
              <a:solidFill>
                <a:srgbClr val="A50021"/>
              </a:solidFill>
              <a:effectLst>
                <a:outerShdw blurRad="38100" dist="38100" dir="2700000">
                  <a:srgbClr val="C0C0C0"/>
                </a:outerShdw>
              </a:effectLst>
              <a:latin typeface="Monotype Corsiva" pitchFamily="66" charset="0"/>
            </a:endParaRPr>
          </a:p>
          <a:p>
            <a:pPr eaLnBrk="1" hangingPunct="1">
              <a:lnSpc>
                <a:spcPct val="90000"/>
              </a:lnSpc>
              <a:spcBef>
                <a:spcPts val="1000"/>
              </a:spcBef>
              <a:defRPr/>
            </a:pPr>
            <a:endParaRPr lang="zh-CN" altLang="en-US" noProof="1"/>
          </a:p>
        </p:txBody>
      </p:sp>
      <p:sp>
        <p:nvSpPr>
          <p:cNvPr id="8198" name="矩形 278531"/>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8194" name="对象 278554"/>
          <p:cNvGraphicFramePr>
            <a:graphicFrameLocks/>
          </p:cNvGraphicFramePr>
          <p:nvPr/>
        </p:nvGraphicFramePr>
        <p:xfrm>
          <a:off x="1814513" y="4034113"/>
          <a:ext cx="2262635" cy="1488645"/>
        </p:xfrm>
        <a:graphic>
          <a:graphicData uri="http://schemas.openxmlformats.org/presentationml/2006/ole">
            <p:oleObj spid="_x0000_s8194" r:id="rId3" imgW="1079969" imgH="686098" progId="">
              <p:embed/>
            </p:oleObj>
          </a:graphicData>
        </a:graphic>
      </p:graphicFrame>
      <p:graphicFrame>
        <p:nvGraphicFramePr>
          <p:cNvPr id="8195" name="对象 278555"/>
          <p:cNvGraphicFramePr>
            <a:graphicFrameLocks/>
          </p:cNvGraphicFramePr>
          <p:nvPr/>
        </p:nvGraphicFramePr>
        <p:xfrm>
          <a:off x="5207000" y="4044869"/>
          <a:ext cx="2258807" cy="1500653"/>
        </p:xfrm>
        <a:graphic>
          <a:graphicData uri="http://schemas.openxmlformats.org/presentationml/2006/ole">
            <p:oleObj spid="_x0000_s8195" r:id="rId4" imgW="1029147" imgH="686098" progId="">
              <p:embed/>
            </p:oleObj>
          </a:graphicData>
        </a:graphic>
      </p:graphicFrame>
      <p:sp>
        <p:nvSpPr>
          <p:cNvPr id="8201" name="矩形 278556"/>
          <p:cNvSpPr>
            <a:spLocks noChangeArrowheads="1"/>
          </p:cNvSpPr>
          <p:nvPr/>
        </p:nvSpPr>
        <p:spPr bwMode="auto">
          <a:xfrm>
            <a:off x="1674813" y="5628613"/>
            <a:ext cx="7469187" cy="1127192"/>
          </a:xfrm>
          <a:prstGeom prst="rect">
            <a:avLst/>
          </a:prstGeom>
          <a:noFill/>
          <a:ln w="9525">
            <a:noFill/>
            <a:miter lim="800000"/>
            <a:headEnd/>
            <a:tailEnd/>
          </a:ln>
        </p:spPr>
        <p:txBody>
          <a:bodyPr lIns="0" tIns="0" rIns="90000" bIns="0"/>
          <a:lstStyle/>
          <a:p>
            <a:pPr algn="just" eaLnBrk="1" hangingPunct="1">
              <a:lnSpc>
                <a:spcPct val="90000"/>
              </a:lnSpc>
              <a:spcBef>
                <a:spcPts val="1200"/>
              </a:spcBef>
              <a:buClr>
                <a:srgbClr val="FF9933"/>
              </a:buClr>
              <a:buFont typeface="Wingdings" pitchFamily="2" charset="2"/>
              <a:buChar char="l"/>
            </a:pPr>
            <a:r>
              <a:rPr lang="zh-CN" altLang="en-US" sz="2000" dirty="0">
                <a:solidFill>
                  <a:schemeClr val="tx1"/>
                </a:solidFill>
                <a:latin typeface="Siemens Sans" pitchFamily="2" charset="0"/>
              </a:rPr>
              <a:t>三相变量中</a:t>
            </a:r>
            <a:r>
              <a:rPr lang="zh-CN" altLang="en-US" sz="2000" dirty="0">
                <a:solidFill>
                  <a:srgbClr val="FF0000"/>
                </a:solidFill>
                <a:effectLst>
                  <a:outerShdw blurRad="38100" dist="38100" dir="2700000" algn="tl">
                    <a:srgbClr val="000000">
                      <a:alpha val="43137"/>
                    </a:srgbClr>
                  </a:outerShdw>
                </a:effectLst>
                <a:latin typeface="Siemens Sans" pitchFamily="2" charset="0"/>
              </a:rPr>
              <a:t>只有两相是独立的</a:t>
            </a:r>
            <a:r>
              <a:rPr lang="zh-CN" altLang="en-US" sz="2000" dirty="0">
                <a:solidFill>
                  <a:schemeClr val="tx1"/>
                </a:solidFill>
                <a:latin typeface="Siemens Sans" pitchFamily="2" charset="0"/>
              </a:rPr>
              <a:t>，因此</a:t>
            </a:r>
            <a:r>
              <a:rPr lang="zh-CN" altLang="en-US" sz="2000" dirty="0">
                <a:solidFill>
                  <a:schemeClr val="tx1"/>
                </a:solidFill>
                <a:effectLst>
                  <a:outerShdw blurRad="38100" dist="38100" dir="2700000" algn="tl">
                    <a:srgbClr val="000000">
                      <a:alpha val="43137"/>
                    </a:srgbClr>
                  </a:outerShdw>
                </a:effectLst>
                <a:latin typeface="Siemens Sans" pitchFamily="2" charset="0"/>
              </a:rPr>
              <a:t>三相原始数学模型并不是物理对象</a:t>
            </a:r>
            <a:r>
              <a:rPr lang="zh-CN" altLang="en-US" sz="2000" dirty="0">
                <a:solidFill>
                  <a:srgbClr val="FF0000"/>
                </a:solidFill>
                <a:effectLst>
                  <a:outerShdw blurRad="38100" dist="38100" dir="2700000" algn="tl">
                    <a:srgbClr val="000000">
                      <a:alpha val="43137"/>
                    </a:srgbClr>
                  </a:outerShdw>
                </a:effectLst>
                <a:latin typeface="Siemens Sans" pitchFamily="2" charset="0"/>
              </a:rPr>
              <a:t>最简洁的描述</a:t>
            </a:r>
            <a:r>
              <a:rPr lang="zh-CN" altLang="en-US" sz="2000" dirty="0">
                <a:solidFill>
                  <a:schemeClr val="tx1"/>
                </a:solidFill>
                <a:latin typeface="Siemens Sans" pitchFamily="2" charset="0"/>
              </a:rPr>
              <a:t>。</a:t>
            </a:r>
          </a:p>
          <a:p>
            <a:pPr algn="just" eaLnBrk="1" hangingPunct="1">
              <a:lnSpc>
                <a:spcPct val="90000"/>
              </a:lnSpc>
              <a:spcBef>
                <a:spcPts val="1200"/>
              </a:spcBef>
              <a:buClr>
                <a:srgbClr val="FF9933"/>
              </a:buClr>
              <a:buFont typeface="Wingdings" pitchFamily="2" charset="2"/>
              <a:buChar char="l"/>
            </a:pPr>
            <a:r>
              <a:rPr lang="zh-CN" altLang="en-US" sz="2000" dirty="0">
                <a:solidFill>
                  <a:srgbClr val="FF3300"/>
                </a:solidFill>
                <a:effectLst>
                  <a:outerShdw blurRad="38100" dist="38100" dir="2700000" algn="tl">
                    <a:srgbClr val="000000">
                      <a:alpha val="43137"/>
                    </a:srgbClr>
                  </a:outerShdw>
                </a:effectLst>
                <a:latin typeface="Siemens Sans" pitchFamily="2" charset="0"/>
              </a:rPr>
              <a:t>完全可以而且也有必要用两相模型代替。</a:t>
            </a:r>
          </a:p>
        </p:txBody>
      </p:sp>
      <p:sp>
        <p:nvSpPr>
          <p:cNvPr id="820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820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8204"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8205"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820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820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820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820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421889"/>
          <p:cNvSpPr>
            <a:spLocks noGrp="1" noChangeArrowheads="1"/>
          </p:cNvSpPr>
          <p:nvPr>
            <p:ph type="title"/>
          </p:nvPr>
        </p:nvSpPr>
        <p:spPr>
          <a:xfrm>
            <a:off x="1693863" y="322263"/>
            <a:ext cx="7450137" cy="609600"/>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138243" name="矩形 421891"/>
          <p:cNvSpPr>
            <a:spLocks noChangeArrowheads="1"/>
          </p:cNvSpPr>
          <p:nvPr/>
        </p:nvSpPr>
        <p:spPr bwMode="auto">
          <a:xfrm>
            <a:off x="0" y="33242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38244" name="矩形 421892"/>
          <p:cNvSpPr>
            <a:spLocks noChangeArrowheads="1"/>
          </p:cNvSpPr>
          <p:nvPr/>
        </p:nvSpPr>
        <p:spPr bwMode="auto">
          <a:xfrm>
            <a:off x="0" y="3319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38245" name="图片 421893"/>
          <p:cNvPicPr>
            <a:picLocks noChangeAspect="1" noChangeArrowheads="1"/>
          </p:cNvPicPr>
          <p:nvPr/>
        </p:nvPicPr>
        <p:blipFill>
          <a:blip r:embed="rId2" cstate="print"/>
          <a:srcRect t="9154"/>
          <a:stretch>
            <a:fillRect/>
          </a:stretch>
        </p:blipFill>
        <p:spPr bwMode="auto">
          <a:xfrm>
            <a:off x="1814513" y="1739900"/>
            <a:ext cx="7159625" cy="4978400"/>
          </a:xfrm>
          <a:prstGeom prst="rect">
            <a:avLst/>
          </a:prstGeom>
          <a:noFill/>
          <a:ln w="9525">
            <a:noFill/>
            <a:miter lim="800000"/>
            <a:headEnd/>
            <a:tailEnd/>
          </a:ln>
        </p:spPr>
      </p:pic>
      <p:sp>
        <p:nvSpPr>
          <p:cNvPr id="138246" name="TextBox 13"/>
          <p:cNvSpPr txBox="1">
            <a:spLocks noChangeArrowheads="1"/>
          </p:cNvSpPr>
          <p:nvPr/>
        </p:nvSpPr>
        <p:spPr bwMode="auto">
          <a:xfrm>
            <a:off x="2514600" y="1104900"/>
            <a:ext cx="5486400" cy="400050"/>
          </a:xfrm>
          <a:prstGeom prst="rect">
            <a:avLst/>
          </a:prstGeom>
          <a:noFill/>
          <a:ln w="9525">
            <a:noFill/>
            <a:miter lim="800000"/>
            <a:headEnd/>
            <a:tailEnd/>
          </a:ln>
        </p:spPr>
        <p:txBody>
          <a:bodyPr>
            <a:spAutoFit/>
          </a:bodyPr>
          <a:lstStyle/>
          <a:p>
            <a:r>
              <a:rPr lang="zh-CN" altLang="en-US" sz="2000">
                <a:solidFill>
                  <a:schemeClr val="tx1"/>
                </a:solidFill>
              </a:rPr>
              <a:t>表</a:t>
            </a:r>
            <a:r>
              <a:rPr lang="en-US" altLang="zh-CN" sz="2000">
                <a:solidFill>
                  <a:schemeClr val="tx1"/>
                </a:solidFill>
              </a:rPr>
              <a:t>7-1  </a:t>
            </a:r>
            <a:r>
              <a:rPr lang="zh-CN" altLang="en-US" sz="2000">
                <a:solidFill>
                  <a:schemeClr val="tx1"/>
                </a:solidFill>
              </a:rPr>
              <a:t>电压空间矢量分量（</a:t>
            </a:r>
            <a:r>
              <a:rPr lang="en-US" altLang="zh-CN" sz="2000" i="1">
                <a:solidFill>
                  <a:schemeClr val="tx1"/>
                </a:solidFill>
                <a:latin typeface="Times New Roman" pitchFamily="18" charset="0"/>
                <a:cs typeface="Times New Roman" pitchFamily="18" charset="0"/>
              </a:rPr>
              <a:t>u</a:t>
            </a:r>
            <a:r>
              <a:rPr lang="en-US" altLang="zh-CN" sz="2000" i="1" baseline="-25000">
                <a:solidFill>
                  <a:schemeClr val="tx1"/>
                </a:solidFill>
                <a:latin typeface="Times New Roman" pitchFamily="18" charset="0"/>
                <a:cs typeface="Times New Roman" pitchFamily="18" charset="0"/>
              </a:rPr>
              <a:t>sd</a:t>
            </a:r>
            <a:r>
              <a:rPr lang="en-US" altLang="zh-CN" sz="2000">
                <a:solidFill>
                  <a:schemeClr val="tx1"/>
                </a:solidFill>
                <a:latin typeface="Times New Roman" pitchFamily="18" charset="0"/>
                <a:cs typeface="Times New Roman" pitchFamily="18" charset="0"/>
              </a:rPr>
              <a:t>,</a:t>
            </a:r>
            <a:r>
              <a:rPr lang="en-US" altLang="zh-CN" sz="2000" i="1">
                <a:solidFill>
                  <a:schemeClr val="tx1"/>
                </a:solidFill>
                <a:latin typeface="Times New Roman" pitchFamily="18" charset="0"/>
                <a:cs typeface="Times New Roman" pitchFamily="18" charset="0"/>
              </a:rPr>
              <a:t>u</a:t>
            </a:r>
            <a:r>
              <a:rPr lang="en-US" altLang="zh-CN" sz="2000" i="1" baseline="-25000">
                <a:solidFill>
                  <a:schemeClr val="tx1"/>
                </a:solidFill>
                <a:latin typeface="Times New Roman" pitchFamily="18" charset="0"/>
                <a:cs typeface="Times New Roman" pitchFamily="18" charset="0"/>
              </a:rPr>
              <a:t>sq</a:t>
            </a:r>
            <a:r>
              <a:rPr lang="en-US" altLang="zh-CN" sz="2000">
                <a:solidFill>
                  <a:schemeClr val="tx1"/>
                </a:solidFill>
              </a:rPr>
              <a:t>)</a:t>
            </a:r>
            <a:r>
              <a:rPr lang="zh-CN" altLang="en-US" sz="2000">
                <a:solidFill>
                  <a:schemeClr val="tx1"/>
                </a:solidFill>
              </a:rPr>
              <a:t>的极性</a:t>
            </a:r>
          </a:p>
        </p:txBody>
      </p:sp>
      <p:sp>
        <p:nvSpPr>
          <p:cNvPr id="13824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824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824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8250"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825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825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825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8254"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标题 422913"/>
          <p:cNvSpPr>
            <a:spLocks noGrp="1" noChangeArrowheads="1"/>
          </p:cNvSpPr>
          <p:nvPr>
            <p:ph type="title"/>
          </p:nvPr>
        </p:nvSpPr>
        <p:spPr>
          <a:xfrm>
            <a:off x="1695450" y="269875"/>
            <a:ext cx="7448550" cy="530225"/>
          </a:xfrm>
        </p:spPr>
        <p:txBody>
          <a:bodyPr/>
          <a:lstStyle/>
          <a:p>
            <a:pPr marL="838200" indent="-838200" eaLnBrk="1" hangingPunct="1"/>
            <a:r>
              <a:rPr lang="en-US" altLang="zh-CN" smtClean="0"/>
              <a:t>7.7.1</a:t>
            </a:r>
            <a:r>
              <a:rPr lang="zh-CN" altLang="en-US" smtClean="0"/>
              <a:t>定子电压矢量对定子磁链与电磁转矩的控制作用</a:t>
            </a:r>
          </a:p>
        </p:txBody>
      </p:sp>
      <p:sp>
        <p:nvSpPr>
          <p:cNvPr id="71685" name="矩形 422915"/>
          <p:cNvSpPr>
            <a:spLocks noChangeArrowheads="1"/>
          </p:cNvSpPr>
          <p:nvPr/>
        </p:nvSpPr>
        <p:spPr bwMode="auto">
          <a:xfrm>
            <a:off x="1776413" y="1611313"/>
            <a:ext cx="6840537" cy="16160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None/>
            </a:pPr>
            <a:r>
              <a:rPr lang="zh-CN" altLang="en-US" sz="2000">
                <a:solidFill>
                  <a:schemeClr val="tx1"/>
                </a:solidFill>
                <a:latin typeface="Times New Roman" pitchFamily="18" charset="0"/>
              </a:rPr>
              <a:t>为“</a:t>
            </a:r>
            <a:r>
              <a:rPr lang="en-US" altLang="zh-CN" sz="2000">
                <a:solidFill>
                  <a:schemeClr val="tx1"/>
                </a:solidFill>
                <a:latin typeface="黑体" pitchFamily="49" charset="-122"/>
                <a:ea typeface="黑体" pitchFamily="49" charset="-122"/>
              </a:rPr>
              <a:t>+</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时，定子磁链幅值加大；</a:t>
            </a:r>
            <a:r>
              <a:rPr lang="zh-CN" altLang="en-US" sz="2000" b="0">
                <a:solidFill>
                  <a:schemeClr val="tx1"/>
                </a:solidFill>
                <a:latin typeface="Times New Roman" pitchFamily="18" charset="0"/>
              </a:rPr>
              <a:t> </a:t>
            </a:r>
          </a:p>
          <a:p>
            <a:pPr eaLnBrk="1" hangingPunct="1">
              <a:buClr>
                <a:schemeClr val="folHlink"/>
              </a:buClr>
              <a:buSzPct val="75000"/>
              <a:buFont typeface="Wingdings" pitchFamily="2" charset="2"/>
              <a:buNone/>
            </a:pPr>
            <a:endParaRPr lang="zh-CN" altLang="en-US" sz="2000" b="0">
              <a:solidFill>
                <a:schemeClr val="tx1"/>
              </a:solidFill>
              <a:latin typeface="Times New Roman" pitchFamily="18" charset="0"/>
            </a:endParaRPr>
          </a:p>
          <a:p>
            <a:pPr eaLnBrk="1" hangingPunct="1">
              <a:buFont typeface="Arial" pitchFamily="34" charset="0"/>
              <a:buNone/>
            </a:pPr>
            <a:r>
              <a:rPr lang="zh-CN" altLang="en-US" sz="2000">
                <a:solidFill>
                  <a:schemeClr val="tx1"/>
                </a:solidFill>
                <a:latin typeface="Times New Roman" pitchFamily="18" charset="0"/>
              </a:rPr>
              <a:t>为“</a:t>
            </a:r>
            <a:r>
              <a:rPr lang="en-US" altLang="zh-CN" sz="2000">
                <a:solidFill>
                  <a:schemeClr val="tx1"/>
                </a:solidFill>
                <a:latin typeface="黑体" pitchFamily="49" charset="-122"/>
                <a:ea typeface="黑体" pitchFamily="49" charset="-122"/>
              </a:rPr>
              <a:t>-</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时，定子磁链幅值减小；</a:t>
            </a:r>
          </a:p>
          <a:p>
            <a:pPr eaLnBrk="1" hangingPunct="1">
              <a:buFont typeface="Arial" pitchFamily="34" charset="0"/>
              <a:buNone/>
            </a:pPr>
            <a:endParaRPr lang="zh-CN" altLang="en-US" sz="2000">
              <a:solidFill>
                <a:schemeClr val="tx1"/>
              </a:solidFill>
              <a:latin typeface="Times New Roman" pitchFamily="18" charset="0"/>
            </a:endParaRPr>
          </a:p>
          <a:p>
            <a:pPr eaLnBrk="1" hangingPunct="1">
              <a:buFont typeface="Arial" pitchFamily="34" charset="0"/>
              <a:buNone/>
            </a:pPr>
            <a:r>
              <a:rPr lang="zh-CN" altLang="en-US" sz="2000">
                <a:solidFill>
                  <a:schemeClr val="tx1"/>
                </a:solidFill>
                <a:latin typeface="Times New Roman" pitchFamily="18" charset="0"/>
              </a:rPr>
              <a:t>为“</a:t>
            </a:r>
            <a:r>
              <a:rPr lang="en-US" altLang="zh-CN" sz="2000">
                <a:solidFill>
                  <a:schemeClr val="tx1"/>
                </a:solidFill>
                <a:latin typeface="黑体" pitchFamily="49" charset="-122"/>
                <a:ea typeface="黑体" pitchFamily="49" charset="-122"/>
              </a:rPr>
              <a:t>0</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时，定子磁链幅值维持不变。</a:t>
            </a:r>
          </a:p>
        </p:txBody>
      </p:sp>
      <p:sp>
        <p:nvSpPr>
          <p:cNvPr id="71686" name="矩形 422918"/>
          <p:cNvSpPr>
            <a:spLocks noChangeArrowheads="1"/>
          </p:cNvSpPr>
          <p:nvPr/>
        </p:nvSpPr>
        <p:spPr bwMode="auto">
          <a:xfrm>
            <a:off x="1700213" y="1028700"/>
            <a:ext cx="4568825"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rgbClr val="FF0000"/>
                </a:solidFill>
                <a:latin typeface="Times New Roman" pitchFamily="18" charset="0"/>
              </a:rPr>
              <a:t> </a:t>
            </a:r>
            <a:r>
              <a:rPr lang="en-US" altLang="zh-CN" sz="2000">
                <a:solidFill>
                  <a:srgbClr val="FF0000"/>
                </a:solidFill>
                <a:latin typeface="Times New Roman" pitchFamily="18" charset="0"/>
              </a:rPr>
              <a:t>d</a:t>
            </a:r>
            <a:r>
              <a:rPr lang="zh-CN" altLang="en-US" sz="2000">
                <a:solidFill>
                  <a:srgbClr val="FF0000"/>
                </a:solidFill>
                <a:latin typeface="Times New Roman" pitchFamily="18" charset="0"/>
              </a:rPr>
              <a:t>轴分量</a:t>
            </a:r>
          </a:p>
        </p:txBody>
      </p:sp>
      <p:graphicFrame>
        <p:nvGraphicFramePr>
          <p:cNvPr id="71682" name="对象 422919"/>
          <p:cNvGraphicFramePr>
            <a:graphicFrameLocks/>
          </p:cNvGraphicFramePr>
          <p:nvPr/>
        </p:nvGraphicFramePr>
        <p:xfrm>
          <a:off x="3013075" y="846138"/>
          <a:ext cx="760413" cy="793750"/>
        </p:xfrm>
        <a:graphic>
          <a:graphicData uri="http://schemas.openxmlformats.org/presentationml/2006/ole">
            <p:oleObj spid="_x0000_s71682" r:id="rId3" imgW="216088" imgH="228799" progId="">
              <p:embed/>
            </p:oleObj>
          </a:graphicData>
        </a:graphic>
      </p:graphicFrame>
      <p:sp>
        <p:nvSpPr>
          <p:cNvPr id="71687" name="矩形 422920"/>
          <p:cNvSpPr>
            <a:spLocks noChangeArrowheads="1"/>
          </p:cNvSpPr>
          <p:nvPr/>
        </p:nvSpPr>
        <p:spPr bwMode="auto">
          <a:xfrm>
            <a:off x="1700213" y="4037013"/>
            <a:ext cx="7443787" cy="1920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None/>
            </a:pPr>
            <a:r>
              <a:rPr lang="zh-CN" altLang="en-US" sz="2000">
                <a:solidFill>
                  <a:schemeClr val="tx1"/>
                </a:solidFill>
                <a:latin typeface="Times New Roman" pitchFamily="18" charset="0"/>
              </a:rPr>
              <a:t>为“</a:t>
            </a:r>
            <a:r>
              <a:rPr lang="en-US" altLang="zh-CN" sz="2000">
                <a:solidFill>
                  <a:schemeClr val="tx1"/>
                </a:solidFill>
                <a:latin typeface="黑体" pitchFamily="49" charset="-122"/>
                <a:ea typeface="黑体" pitchFamily="49" charset="-122"/>
              </a:rPr>
              <a:t>+</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时，定子磁链矢量正向旋转，转差频率增大，电流转矩分量和电磁转矩加大；</a:t>
            </a:r>
            <a:endParaRPr lang="zh-CN" altLang="en-US" sz="2000" b="0">
              <a:solidFill>
                <a:schemeClr val="tx1"/>
              </a:solidFill>
              <a:latin typeface="Times New Roman" pitchFamily="18" charset="0"/>
            </a:endParaRPr>
          </a:p>
          <a:p>
            <a:pPr eaLnBrk="1" hangingPunct="1">
              <a:buFont typeface="Arial" pitchFamily="34" charset="0"/>
              <a:buNone/>
            </a:pPr>
            <a:r>
              <a:rPr lang="zh-CN" altLang="en-US" sz="2000">
                <a:solidFill>
                  <a:schemeClr val="tx1"/>
                </a:solidFill>
                <a:latin typeface="Times New Roman" pitchFamily="18" charset="0"/>
              </a:rPr>
              <a:t>为“</a:t>
            </a:r>
            <a:r>
              <a:rPr lang="en-US" altLang="zh-CN" sz="2000">
                <a:solidFill>
                  <a:schemeClr val="tx1"/>
                </a:solidFill>
                <a:latin typeface="黑体" pitchFamily="49" charset="-122"/>
                <a:ea typeface="黑体" pitchFamily="49" charset="-122"/>
              </a:rPr>
              <a:t>-</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时，定子磁链矢量反向旋转，电流转矩分量急剧变负，产生制动转矩；</a:t>
            </a:r>
          </a:p>
          <a:p>
            <a:pPr eaLnBrk="1" hangingPunct="1">
              <a:buFont typeface="Arial" pitchFamily="34" charset="0"/>
              <a:buNone/>
            </a:pPr>
            <a:r>
              <a:rPr lang="zh-CN" altLang="en-US" sz="2000">
                <a:solidFill>
                  <a:schemeClr val="tx1"/>
                </a:solidFill>
                <a:latin typeface="Times New Roman" pitchFamily="18" charset="0"/>
              </a:rPr>
              <a:t>为“</a:t>
            </a:r>
            <a:r>
              <a:rPr lang="en-US" altLang="zh-CN" sz="2000">
                <a:solidFill>
                  <a:schemeClr val="tx1"/>
                </a:solidFill>
                <a:latin typeface="Times New Roman" pitchFamily="18" charset="0"/>
              </a:rPr>
              <a:t>0”</a:t>
            </a:r>
            <a:r>
              <a:rPr lang="zh-CN" altLang="en-US" sz="2000">
                <a:solidFill>
                  <a:schemeClr val="tx1"/>
                </a:solidFill>
                <a:latin typeface="Times New Roman" pitchFamily="18" charset="0"/>
              </a:rPr>
              <a:t>时，定子磁链矢量停在原地，转差频率为负，电流转矩分量和电磁转矩减小</a:t>
            </a:r>
            <a:r>
              <a:rPr lang="zh-CN" altLang="en-US" sz="2000" b="0">
                <a:solidFill>
                  <a:schemeClr val="tx1"/>
                </a:solidFill>
                <a:latin typeface="Times New Roman" pitchFamily="18" charset="0"/>
              </a:rPr>
              <a:t> </a:t>
            </a:r>
            <a:r>
              <a:rPr lang="zh-CN" altLang="en-US" sz="2000">
                <a:solidFill>
                  <a:schemeClr val="tx1"/>
                </a:solidFill>
                <a:latin typeface="Times New Roman" pitchFamily="18" charset="0"/>
              </a:rPr>
              <a:t>。</a:t>
            </a:r>
          </a:p>
        </p:txBody>
      </p:sp>
      <p:sp>
        <p:nvSpPr>
          <p:cNvPr id="71688" name="矩形 422921"/>
          <p:cNvSpPr>
            <a:spLocks noChangeArrowheads="1"/>
          </p:cNvSpPr>
          <p:nvPr/>
        </p:nvSpPr>
        <p:spPr bwMode="auto">
          <a:xfrm>
            <a:off x="1700213" y="3365500"/>
            <a:ext cx="3798887"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rgbClr val="FF0000"/>
                </a:solidFill>
                <a:latin typeface="Times New Roman" pitchFamily="18" charset="0"/>
              </a:rPr>
              <a:t> </a:t>
            </a:r>
            <a:r>
              <a:rPr lang="en-US" altLang="zh-CN" sz="2000">
                <a:solidFill>
                  <a:srgbClr val="FF0000"/>
                </a:solidFill>
                <a:latin typeface="Times New Roman" pitchFamily="18" charset="0"/>
              </a:rPr>
              <a:t>q</a:t>
            </a:r>
            <a:r>
              <a:rPr lang="zh-CN" altLang="en-US" sz="2000">
                <a:solidFill>
                  <a:srgbClr val="FF0000"/>
                </a:solidFill>
                <a:latin typeface="Times New Roman" pitchFamily="18" charset="0"/>
              </a:rPr>
              <a:t>轴分量</a:t>
            </a:r>
          </a:p>
        </p:txBody>
      </p:sp>
      <p:graphicFrame>
        <p:nvGraphicFramePr>
          <p:cNvPr id="71683" name="对象 422922"/>
          <p:cNvGraphicFramePr>
            <a:graphicFrameLocks/>
          </p:cNvGraphicFramePr>
          <p:nvPr/>
        </p:nvGraphicFramePr>
        <p:xfrm>
          <a:off x="3003550" y="3176588"/>
          <a:ext cx="623888" cy="742950"/>
        </p:xfrm>
        <a:graphic>
          <a:graphicData uri="http://schemas.openxmlformats.org/presentationml/2006/ole">
            <p:oleObj spid="_x0000_s71683" r:id="rId4" imgW="203377" imgH="241510" progId="">
              <p:embed/>
            </p:oleObj>
          </a:graphicData>
        </a:graphic>
      </p:graphicFrame>
      <p:sp>
        <p:nvSpPr>
          <p:cNvPr id="7168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7169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7169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71692"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7169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7169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7169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71696"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424961"/>
          <p:cNvSpPr>
            <a:spLocks noGrp="1" noChangeArrowheads="1"/>
          </p:cNvSpPr>
          <p:nvPr>
            <p:ph type="title"/>
          </p:nvPr>
        </p:nvSpPr>
        <p:spPr>
          <a:xfrm>
            <a:off x="1681163" y="206375"/>
            <a:ext cx="6516687" cy="882650"/>
          </a:xfrm>
        </p:spPr>
        <p:txBody>
          <a:bodyPr/>
          <a:lstStyle/>
          <a:p>
            <a:pPr marL="838200" indent="-838200" eaLnBrk="1" hangingPunct="1"/>
            <a:r>
              <a:rPr lang="en-US" altLang="zh-CN" smtClean="0"/>
              <a:t>7.7.2</a:t>
            </a:r>
            <a:r>
              <a:rPr lang="zh-CN" altLang="en-US" smtClean="0"/>
              <a:t>基于定子磁链控制的直接转矩控制系统</a:t>
            </a:r>
          </a:p>
        </p:txBody>
      </p:sp>
      <p:sp>
        <p:nvSpPr>
          <p:cNvPr id="139267" name="矩形 424963"/>
          <p:cNvSpPr>
            <a:spLocks noChangeArrowheads="1"/>
          </p:cNvSpPr>
          <p:nvPr/>
        </p:nvSpPr>
        <p:spPr bwMode="auto">
          <a:xfrm>
            <a:off x="3282950" y="6122988"/>
            <a:ext cx="5248275" cy="3968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7-33  </a:t>
            </a:r>
            <a:r>
              <a:rPr lang="zh-CN" altLang="en-US" sz="2000">
                <a:solidFill>
                  <a:schemeClr val="tx1"/>
                </a:solidFill>
                <a:latin typeface="Times New Roman" pitchFamily="18" charset="0"/>
              </a:rPr>
              <a:t>直接转矩控制系统原理结构图</a:t>
            </a:r>
          </a:p>
        </p:txBody>
      </p:sp>
      <p:sp>
        <p:nvSpPr>
          <p:cNvPr id="424974" name="文本框 424973"/>
          <p:cNvSpPr txBox="1"/>
          <p:nvPr/>
        </p:nvSpPr>
        <p:spPr>
          <a:xfrm>
            <a:off x="4284663" y="1304925"/>
            <a:ext cx="1609725" cy="587375"/>
          </a:xfrm>
          <a:prstGeom prst="rect">
            <a:avLst/>
          </a:prstGeom>
          <a:noFill/>
          <a:ln w="9525">
            <a:noFill/>
            <a:miter/>
          </a:ln>
        </p:spPr>
        <p:txBody>
          <a:bodyPr>
            <a:spAutoFit/>
          </a:bodyPr>
          <a:lstStyle/>
          <a:p>
            <a:pPr algn="ctr" eaLnBrk="1" hangingPunct="1">
              <a:lnSpc>
                <a:spcPct val="90000"/>
              </a:lnSpc>
              <a:spcBef>
                <a:spcPct val="50000"/>
              </a:spcBef>
              <a:buFont typeface="Arial" panose="020B0604020202020204" pitchFamily="34" charset="0"/>
              <a:buNone/>
              <a:defRPr/>
            </a:pPr>
            <a:r>
              <a:rPr lang="en-US" altLang="zh-CN" sz="1800" noProof="1">
                <a:solidFill>
                  <a:srgbClr val="FF0000"/>
                </a:solidFill>
                <a:effectLst>
                  <a:outerShdw blurRad="38100" dist="38100" dir="2700000">
                    <a:srgbClr val="C0C0C0"/>
                  </a:outerShdw>
                </a:effectLst>
                <a:latin typeface="Times New Roman" pitchFamily="18" charset="0"/>
                <a:ea typeface="+mn-ea"/>
                <a:cs typeface="+mn-ea"/>
              </a:rPr>
              <a:t>P/N</a:t>
            </a:r>
            <a:r>
              <a:rPr lang="zh-CN" altLang="en-US" sz="1800" noProof="1">
                <a:solidFill>
                  <a:srgbClr val="FF0000"/>
                </a:solidFill>
                <a:effectLst>
                  <a:outerShdw blurRad="38100" dist="38100" dir="2700000">
                    <a:srgbClr val="C0C0C0"/>
                  </a:outerShdw>
                </a:effectLst>
                <a:latin typeface="Times New Roman" pitchFamily="18" charset="0"/>
                <a:ea typeface="+mn-ea"/>
                <a:cs typeface="+mn-ea"/>
              </a:rPr>
              <a:t>：</a:t>
            </a:r>
            <a:r>
              <a:rPr lang="zh-CN" altLang="en-US" sz="1800" noProof="1">
                <a:solidFill>
                  <a:srgbClr val="FF0000"/>
                </a:solidFill>
                <a:effectLst>
                  <a:outerShdw blurRad="38100" dist="38100" dir="2700000">
                    <a:srgbClr val="C0C0C0"/>
                  </a:outerShdw>
                </a:effectLst>
                <a:latin typeface="Monotype Corsiva" pitchFamily="66" charset="0"/>
                <a:ea typeface="+mn-ea"/>
                <a:cs typeface="+mn-ea"/>
              </a:rPr>
              <a:t>给定转矩极性鉴别器</a:t>
            </a:r>
            <a:endParaRPr lang="zh-CN" altLang="en-US" sz="1800" noProof="1">
              <a:solidFill>
                <a:srgbClr val="FF0000"/>
              </a:solidFill>
              <a:effectLst>
                <a:outerShdw blurRad="38100" dist="38100" dir="2700000">
                  <a:srgbClr val="C0C0C0"/>
                </a:outerShdw>
              </a:effectLst>
              <a:latin typeface="Monotype Corsiva" pitchFamily="66" charset="0"/>
              <a:ea typeface="+mn-ea"/>
            </a:endParaRPr>
          </a:p>
        </p:txBody>
      </p:sp>
      <p:pic>
        <p:nvPicPr>
          <p:cNvPr id="139269" name="图片 1"/>
          <p:cNvPicPr>
            <a:picLocks noChangeAspect="1"/>
          </p:cNvPicPr>
          <p:nvPr/>
        </p:nvPicPr>
        <p:blipFill>
          <a:blip r:embed="rId2" cstate="print"/>
          <a:srcRect/>
          <a:stretch>
            <a:fillRect/>
          </a:stretch>
        </p:blipFill>
        <p:spPr bwMode="auto">
          <a:xfrm>
            <a:off x="1957388" y="2216150"/>
            <a:ext cx="7186612" cy="3355975"/>
          </a:xfrm>
          <a:prstGeom prst="rect">
            <a:avLst/>
          </a:prstGeom>
          <a:noFill/>
          <a:ln w="9525">
            <a:noFill/>
            <a:miter lim="800000"/>
            <a:headEnd/>
            <a:tailEnd/>
          </a:ln>
        </p:spPr>
      </p:pic>
      <p:sp>
        <p:nvSpPr>
          <p:cNvPr id="13927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3927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3927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3927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3927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3927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3927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39277"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4974"/>
                                        </p:tgtEl>
                                        <p:attrNameLst>
                                          <p:attrName>style.visibility</p:attrName>
                                        </p:attrNameLst>
                                      </p:cBhvr>
                                      <p:to>
                                        <p:strVal val="visible"/>
                                      </p:to>
                                    </p:set>
                                    <p:anim calcmode="lin" valueType="num">
                                      <p:cBhvr additive="base">
                                        <p:cTn id="7" dur="500" fill="hold"/>
                                        <p:tgtEl>
                                          <p:spTgt spid="424974"/>
                                        </p:tgtEl>
                                        <p:attrNameLst>
                                          <p:attrName>ppt_x</p:attrName>
                                        </p:attrNameLst>
                                      </p:cBhvr>
                                      <p:tavLst>
                                        <p:tav tm="0">
                                          <p:val>
                                            <p:strVal val="#ppt_x"/>
                                          </p:val>
                                        </p:tav>
                                        <p:tav tm="100000">
                                          <p:val>
                                            <p:strVal val="#ppt_x"/>
                                          </p:val>
                                        </p:tav>
                                      </p:tavLst>
                                    </p:anim>
                                    <p:anim calcmode="lin" valueType="num">
                                      <p:cBhvr additive="base">
                                        <p:cTn id="8" dur="500" fill="hold"/>
                                        <p:tgtEl>
                                          <p:spTgt spid="4249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424974"/>
                                        </p:tgtEl>
                                        <p:attrNameLst>
                                          <p:attrName>ppt_x</p:attrName>
                                        </p:attrNameLst>
                                      </p:cBhvr>
                                      <p:tavLst>
                                        <p:tav tm="0">
                                          <p:val>
                                            <p:strVal val="ppt_x"/>
                                          </p:val>
                                        </p:tav>
                                        <p:tav tm="100000">
                                          <p:val>
                                            <p:strVal val="ppt_x"/>
                                          </p:val>
                                        </p:tav>
                                      </p:tavLst>
                                    </p:anim>
                                    <p:anim calcmode="lin" valueType="num">
                                      <p:cBhvr additive="base">
                                        <p:cTn id="13" dur="500"/>
                                        <p:tgtEl>
                                          <p:spTgt spid="424974"/>
                                        </p:tgtEl>
                                        <p:attrNameLst>
                                          <p:attrName>ppt_y</p:attrName>
                                        </p:attrNameLst>
                                      </p:cBhvr>
                                      <p:tavLst>
                                        <p:tav tm="0">
                                          <p:val>
                                            <p:strVal val="ppt_y"/>
                                          </p:val>
                                        </p:tav>
                                        <p:tav tm="100000">
                                          <p:val>
                                            <p:strVal val="1+ppt_h/2"/>
                                          </p:val>
                                        </p:tav>
                                      </p:tavLst>
                                    </p:anim>
                                    <p:set>
                                      <p:cBhvr>
                                        <p:cTn id="14" dur="1" fill="hold">
                                          <p:stCondLst>
                                            <p:cond delay="499"/>
                                          </p:stCondLst>
                                        </p:cTn>
                                        <p:tgtEl>
                                          <p:spTgt spid="4249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74" grpId="0"/>
      <p:bldP spid="424974" grpId="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425985"/>
          <p:cNvSpPr>
            <a:spLocks noGrp="1" noChangeArrowheads="1"/>
          </p:cNvSpPr>
          <p:nvPr>
            <p:ph type="title"/>
          </p:nvPr>
        </p:nvSpPr>
        <p:spPr>
          <a:xfrm>
            <a:off x="1681163" y="349250"/>
            <a:ext cx="6478587" cy="452438"/>
          </a:xfrm>
        </p:spPr>
        <p:txBody>
          <a:bodyPr/>
          <a:lstStyle/>
          <a:p>
            <a:pPr marL="838200" indent="-838200" eaLnBrk="1" hangingPunct="1"/>
            <a:r>
              <a:rPr lang="en-US" altLang="zh-CN" smtClean="0"/>
              <a:t>7.7.2</a:t>
            </a:r>
            <a:r>
              <a:rPr lang="zh-CN" altLang="en-US" smtClean="0"/>
              <a:t>基于定子磁链控制的直接转矩控制系统</a:t>
            </a:r>
          </a:p>
        </p:txBody>
      </p:sp>
      <p:sp>
        <p:nvSpPr>
          <p:cNvPr id="140291" name="矩形 425987"/>
          <p:cNvSpPr>
            <a:spLocks noChangeArrowheads="1"/>
          </p:cNvSpPr>
          <p:nvPr/>
        </p:nvSpPr>
        <p:spPr bwMode="auto">
          <a:xfrm>
            <a:off x="2832100" y="6037263"/>
            <a:ext cx="5113338" cy="3968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7-34  </a:t>
            </a:r>
            <a:r>
              <a:rPr lang="zh-CN" altLang="en-US" sz="2000">
                <a:solidFill>
                  <a:schemeClr val="tx1"/>
                </a:solidFill>
                <a:latin typeface="Times New Roman" pitchFamily="18" charset="0"/>
              </a:rPr>
              <a:t>带有滞环的双位和三位式控制器</a:t>
            </a:r>
          </a:p>
        </p:txBody>
      </p:sp>
      <p:sp>
        <p:nvSpPr>
          <p:cNvPr id="140292" name="矩形 425989"/>
          <p:cNvSpPr>
            <a:spLocks noChangeArrowheads="1"/>
          </p:cNvSpPr>
          <p:nvPr/>
        </p:nvSpPr>
        <p:spPr bwMode="auto">
          <a:xfrm>
            <a:off x="1687513" y="1047750"/>
            <a:ext cx="7456487" cy="708025"/>
          </a:xfrm>
          <a:prstGeom prst="rect">
            <a:avLst/>
          </a:prstGeom>
          <a:noFill/>
          <a:ln w="9525">
            <a:noFill/>
            <a:miter lim="800000"/>
            <a:headEnd/>
            <a:tailEnd/>
          </a:ln>
        </p:spPr>
        <p:txBody>
          <a:bodyPr anchor="ctr">
            <a:spAutoFit/>
          </a:bodyPr>
          <a:lstStyle/>
          <a:p>
            <a:pPr>
              <a:buClr>
                <a:schemeClr val="folHlink"/>
              </a:buClr>
              <a:buSzPct val="75000"/>
              <a:buFont typeface="Wingdings" pitchFamily="2" charset="2"/>
              <a:buChar char="l"/>
            </a:pPr>
            <a:r>
              <a:rPr lang="en-US" altLang="zh-CN" sz="2000">
                <a:solidFill>
                  <a:schemeClr val="tx1"/>
                </a:solidFill>
              </a:rPr>
              <a:t>AFR</a:t>
            </a:r>
            <a:r>
              <a:rPr lang="zh-CN" altLang="en-US" sz="2000">
                <a:solidFill>
                  <a:schemeClr val="tx1"/>
                </a:solidFill>
              </a:rPr>
              <a:t>为定子磁链调节器</a:t>
            </a:r>
            <a:r>
              <a:rPr lang="en-US" altLang="zh-CN" sz="2000">
                <a:solidFill>
                  <a:schemeClr val="tx1"/>
                </a:solidFill>
              </a:rPr>
              <a:t>,</a:t>
            </a:r>
            <a:r>
              <a:rPr lang="zh-CN" altLang="en-US" sz="2000">
                <a:solidFill>
                  <a:schemeClr val="tx1"/>
                </a:solidFill>
              </a:rPr>
              <a:t>采用带有滞环的双位式控制器。</a:t>
            </a:r>
            <a:endParaRPr lang="en-US" altLang="zh-CN" sz="2000">
              <a:solidFill>
                <a:schemeClr val="tx1"/>
              </a:solidFill>
            </a:endParaRPr>
          </a:p>
          <a:p>
            <a:pPr>
              <a:buClr>
                <a:schemeClr val="folHlink"/>
              </a:buClr>
              <a:buSzPct val="75000"/>
              <a:buFont typeface="Wingdings" pitchFamily="2" charset="2"/>
              <a:buChar char="l"/>
            </a:pPr>
            <a:r>
              <a:rPr lang="en-US" altLang="zh-CN" sz="2000">
                <a:solidFill>
                  <a:schemeClr val="tx1"/>
                </a:solidFill>
              </a:rPr>
              <a:t>ATR</a:t>
            </a:r>
            <a:r>
              <a:rPr lang="zh-CN" altLang="en-US" sz="2000">
                <a:solidFill>
                  <a:schemeClr val="tx1"/>
                </a:solidFill>
              </a:rPr>
              <a:t>为转矩调节器，采用带有滞环的三位式控制器。</a:t>
            </a:r>
          </a:p>
        </p:txBody>
      </p:sp>
      <p:pic>
        <p:nvPicPr>
          <p:cNvPr id="140293" name="Picture 8"/>
          <p:cNvPicPr>
            <a:picLocks noChangeAspect="1" noChangeArrowheads="1"/>
          </p:cNvPicPr>
          <p:nvPr/>
        </p:nvPicPr>
        <p:blipFill>
          <a:blip r:embed="rId2" cstate="print"/>
          <a:srcRect/>
          <a:stretch>
            <a:fillRect/>
          </a:stretch>
        </p:blipFill>
        <p:spPr bwMode="auto">
          <a:xfrm>
            <a:off x="2006600" y="1920875"/>
            <a:ext cx="6858000" cy="3895725"/>
          </a:xfrm>
          <a:prstGeom prst="rect">
            <a:avLst/>
          </a:prstGeom>
          <a:noFill/>
          <a:ln w="9525">
            <a:noFill/>
            <a:miter lim="800000"/>
            <a:headEnd/>
            <a:tailEnd/>
          </a:ln>
        </p:spPr>
      </p:pic>
      <p:sp>
        <p:nvSpPr>
          <p:cNvPr id="14029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029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029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0297"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029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029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030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0301"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标题 427009"/>
          <p:cNvSpPr>
            <a:spLocks noGrp="1" noChangeArrowheads="1"/>
          </p:cNvSpPr>
          <p:nvPr>
            <p:ph type="title"/>
          </p:nvPr>
        </p:nvSpPr>
        <p:spPr>
          <a:xfrm>
            <a:off x="1681163" y="295275"/>
            <a:ext cx="6648450" cy="582613"/>
          </a:xfrm>
        </p:spPr>
        <p:txBody>
          <a:bodyPr/>
          <a:lstStyle/>
          <a:p>
            <a:pPr marL="838200" indent="-838200" eaLnBrk="1" hangingPunct="1"/>
            <a:r>
              <a:rPr lang="en-US" altLang="zh-CN" smtClean="0"/>
              <a:t>7.7.2</a:t>
            </a:r>
            <a:r>
              <a:rPr lang="zh-CN" altLang="en-US" smtClean="0"/>
              <a:t>基于定子磁链控制的直接转矩控制系统</a:t>
            </a:r>
          </a:p>
        </p:txBody>
      </p:sp>
      <p:sp>
        <p:nvSpPr>
          <p:cNvPr id="72709" name="矩形 427011"/>
          <p:cNvSpPr>
            <a:spLocks noChangeArrowheads="1"/>
          </p:cNvSpPr>
          <p:nvPr/>
        </p:nvSpPr>
        <p:spPr bwMode="auto">
          <a:xfrm>
            <a:off x="1714500" y="966788"/>
            <a:ext cx="7429500" cy="1631950"/>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dirty="0">
                <a:solidFill>
                  <a:schemeClr val="tx1"/>
                </a:solidFill>
                <a:latin typeface="Times New Roman" pitchFamily="18" charset="0"/>
              </a:rPr>
              <a:t>输出分别为定子磁链幅值偏差</a:t>
            </a:r>
            <a:r>
              <a:rPr lang="en-US" altLang="zh-CN" sz="2000" dirty="0">
                <a:solidFill>
                  <a:schemeClr val="tx1"/>
                </a:solidFill>
                <a:latin typeface="Times New Roman" pitchFamily="18" charset="0"/>
              </a:rPr>
              <a:t>ΔΨs</a:t>
            </a:r>
            <a:r>
              <a:rPr lang="zh-CN" altLang="en-US" sz="2000" dirty="0">
                <a:solidFill>
                  <a:schemeClr val="tx1"/>
                </a:solidFill>
                <a:latin typeface="Times New Roman" pitchFamily="18" charset="0"/>
              </a:rPr>
              <a:t>的符号函数</a:t>
            </a: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ΔΨs</a:t>
            </a:r>
            <a:r>
              <a:rPr lang="zh-CN" altLang="en-US" sz="2000" dirty="0">
                <a:solidFill>
                  <a:schemeClr val="tx1"/>
                </a:solidFill>
                <a:latin typeface="Times New Roman" pitchFamily="18" charset="0"/>
              </a:rPr>
              <a:t>）和电磁转矩偏差</a:t>
            </a:r>
            <a:r>
              <a:rPr lang="en-US" altLang="zh-CN" sz="2000" dirty="0" err="1">
                <a:solidFill>
                  <a:schemeClr val="tx1"/>
                </a:solidFill>
                <a:latin typeface="Times New Roman" pitchFamily="18" charset="0"/>
              </a:rPr>
              <a:t>ΔTe</a:t>
            </a:r>
            <a:r>
              <a:rPr lang="zh-CN" altLang="en-US" sz="2000" dirty="0">
                <a:solidFill>
                  <a:schemeClr val="tx1"/>
                </a:solidFill>
                <a:latin typeface="Times New Roman" pitchFamily="18" charset="0"/>
              </a:rPr>
              <a:t>的符号函数</a:t>
            </a: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err="1">
                <a:solidFill>
                  <a:schemeClr val="tx1"/>
                </a:solidFill>
                <a:latin typeface="Times New Roman" pitchFamily="18" charset="0"/>
              </a:rPr>
              <a:t>ΔTe</a:t>
            </a:r>
            <a:r>
              <a:rPr lang="en-US" altLang="zh-CN" sz="2000" dirty="0">
                <a:solidFill>
                  <a:schemeClr val="tx1"/>
                </a:solidFill>
                <a:latin typeface="Times New Roman" pitchFamily="18" charset="0"/>
              </a:rPr>
              <a:t> </a:t>
            </a:r>
            <a:r>
              <a:rPr lang="zh-CN" altLang="en-US" sz="2000" dirty="0">
                <a:solidFill>
                  <a:schemeClr val="tx1"/>
                </a:solidFill>
                <a:latin typeface="Times New Roman" pitchFamily="18" charset="0"/>
              </a:rPr>
              <a:t>）。</a:t>
            </a:r>
          </a:p>
          <a:p>
            <a:pPr eaLnBrk="1" hangingPunct="1">
              <a:buClr>
                <a:schemeClr val="folHlink"/>
              </a:buClr>
              <a:buSzPct val="75000"/>
              <a:buFont typeface="Wingdings" pitchFamily="2" charset="2"/>
              <a:buChar char="l"/>
            </a:pPr>
            <a:r>
              <a:rPr lang="en-US" altLang="zh-CN" sz="2000" dirty="0">
                <a:solidFill>
                  <a:schemeClr val="tx1"/>
                </a:solidFill>
                <a:latin typeface="Times New Roman" pitchFamily="18" charset="0"/>
              </a:rPr>
              <a:t>P/N</a:t>
            </a:r>
            <a:r>
              <a:rPr lang="zh-CN" altLang="en-US" sz="2000" dirty="0">
                <a:solidFill>
                  <a:schemeClr val="tx1"/>
                </a:solidFill>
                <a:latin typeface="Times New Roman" pitchFamily="18" charset="0"/>
              </a:rPr>
              <a:t>为给定转矩极性鉴别器，</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当期望的电磁转矩为正时，</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P/N=1</a:t>
            </a:r>
            <a:r>
              <a:rPr lang="zh-CN" altLang="en-US" sz="2000" dirty="0">
                <a:solidFill>
                  <a:schemeClr val="tx1"/>
                </a:solidFill>
                <a:latin typeface="Times New Roman" pitchFamily="18" charset="0"/>
              </a:rPr>
              <a:t>，</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当期望的电磁转矩为负时，</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P/N=0</a:t>
            </a:r>
            <a:r>
              <a:rPr lang="zh-CN" altLang="en-US" sz="2000" dirty="0">
                <a:solidFill>
                  <a:schemeClr val="tx1"/>
                </a:solidFill>
                <a:latin typeface="Times New Roman" pitchFamily="18" charset="0"/>
              </a:rPr>
              <a:t>，对于不同的电磁转矩期望值，同样符号函数的控制效果是不同的。</a:t>
            </a:r>
          </a:p>
        </p:txBody>
      </p:sp>
      <p:sp>
        <p:nvSpPr>
          <p:cNvPr id="72710" name="矩形 427012"/>
          <p:cNvSpPr>
            <a:spLocks noChangeArrowheads="1"/>
          </p:cNvSpPr>
          <p:nvPr/>
        </p:nvSpPr>
        <p:spPr bwMode="auto">
          <a:xfrm>
            <a:off x="1727200" y="3595688"/>
            <a:ext cx="7416800" cy="1631950"/>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dirty="0">
                <a:solidFill>
                  <a:srgbClr val="FF0000"/>
                </a:solidFill>
                <a:effectLst>
                  <a:outerShdw blurRad="38100" dist="38100" dir="2700000" algn="tl">
                    <a:srgbClr val="000000">
                      <a:alpha val="43137"/>
                    </a:srgbClr>
                  </a:outerShdw>
                </a:effectLst>
                <a:latin typeface="Times New Roman" pitchFamily="18" charset="0"/>
              </a:rPr>
              <a:t>当期望的电磁转矩为正，即</a:t>
            </a:r>
            <a:r>
              <a:rPr lang="en-US" altLang="zh-CN" sz="2000" dirty="0">
                <a:solidFill>
                  <a:srgbClr val="FF0000"/>
                </a:solidFill>
                <a:effectLst>
                  <a:outerShdw blurRad="38100" dist="38100" dir="2700000" algn="tl">
                    <a:srgbClr val="000000">
                      <a:alpha val="43137"/>
                    </a:srgbClr>
                  </a:outerShdw>
                </a:effectLst>
                <a:latin typeface="Times New Roman" pitchFamily="18" charset="0"/>
              </a:rPr>
              <a:t>P/N=1</a:t>
            </a:r>
            <a:r>
              <a:rPr lang="zh-CN" altLang="en-US" sz="2000" dirty="0">
                <a:solidFill>
                  <a:srgbClr val="FF0000"/>
                </a:solidFill>
                <a:effectLst>
                  <a:outerShdw blurRad="38100" dist="38100" dir="2700000" algn="tl">
                    <a:srgbClr val="000000">
                      <a:alpha val="43137"/>
                    </a:srgbClr>
                  </a:outerShdw>
                </a:effectLst>
                <a:latin typeface="Times New Roman" pitchFamily="18" charset="0"/>
              </a:rPr>
              <a:t>时，</a:t>
            </a:r>
          </a:p>
          <a:p>
            <a:pPr eaLnBrk="1" hangingPunct="1">
              <a:buFont typeface="Arial" pitchFamily="34" charset="0"/>
              <a:buNone/>
            </a:pPr>
            <a:r>
              <a:rPr lang="zh-CN" altLang="en-US" sz="2000" dirty="0">
                <a:solidFill>
                  <a:schemeClr val="tx1"/>
                </a:solidFill>
                <a:latin typeface="Times New Roman" pitchFamily="18" charset="0"/>
              </a:rPr>
              <a:t>	若电磁转矩偏差</a:t>
            </a:r>
            <a:r>
              <a:rPr lang="en-US" altLang="zh-CN" sz="2000" dirty="0" err="1">
                <a:solidFill>
                  <a:schemeClr val="tx1"/>
                </a:solidFill>
                <a:latin typeface="Times New Roman" pitchFamily="18" charset="0"/>
              </a:rPr>
              <a:t>ΔTe</a:t>
            </a:r>
            <a:r>
              <a:rPr lang="en-US" altLang="zh-CN" sz="2000" dirty="0">
                <a:solidFill>
                  <a:schemeClr val="tx1"/>
                </a:solidFill>
                <a:latin typeface="Times New Roman" pitchFamily="18" charset="0"/>
              </a:rPr>
              <a:t>&gt;0</a:t>
            </a:r>
            <a:r>
              <a:rPr lang="zh-CN" altLang="en-US" sz="2000" dirty="0">
                <a:solidFill>
                  <a:schemeClr val="tx1"/>
                </a:solidFill>
                <a:latin typeface="Times New Roman" pitchFamily="18" charset="0"/>
              </a:rPr>
              <a:t>，其符号函数</a:t>
            </a:r>
          </a:p>
          <a:p>
            <a:pPr eaLnBrk="1" hangingPunct="1">
              <a:buFont typeface="Arial" pitchFamily="34" charset="0"/>
              <a:buNone/>
            </a:pP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err="1">
                <a:solidFill>
                  <a:schemeClr val="tx1"/>
                </a:solidFill>
                <a:latin typeface="Times New Roman" pitchFamily="18" charset="0"/>
              </a:rPr>
              <a:t>ΔTe</a:t>
            </a: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=1</a:t>
            </a:r>
            <a:r>
              <a:rPr lang="zh-CN" altLang="en-US" sz="2000" dirty="0">
                <a:solidFill>
                  <a:schemeClr val="tx1"/>
                </a:solidFill>
                <a:latin typeface="Times New Roman" pitchFamily="18" charset="0"/>
              </a:rPr>
              <a:t>，应使定子磁场正向旋转，使实际转矩加大。</a:t>
            </a:r>
          </a:p>
          <a:p>
            <a:pPr eaLnBrk="1" hangingPunct="1">
              <a:buFont typeface="Arial" pitchFamily="34" charset="0"/>
              <a:buNone/>
            </a:pPr>
            <a:r>
              <a:rPr lang="zh-CN" altLang="en-US" sz="2000" dirty="0">
                <a:solidFill>
                  <a:schemeClr val="tx1"/>
                </a:solidFill>
                <a:latin typeface="Times New Roman" pitchFamily="18" charset="0"/>
              </a:rPr>
              <a:t>	若电磁转矩偏差</a:t>
            </a:r>
            <a:r>
              <a:rPr lang="en-US" altLang="zh-CN" sz="2000" dirty="0" err="1">
                <a:solidFill>
                  <a:schemeClr val="tx1"/>
                </a:solidFill>
                <a:latin typeface="Times New Roman" pitchFamily="18" charset="0"/>
              </a:rPr>
              <a:t>ΔTe</a:t>
            </a:r>
            <a:r>
              <a:rPr lang="en-US" altLang="zh-CN" sz="2000" dirty="0">
                <a:solidFill>
                  <a:schemeClr val="tx1"/>
                </a:solidFill>
                <a:latin typeface="Times New Roman" pitchFamily="18" charset="0"/>
              </a:rPr>
              <a:t>&lt;0</a:t>
            </a:r>
            <a:r>
              <a:rPr lang="zh-CN" altLang="en-US" sz="2000" dirty="0">
                <a:solidFill>
                  <a:schemeClr val="tx1"/>
                </a:solidFill>
                <a:latin typeface="Times New Roman" pitchFamily="18" charset="0"/>
              </a:rPr>
              <a:t>，其符号函数</a:t>
            </a: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err="1">
                <a:solidFill>
                  <a:schemeClr val="tx1"/>
                </a:solidFill>
                <a:latin typeface="Times New Roman" pitchFamily="18" charset="0"/>
              </a:rPr>
              <a:t>ΔTe</a:t>
            </a: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=0</a:t>
            </a:r>
            <a:r>
              <a:rPr lang="zh-CN" altLang="en-US" sz="2000" dirty="0">
                <a:solidFill>
                  <a:schemeClr val="tx1"/>
                </a:solidFill>
                <a:latin typeface="Times New Roman" pitchFamily="18" charset="0"/>
              </a:rPr>
              <a:t>，一般采用定子磁场停止转动，使电磁转矩减小。</a:t>
            </a:r>
            <a:r>
              <a:rPr lang="zh-CN" altLang="en-US" sz="2000" b="0" dirty="0">
                <a:solidFill>
                  <a:srgbClr val="FF3300"/>
                </a:solidFill>
                <a:latin typeface="Times New Roman" pitchFamily="18" charset="0"/>
              </a:rPr>
              <a:t> </a:t>
            </a:r>
            <a:endParaRPr lang="zh-CN" altLang="en-US" sz="2000" dirty="0">
              <a:solidFill>
                <a:schemeClr val="tx1"/>
              </a:solidFill>
              <a:latin typeface="Times New Roman" pitchFamily="18" charset="0"/>
            </a:endParaRPr>
          </a:p>
        </p:txBody>
      </p:sp>
      <p:sp>
        <p:nvSpPr>
          <p:cNvPr id="72711" name="矩形 427013"/>
          <p:cNvSpPr>
            <a:spLocks noChangeArrowheads="1"/>
          </p:cNvSpPr>
          <p:nvPr/>
        </p:nvSpPr>
        <p:spPr bwMode="auto">
          <a:xfrm>
            <a:off x="1714500" y="5213350"/>
            <a:ext cx="7429500" cy="16160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dirty="0">
                <a:solidFill>
                  <a:srgbClr val="FF0000"/>
                </a:solidFill>
                <a:effectLst>
                  <a:outerShdw blurRad="38100" dist="38100" dir="2700000" algn="tl">
                    <a:srgbClr val="000000">
                      <a:alpha val="43137"/>
                    </a:srgbClr>
                  </a:outerShdw>
                </a:effectLst>
                <a:latin typeface="Times New Roman" pitchFamily="18" charset="0"/>
              </a:rPr>
              <a:t>当期望的电磁转矩为负，即</a:t>
            </a:r>
            <a:r>
              <a:rPr lang="en-US" altLang="zh-CN" sz="2000" dirty="0">
                <a:solidFill>
                  <a:srgbClr val="FF0000"/>
                </a:solidFill>
                <a:effectLst>
                  <a:outerShdw blurRad="38100" dist="38100" dir="2700000" algn="tl">
                    <a:srgbClr val="000000">
                      <a:alpha val="43137"/>
                    </a:srgbClr>
                  </a:outerShdw>
                </a:effectLst>
                <a:latin typeface="Times New Roman" pitchFamily="18" charset="0"/>
              </a:rPr>
              <a:t>P/N=0</a:t>
            </a:r>
            <a:r>
              <a:rPr lang="zh-CN" altLang="en-US" sz="2000" dirty="0">
                <a:solidFill>
                  <a:srgbClr val="FF0000"/>
                </a:solidFill>
                <a:effectLst>
                  <a:outerShdw blurRad="38100" dist="38100" dir="2700000" algn="tl">
                    <a:srgbClr val="000000">
                      <a:alpha val="43137"/>
                    </a:srgbClr>
                  </a:outerShdw>
                </a:effectLst>
                <a:latin typeface="Times New Roman" pitchFamily="18" charset="0"/>
              </a:rPr>
              <a:t>时，</a:t>
            </a:r>
          </a:p>
          <a:p>
            <a:pPr eaLnBrk="1" hangingPunct="1">
              <a:buClr>
                <a:schemeClr val="folHlink"/>
              </a:buClr>
              <a:buSzPct val="75000"/>
              <a:buFont typeface="Wingdings" pitchFamily="2" charset="2"/>
              <a:buNone/>
            </a:pPr>
            <a:r>
              <a:rPr lang="zh-CN" altLang="en-US" sz="2000" dirty="0">
                <a:solidFill>
                  <a:schemeClr val="tx1"/>
                </a:solidFill>
                <a:latin typeface="Times New Roman" pitchFamily="18" charset="0"/>
              </a:rPr>
              <a:t>	若电磁转矩偏差</a:t>
            </a:r>
            <a:r>
              <a:rPr lang="en-US" altLang="zh-CN" sz="2000" dirty="0" err="1">
                <a:solidFill>
                  <a:schemeClr val="tx1"/>
                </a:solidFill>
                <a:latin typeface="Times New Roman" pitchFamily="18" charset="0"/>
              </a:rPr>
              <a:t>ΔTe</a:t>
            </a:r>
            <a:r>
              <a:rPr lang="en-US" altLang="zh-CN" sz="2000" dirty="0">
                <a:solidFill>
                  <a:schemeClr val="tx1"/>
                </a:solidFill>
                <a:latin typeface="Times New Roman" pitchFamily="18" charset="0"/>
              </a:rPr>
              <a:t>&lt;0</a:t>
            </a:r>
            <a:r>
              <a:rPr lang="zh-CN" altLang="en-US" sz="2000" dirty="0">
                <a:solidFill>
                  <a:schemeClr val="tx1"/>
                </a:solidFill>
                <a:latin typeface="Times New Roman" pitchFamily="18" charset="0"/>
              </a:rPr>
              <a:t>，其符号函数</a:t>
            </a: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err="1">
                <a:solidFill>
                  <a:schemeClr val="tx1"/>
                </a:solidFill>
                <a:latin typeface="Times New Roman" pitchFamily="18" charset="0"/>
              </a:rPr>
              <a:t>ΔTe</a:t>
            </a: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=0</a:t>
            </a:r>
            <a:r>
              <a:rPr lang="zh-CN" altLang="en-US" sz="2000" dirty="0">
                <a:solidFill>
                  <a:schemeClr val="tx1"/>
                </a:solidFill>
                <a:latin typeface="Times New Roman" pitchFamily="18" charset="0"/>
              </a:rPr>
              <a:t>，应使定子磁场反向旋转，使实际电磁转矩反向增大；</a:t>
            </a:r>
          </a:p>
          <a:p>
            <a:pPr eaLnBrk="1" hangingPunct="1">
              <a:buFont typeface="Arial" pitchFamily="34" charset="0"/>
              <a:buNone/>
            </a:pPr>
            <a:r>
              <a:rPr lang="zh-CN" altLang="en-US" sz="2000" dirty="0">
                <a:solidFill>
                  <a:schemeClr val="tx1"/>
                </a:solidFill>
                <a:latin typeface="Times New Roman" pitchFamily="18" charset="0"/>
              </a:rPr>
              <a:t>	若电磁转矩偏差</a:t>
            </a:r>
            <a:r>
              <a:rPr lang="en-US" altLang="zh-CN" sz="2000" dirty="0" err="1">
                <a:solidFill>
                  <a:schemeClr val="tx1"/>
                </a:solidFill>
                <a:latin typeface="Times New Roman" pitchFamily="18" charset="0"/>
              </a:rPr>
              <a:t>ΔTe</a:t>
            </a:r>
            <a:r>
              <a:rPr lang="en-US" altLang="zh-CN" sz="2000" dirty="0">
                <a:solidFill>
                  <a:schemeClr val="tx1"/>
                </a:solidFill>
                <a:latin typeface="Times New Roman" pitchFamily="18" charset="0"/>
              </a:rPr>
              <a:t>&gt;0</a:t>
            </a:r>
            <a:r>
              <a:rPr lang="zh-CN" altLang="en-US" sz="2000" dirty="0">
                <a:solidFill>
                  <a:schemeClr val="tx1"/>
                </a:solidFill>
                <a:latin typeface="Times New Roman" pitchFamily="18" charset="0"/>
              </a:rPr>
              <a:t>，其符号函数</a:t>
            </a:r>
          </a:p>
          <a:p>
            <a:pPr eaLnBrk="1" hangingPunct="1">
              <a:buFont typeface="Arial" pitchFamily="34" charset="0"/>
              <a:buNone/>
            </a:pPr>
            <a:r>
              <a:rPr lang="en-US" altLang="zh-CN" sz="2000" dirty="0" err="1">
                <a:solidFill>
                  <a:schemeClr val="tx1"/>
                </a:solidFill>
                <a:latin typeface="Times New Roman" pitchFamily="18" charset="0"/>
              </a:rPr>
              <a:t>Sgn</a:t>
            </a:r>
            <a:r>
              <a:rPr lang="zh-CN" altLang="en-US" sz="2000" dirty="0">
                <a:solidFill>
                  <a:schemeClr val="tx1"/>
                </a:solidFill>
                <a:latin typeface="Times New Roman" pitchFamily="18" charset="0"/>
              </a:rPr>
              <a:t>（</a:t>
            </a:r>
            <a:r>
              <a:rPr lang="en-US" altLang="zh-CN" sz="2000" dirty="0" err="1">
                <a:solidFill>
                  <a:schemeClr val="tx1"/>
                </a:solidFill>
                <a:latin typeface="Times New Roman" pitchFamily="18" charset="0"/>
              </a:rPr>
              <a:t>ΔTe</a:t>
            </a:r>
            <a:r>
              <a:rPr lang="zh-CN" altLang="en-US" sz="2000" dirty="0">
                <a:solidFill>
                  <a:schemeClr val="tx1"/>
                </a:solidFill>
                <a:latin typeface="Times New Roman" pitchFamily="18" charset="0"/>
              </a:rPr>
              <a:t>）</a:t>
            </a:r>
            <a:r>
              <a:rPr lang="en-US" altLang="zh-CN" sz="2000" dirty="0">
                <a:solidFill>
                  <a:schemeClr val="tx1"/>
                </a:solidFill>
                <a:latin typeface="Times New Roman" pitchFamily="18" charset="0"/>
              </a:rPr>
              <a:t>=1</a:t>
            </a:r>
            <a:r>
              <a:rPr lang="zh-CN" altLang="en-US" sz="2000" dirty="0">
                <a:solidFill>
                  <a:schemeClr val="tx1"/>
                </a:solidFill>
                <a:latin typeface="Times New Roman" pitchFamily="18" charset="0"/>
              </a:rPr>
              <a:t>，一般采用定子磁场停止转动，使电磁转矩</a:t>
            </a:r>
            <a:r>
              <a:rPr lang="zh-CN" altLang="en-US" sz="2000" dirty="0">
                <a:solidFill>
                  <a:schemeClr val="tx1"/>
                </a:solidFill>
                <a:latin typeface="Monotype Corsiva" pitchFamily="66" charset="0"/>
              </a:rPr>
              <a:t>减小。</a:t>
            </a:r>
          </a:p>
        </p:txBody>
      </p:sp>
      <p:graphicFrame>
        <p:nvGraphicFramePr>
          <p:cNvPr id="72706" name="Object 1"/>
          <p:cNvGraphicFramePr>
            <a:graphicFrameLocks noChangeAspect="1"/>
          </p:cNvGraphicFramePr>
          <p:nvPr/>
        </p:nvGraphicFramePr>
        <p:xfrm>
          <a:off x="1828800" y="2794000"/>
          <a:ext cx="3073400" cy="685800"/>
        </p:xfrm>
        <a:graphic>
          <a:graphicData uri="http://schemas.openxmlformats.org/presentationml/2006/ole">
            <p:oleObj spid="_x0000_s72706" name="Equation" r:id="rId3" imgW="2235200" imgH="457200" progId="">
              <p:embed/>
            </p:oleObj>
          </a:graphicData>
        </a:graphic>
      </p:graphicFrame>
      <p:graphicFrame>
        <p:nvGraphicFramePr>
          <p:cNvPr id="72707" name="Object 5"/>
          <p:cNvGraphicFramePr>
            <a:graphicFrameLocks noChangeAspect="1"/>
          </p:cNvGraphicFramePr>
          <p:nvPr/>
        </p:nvGraphicFramePr>
        <p:xfrm>
          <a:off x="5143500" y="2522538"/>
          <a:ext cx="3924300" cy="1198562"/>
        </p:xfrm>
        <a:graphic>
          <a:graphicData uri="http://schemas.openxmlformats.org/presentationml/2006/ole">
            <p:oleObj spid="_x0000_s72707" name="Equation" r:id="rId4" imgW="2527300" imgH="711200" progId="">
              <p:embed/>
            </p:oleObj>
          </a:graphicData>
        </a:graphic>
      </p:graphicFrame>
      <p:sp>
        <p:nvSpPr>
          <p:cNvPr id="7271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7271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7271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72715"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dirty="0">
                <a:solidFill>
                  <a:schemeClr val="tx1"/>
                </a:solidFill>
                <a:hlinkClick r:id="rId8" action="ppaction://hlinksldjump"/>
              </a:rPr>
              <a:t>7.3 </a:t>
            </a:r>
            <a:r>
              <a:rPr lang="zh-CN" altLang="en-US" sz="1400" dirty="0">
                <a:solidFill>
                  <a:schemeClr val="tx1"/>
                </a:solidFill>
                <a:latin typeface="Siemens Sans" pitchFamily="2" charset="0"/>
                <a:hlinkClick r:id="rId8" action="ppaction://hlinksldjump"/>
              </a:rPr>
              <a:t>坐标变换</a:t>
            </a:r>
            <a:endParaRPr lang="zh-CN" altLang="en-US" sz="1400" dirty="0">
              <a:solidFill>
                <a:schemeClr val="tx1"/>
              </a:solidFill>
              <a:latin typeface="Siemens Sans" pitchFamily="2" charset="0"/>
            </a:endParaRPr>
          </a:p>
        </p:txBody>
      </p:sp>
      <p:sp>
        <p:nvSpPr>
          <p:cNvPr id="7271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7271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7271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72719"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430081"/>
          <p:cNvSpPr>
            <a:spLocks noGrp="1" noChangeArrowheads="1"/>
          </p:cNvSpPr>
          <p:nvPr>
            <p:ph type="title"/>
          </p:nvPr>
        </p:nvSpPr>
        <p:spPr>
          <a:xfrm>
            <a:off x="1693863" y="204788"/>
            <a:ext cx="6843712" cy="700087"/>
          </a:xfrm>
        </p:spPr>
        <p:txBody>
          <a:bodyPr/>
          <a:lstStyle/>
          <a:p>
            <a:pPr marL="838200" indent="-838200" eaLnBrk="1" hangingPunct="1"/>
            <a:r>
              <a:rPr lang="en-US" altLang="zh-CN" dirty="0" smtClean="0"/>
              <a:t>7.7.2</a:t>
            </a:r>
            <a:r>
              <a:rPr lang="zh-CN" altLang="en-US" dirty="0" smtClean="0"/>
              <a:t>基于定子磁链控制的直接转矩控制系统</a:t>
            </a:r>
          </a:p>
        </p:txBody>
      </p:sp>
      <p:pic>
        <p:nvPicPr>
          <p:cNvPr id="141315" name="Picture 6"/>
          <p:cNvPicPr>
            <a:picLocks noChangeAspect="1" noChangeArrowheads="1"/>
          </p:cNvPicPr>
          <p:nvPr/>
        </p:nvPicPr>
        <p:blipFill>
          <a:blip r:embed="rId2" cstate="print"/>
          <a:srcRect l="3375" r="7130" b="5717"/>
          <a:stretch>
            <a:fillRect/>
          </a:stretch>
        </p:blipFill>
        <p:spPr bwMode="auto">
          <a:xfrm>
            <a:off x="2641600" y="2322513"/>
            <a:ext cx="5219700" cy="4344987"/>
          </a:xfrm>
          <a:prstGeom prst="rect">
            <a:avLst/>
          </a:prstGeom>
          <a:noFill/>
          <a:ln w="9525">
            <a:noFill/>
            <a:miter lim="800000"/>
            <a:headEnd/>
            <a:tailEnd/>
          </a:ln>
        </p:spPr>
      </p:pic>
      <p:sp>
        <p:nvSpPr>
          <p:cNvPr id="141316" name="Rectangle 7"/>
          <p:cNvSpPr>
            <a:spLocks noChangeArrowheads="1"/>
          </p:cNvSpPr>
          <p:nvPr/>
        </p:nvSpPr>
        <p:spPr bwMode="auto">
          <a:xfrm>
            <a:off x="2057400" y="1179513"/>
            <a:ext cx="6845300" cy="1016000"/>
          </a:xfrm>
          <a:prstGeom prst="rect">
            <a:avLst/>
          </a:prstGeom>
          <a:noFill/>
          <a:ln w="9525">
            <a:noFill/>
            <a:miter lim="800000"/>
            <a:headEnd/>
            <a:tailEnd/>
          </a:ln>
        </p:spPr>
        <p:txBody>
          <a:bodyPr anchor="ctr">
            <a:spAutoFit/>
          </a:bodyPr>
          <a:lstStyle/>
          <a:p>
            <a:pPr>
              <a:buClr>
                <a:schemeClr val="folHlink"/>
              </a:buClr>
              <a:buSzPct val="75000"/>
            </a:pPr>
            <a:r>
              <a:rPr lang="zh-CN" altLang="en-US" sz="2000" dirty="0">
                <a:solidFill>
                  <a:schemeClr val="tx1"/>
                </a:solidFill>
              </a:rPr>
              <a:t>用查表法（表</a:t>
            </a:r>
            <a:r>
              <a:rPr lang="en-US" altLang="zh-CN" sz="2000" dirty="0">
                <a:solidFill>
                  <a:schemeClr val="tx1"/>
                </a:solidFill>
              </a:rPr>
              <a:t>7-2</a:t>
            </a:r>
            <a:r>
              <a:rPr lang="zh-CN" altLang="en-US" sz="2000" dirty="0">
                <a:solidFill>
                  <a:schemeClr val="tx1"/>
                </a:solidFill>
              </a:rPr>
              <a:t>）</a:t>
            </a:r>
            <a:r>
              <a:rPr lang="zh-CN" altLang="en-US" sz="2000" dirty="0">
                <a:solidFill>
                  <a:srgbClr val="FF0000"/>
                </a:solidFill>
                <a:effectLst>
                  <a:outerShdw blurRad="38100" dist="38100" dir="2700000" algn="tl">
                    <a:srgbClr val="000000">
                      <a:alpha val="43137"/>
                    </a:srgbClr>
                  </a:outerShdw>
                </a:effectLst>
              </a:rPr>
              <a:t>选取电压空间矢量</a:t>
            </a:r>
            <a:r>
              <a:rPr lang="zh-CN" altLang="en-US" sz="2000" dirty="0">
                <a:solidFill>
                  <a:schemeClr val="tx1"/>
                </a:solidFill>
              </a:rPr>
              <a:t>，</a:t>
            </a:r>
            <a:r>
              <a:rPr lang="zh-CN" altLang="en-US" sz="2000" dirty="0">
                <a:solidFill>
                  <a:srgbClr val="0000FF"/>
                </a:solidFill>
                <a:effectLst>
                  <a:outerShdw blurRad="38100" dist="38100" dir="2700000" algn="tl">
                    <a:srgbClr val="000000">
                      <a:alpha val="43137"/>
                    </a:srgbClr>
                  </a:outerShdw>
                </a:effectLst>
              </a:rPr>
              <a:t>如磁链控制与转矩控制发生冲突时</a:t>
            </a:r>
            <a:r>
              <a:rPr lang="zh-CN" altLang="en-US" sz="2000" dirty="0">
                <a:solidFill>
                  <a:schemeClr val="tx1"/>
                </a:solidFill>
              </a:rPr>
              <a:t>，</a:t>
            </a:r>
            <a:r>
              <a:rPr lang="zh-CN" altLang="en-US" sz="2000" dirty="0">
                <a:solidFill>
                  <a:srgbClr val="FF0000"/>
                </a:solidFill>
                <a:effectLst>
                  <a:outerShdw blurRad="38100" dist="38100" dir="2700000" algn="tl">
                    <a:srgbClr val="000000">
                      <a:alpha val="43137"/>
                    </a:srgbClr>
                  </a:outerShdw>
                </a:effectLst>
              </a:rPr>
              <a:t>以转矩控制优先</a:t>
            </a:r>
            <a:r>
              <a:rPr lang="zh-CN" altLang="en-US" sz="2000" dirty="0">
                <a:solidFill>
                  <a:schemeClr val="tx1"/>
                </a:solidFill>
              </a:rPr>
              <a:t>，</a:t>
            </a:r>
            <a:r>
              <a:rPr lang="zh-CN" altLang="en-US" sz="2000" dirty="0">
                <a:solidFill>
                  <a:schemeClr val="tx1"/>
                </a:solidFill>
                <a:effectLst>
                  <a:outerShdw blurRad="38100" dist="38100" dir="2700000" algn="tl">
                    <a:srgbClr val="000000">
                      <a:alpha val="43137"/>
                    </a:srgbClr>
                  </a:outerShdw>
                </a:effectLst>
              </a:rPr>
              <a:t>零矢量可按开关损耗最小的原则选取</a:t>
            </a:r>
            <a:r>
              <a:rPr lang="zh-CN" altLang="en-US" sz="2000" dirty="0">
                <a:solidFill>
                  <a:schemeClr val="tx1"/>
                </a:solidFill>
              </a:rPr>
              <a:t>。</a:t>
            </a:r>
          </a:p>
        </p:txBody>
      </p:sp>
      <p:sp>
        <p:nvSpPr>
          <p:cNvPr id="14131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131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131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1320"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132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132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132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1324"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标题 431105"/>
          <p:cNvSpPr>
            <a:spLocks noGrp="1" noChangeArrowheads="1"/>
          </p:cNvSpPr>
          <p:nvPr>
            <p:ph type="title"/>
          </p:nvPr>
        </p:nvSpPr>
        <p:spPr>
          <a:xfrm>
            <a:off x="1697038" y="190500"/>
            <a:ext cx="4583112" cy="762000"/>
          </a:xfrm>
        </p:spPr>
        <p:txBody>
          <a:bodyPr/>
          <a:lstStyle/>
          <a:p>
            <a:pPr marL="838200" indent="-838200" eaLnBrk="1" hangingPunct="1"/>
            <a:r>
              <a:rPr lang="en-US" altLang="zh-CN" smtClean="0"/>
              <a:t>7.7.3</a:t>
            </a:r>
            <a:r>
              <a:rPr lang="zh-CN" altLang="en-US" smtClean="0"/>
              <a:t>定子磁链和转矩计算模型</a:t>
            </a:r>
          </a:p>
        </p:txBody>
      </p:sp>
      <p:sp>
        <p:nvSpPr>
          <p:cNvPr id="73733" name="矩形 431107"/>
          <p:cNvSpPr>
            <a:spLocks noChangeArrowheads="1"/>
          </p:cNvSpPr>
          <p:nvPr/>
        </p:nvSpPr>
        <p:spPr bwMode="auto">
          <a:xfrm>
            <a:off x="1671638" y="968746"/>
            <a:ext cx="5680075" cy="400110"/>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dirty="0">
                <a:solidFill>
                  <a:srgbClr val="C00000"/>
                </a:solidFill>
                <a:effectLst>
                  <a:outerShdw blurRad="38100" dist="38100" dir="2700000" algn="tl">
                    <a:srgbClr val="000000">
                      <a:alpha val="43137"/>
                    </a:srgbClr>
                  </a:outerShdw>
                </a:effectLst>
                <a:latin typeface="Times New Roman" pitchFamily="18" charset="0"/>
              </a:rPr>
              <a:t>定子磁链计算模型</a:t>
            </a:r>
            <a:r>
              <a:rPr lang="zh-CN" altLang="en-US" sz="2000" b="0" dirty="0">
                <a:solidFill>
                  <a:srgbClr val="C00000"/>
                </a:solidFill>
                <a:effectLst>
                  <a:outerShdw blurRad="38100" dist="38100" dir="2700000" algn="tl">
                    <a:srgbClr val="000000">
                      <a:alpha val="43137"/>
                    </a:srgbClr>
                  </a:outerShdw>
                </a:effectLst>
                <a:latin typeface="Times New Roman" pitchFamily="18" charset="0"/>
              </a:rPr>
              <a:t> </a:t>
            </a:r>
            <a:endParaRPr lang="zh-CN" altLang="en-US" sz="2000" dirty="0">
              <a:solidFill>
                <a:schemeClr val="tx1"/>
              </a:solidFill>
              <a:latin typeface="Times New Roman" pitchFamily="18" charset="0"/>
            </a:endParaRPr>
          </a:p>
        </p:txBody>
      </p:sp>
      <p:sp>
        <p:nvSpPr>
          <p:cNvPr id="73734" name="矩形 431108"/>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73730" name="对象 431109"/>
          <p:cNvGraphicFramePr>
            <a:graphicFrameLocks/>
          </p:cNvGraphicFramePr>
          <p:nvPr/>
        </p:nvGraphicFramePr>
        <p:xfrm>
          <a:off x="2486025" y="3129470"/>
          <a:ext cx="2376488" cy="1620838"/>
        </p:xfrm>
        <a:graphic>
          <a:graphicData uri="http://schemas.openxmlformats.org/presentationml/2006/ole">
            <p:oleObj spid="_x0000_s73730" r:id="rId3" imgW="1231900" imgH="838200" progId="">
              <p:embed/>
            </p:oleObj>
          </a:graphicData>
        </a:graphic>
      </p:graphicFrame>
      <p:sp>
        <p:nvSpPr>
          <p:cNvPr id="73735" name="矩形 431110"/>
          <p:cNvSpPr>
            <a:spLocks noChangeArrowheads="1"/>
          </p:cNvSpPr>
          <p:nvPr/>
        </p:nvSpPr>
        <p:spPr bwMode="auto">
          <a:xfrm>
            <a:off x="1735138" y="4834276"/>
            <a:ext cx="1973262" cy="396875"/>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2000" dirty="0">
                <a:solidFill>
                  <a:schemeClr val="tx1"/>
                </a:solidFill>
                <a:latin typeface="Times New Roman" pitchFamily="18" charset="0"/>
              </a:rPr>
              <a:t>移项并积分后得</a:t>
            </a:r>
          </a:p>
        </p:txBody>
      </p:sp>
      <p:graphicFrame>
        <p:nvGraphicFramePr>
          <p:cNvPr id="73731" name="对象 431112"/>
          <p:cNvGraphicFramePr>
            <a:graphicFrameLocks/>
          </p:cNvGraphicFramePr>
          <p:nvPr/>
        </p:nvGraphicFramePr>
        <p:xfrm>
          <a:off x="2645970" y="5277744"/>
          <a:ext cx="3527425" cy="1504950"/>
        </p:xfrm>
        <a:graphic>
          <a:graphicData uri="http://schemas.openxmlformats.org/presentationml/2006/ole">
            <p:oleObj spid="_x0000_s73731" r:id="rId4" imgW="1358900" imgH="584200" progId="">
              <p:embed/>
            </p:oleObj>
          </a:graphicData>
        </a:graphic>
      </p:graphicFrame>
      <p:sp>
        <p:nvSpPr>
          <p:cNvPr id="7373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7373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7373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73739"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7374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7374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7374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73743"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pic>
        <p:nvPicPr>
          <p:cNvPr id="16" name="Picture 9"/>
          <p:cNvPicPr>
            <a:picLocks noChangeAspect="1" noChangeArrowheads="1"/>
          </p:cNvPicPr>
          <p:nvPr/>
        </p:nvPicPr>
        <p:blipFill>
          <a:blip r:embed="rId13" cstate="print"/>
          <a:srcRect/>
          <a:stretch>
            <a:fillRect/>
          </a:stretch>
        </p:blipFill>
        <p:spPr bwMode="auto">
          <a:xfrm>
            <a:off x="1697653" y="1325751"/>
            <a:ext cx="7424737" cy="1520825"/>
          </a:xfrm>
          <a:prstGeom prst="rect">
            <a:avLst/>
          </a:prstGeom>
          <a:noFill/>
        </p:spPr>
      </p:pic>
      <p:sp>
        <p:nvSpPr>
          <p:cNvPr id="17" name="矩形 16"/>
          <p:cNvSpPr/>
          <p:nvPr/>
        </p:nvSpPr>
        <p:spPr>
          <a:xfrm>
            <a:off x="1710457" y="2776793"/>
            <a:ext cx="3867001" cy="400110"/>
          </a:xfrm>
          <a:prstGeom prst="rect">
            <a:avLst/>
          </a:prstGeom>
        </p:spPr>
        <p:txBody>
          <a:bodyPr wrap="square">
            <a:spAutoFit/>
          </a:bodyPr>
          <a:lstStyle/>
          <a:p>
            <a:r>
              <a:rPr lang="zh-CN" altLang="en-US" sz="2000" dirty="0" smtClean="0">
                <a:solidFill>
                  <a:prstClr val="black"/>
                </a:solidFill>
                <a:latin typeface="Times New Roman" pitchFamily="18" charset="0"/>
              </a:rPr>
              <a:t>两相静止坐标系上定子电压</a:t>
            </a:r>
            <a:endParaRPr lang="zh-CN" altLang="en-US" dirty="0"/>
          </a:p>
        </p:txBody>
      </p:sp>
    </p:spTree>
  </p:cSld>
  <p:clrMapOvr>
    <a:masterClrMapping/>
  </p:clrMapOvr>
  <p:transition spd="med">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432129"/>
          <p:cNvSpPr>
            <a:spLocks noGrp="1" noChangeArrowheads="1"/>
          </p:cNvSpPr>
          <p:nvPr>
            <p:ph type="title"/>
          </p:nvPr>
        </p:nvSpPr>
        <p:spPr>
          <a:xfrm>
            <a:off x="1746250" y="215900"/>
            <a:ext cx="5354638" cy="762000"/>
          </a:xfrm>
        </p:spPr>
        <p:txBody>
          <a:bodyPr/>
          <a:lstStyle/>
          <a:p>
            <a:pPr marL="838200" indent="-838200" eaLnBrk="1" hangingPunct="1"/>
            <a:r>
              <a:rPr lang="en-US" altLang="zh-CN" smtClean="0"/>
              <a:t>7.7.3</a:t>
            </a:r>
            <a:r>
              <a:rPr lang="zh-CN" altLang="en-US" smtClean="0"/>
              <a:t>定子磁链和转矩计算模型</a:t>
            </a:r>
          </a:p>
        </p:txBody>
      </p:sp>
      <p:sp>
        <p:nvSpPr>
          <p:cNvPr id="142339" name="矩形 432131"/>
          <p:cNvSpPr>
            <a:spLocks noChangeArrowheads="1"/>
          </p:cNvSpPr>
          <p:nvPr/>
        </p:nvSpPr>
        <p:spPr bwMode="auto">
          <a:xfrm>
            <a:off x="2882900" y="5965825"/>
            <a:ext cx="4857750" cy="3968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7-35  </a:t>
            </a:r>
            <a:r>
              <a:rPr lang="zh-CN" altLang="en-US" sz="2000">
                <a:solidFill>
                  <a:schemeClr val="tx1"/>
                </a:solidFill>
                <a:latin typeface="Times New Roman" pitchFamily="18" charset="0"/>
              </a:rPr>
              <a:t>定子磁链计算模型</a:t>
            </a:r>
          </a:p>
        </p:txBody>
      </p:sp>
      <p:sp>
        <p:nvSpPr>
          <p:cNvPr id="142340" name="矩形 432134"/>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42341" name="图片 432135" descr="0642"/>
          <p:cNvPicPr>
            <a:picLocks noChangeAspect="1" noChangeArrowheads="1"/>
          </p:cNvPicPr>
          <p:nvPr/>
        </p:nvPicPr>
        <p:blipFill>
          <a:blip r:embed="rId2" cstate="print"/>
          <a:srcRect/>
          <a:stretch>
            <a:fillRect/>
          </a:stretch>
        </p:blipFill>
        <p:spPr bwMode="auto">
          <a:xfrm>
            <a:off x="1719263" y="1825625"/>
            <a:ext cx="7424737" cy="3406775"/>
          </a:xfrm>
          <a:prstGeom prst="rect">
            <a:avLst/>
          </a:prstGeom>
          <a:noFill/>
          <a:ln w="9525">
            <a:noFill/>
            <a:miter lim="800000"/>
            <a:headEnd/>
            <a:tailEnd/>
          </a:ln>
        </p:spPr>
      </p:pic>
      <p:sp>
        <p:nvSpPr>
          <p:cNvPr id="14234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234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234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2345"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234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234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234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2349"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标题 433153"/>
          <p:cNvSpPr>
            <a:spLocks noGrp="1" noChangeArrowheads="1"/>
          </p:cNvSpPr>
          <p:nvPr>
            <p:ph type="title"/>
          </p:nvPr>
        </p:nvSpPr>
        <p:spPr>
          <a:xfrm>
            <a:off x="1708150" y="203200"/>
            <a:ext cx="5472113" cy="762000"/>
          </a:xfrm>
        </p:spPr>
        <p:txBody>
          <a:bodyPr/>
          <a:lstStyle/>
          <a:p>
            <a:pPr marL="838200" indent="-838200" eaLnBrk="1" hangingPunct="1"/>
            <a:r>
              <a:rPr lang="en-US" altLang="zh-CN" smtClean="0"/>
              <a:t>7.7.3</a:t>
            </a:r>
            <a:r>
              <a:rPr lang="zh-CN" altLang="en-US" smtClean="0"/>
              <a:t>定子磁链和转矩计算模型</a:t>
            </a:r>
          </a:p>
        </p:txBody>
      </p:sp>
      <p:sp>
        <p:nvSpPr>
          <p:cNvPr id="74756" name="矩形 433155"/>
          <p:cNvSpPr>
            <a:spLocks noChangeArrowheads="1"/>
          </p:cNvSpPr>
          <p:nvPr/>
        </p:nvSpPr>
        <p:spPr bwMode="auto">
          <a:xfrm>
            <a:off x="1708150" y="1112838"/>
            <a:ext cx="2951163" cy="3968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转矩计算模型</a:t>
            </a:r>
            <a:r>
              <a:rPr lang="zh-CN" altLang="en-US" sz="2000" b="0">
                <a:solidFill>
                  <a:schemeClr val="tx1"/>
                </a:solidFill>
                <a:latin typeface="Times New Roman" pitchFamily="18" charset="0"/>
              </a:rPr>
              <a:t> </a:t>
            </a:r>
            <a:endParaRPr lang="zh-CN" altLang="en-US" sz="2000">
              <a:solidFill>
                <a:schemeClr val="tx1"/>
              </a:solidFill>
              <a:latin typeface="Times New Roman" pitchFamily="18" charset="0"/>
            </a:endParaRPr>
          </a:p>
        </p:txBody>
      </p:sp>
      <p:sp>
        <p:nvSpPr>
          <p:cNvPr id="74757" name="矩形 433156"/>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4758" name="矩形 433159"/>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74754" name="对象 433160"/>
          <p:cNvGraphicFramePr>
            <a:graphicFrameLocks/>
          </p:cNvGraphicFramePr>
          <p:nvPr/>
        </p:nvGraphicFramePr>
        <p:xfrm>
          <a:off x="2179638" y="2198688"/>
          <a:ext cx="3889375" cy="636587"/>
        </p:xfrm>
        <a:graphic>
          <a:graphicData uri="http://schemas.openxmlformats.org/presentationml/2006/ole">
            <p:oleObj spid="_x0000_s74754" r:id="rId3" imgW="1460500" imgH="241300" progId="">
              <p:embed/>
            </p:oleObj>
          </a:graphicData>
        </a:graphic>
      </p:graphicFrame>
      <p:sp>
        <p:nvSpPr>
          <p:cNvPr id="74759" name="矩形 433161"/>
          <p:cNvSpPr>
            <a:spLocks noChangeArrowheads="1"/>
          </p:cNvSpPr>
          <p:nvPr/>
        </p:nvSpPr>
        <p:spPr bwMode="auto">
          <a:xfrm>
            <a:off x="0" y="35528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4760" name="矩形 433162"/>
          <p:cNvSpPr>
            <a:spLocks noChangeArrowheads="1"/>
          </p:cNvSpPr>
          <p:nvPr/>
        </p:nvSpPr>
        <p:spPr bwMode="auto">
          <a:xfrm>
            <a:off x="3957638" y="6430963"/>
            <a:ext cx="4103687" cy="3968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7-36  </a:t>
            </a:r>
            <a:r>
              <a:rPr lang="zh-CN" altLang="en-US" sz="2000">
                <a:solidFill>
                  <a:schemeClr val="tx1"/>
                </a:solidFill>
                <a:latin typeface="Times New Roman" pitchFamily="18" charset="0"/>
              </a:rPr>
              <a:t>电磁转矩计算模型</a:t>
            </a:r>
          </a:p>
        </p:txBody>
      </p:sp>
      <p:pic>
        <p:nvPicPr>
          <p:cNvPr id="74761" name="图片 433163" descr="0643"/>
          <p:cNvPicPr>
            <a:picLocks noChangeAspect="1" noChangeArrowheads="1"/>
          </p:cNvPicPr>
          <p:nvPr/>
        </p:nvPicPr>
        <p:blipFill>
          <a:blip r:embed="rId4" cstate="print"/>
          <a:srcRect/>
          <a:stretch>
            <a:fillRect/>
          </a:stretch>
        </p:blipFill>
        <p:spPr bwMode="auto">
          <a:xfrm>
            <a:off x="3100388" y="3446463"/>
            <a:ext cx="5203825" cy="2335212"/>
          </a:xfrm>
          <a:prstGeom prst="rect">
            <a:avLst/>
          </a:prstGeom>
          <a:noFill/>
          <a:ln w="9525">
            <a:noFill/>
            <a:miter lim="800000"/>
            <a:headEnd/>
            <a:tailEnd/>
          </a:ln>
        </p:spPr>
      </p:pic>
      <p:sp>
        <p:nvSpPr>
          <p:cNvPr id="74762" name="矩形 433164"/>
          <p:cNvSpPr>
            <a:spLocks noChangeArrowheads="1"/>
          </p:cNvSpPr>
          <p:nvPr/>
        </p:nvSpPr>
        <p:spPr bwMode="auto">
          <a:xfrm>
            <a:off x="1720850" y="1525588"/>
            <a:ext cx="3630613" cy="3968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None/>
            </a:pPr>
            <a:r>
              <a:rPr lang="zh-CN" altLang="en-US" sz="2000">
                <a:solidFill>
                  <a:schemeClr val="tx1"/>
                </a:solidFill>
                <a:latin typeface="Times New Roman" pitchFamily="18" charset="0"/>
              </a:rPr>
              <a:t>两相静止坐标系中电磁转矩</a:t>
            </a:r>
          </a:p>
        </p:txBody>
      </p:sp>
      <p:sp>
        <p:nvSpPr>
          <p:cNvPr id="7476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7476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7476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74766"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7476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7476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7476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74770"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557057"/>
          <p:cNvSpPr>
            <a:spLocks noGrp="1" noChangeArrowheads="1"/>
          </p:cNvSpPr>
          <p:nvPr>
            <p:ph type="title"/>
          </p:nvPr>
        </p:nvSpPr>
        <p:spPr>
          <a:xfrm>
            <a:off x="3357563" y="206375"/>
            <a:ext cx="4030662" cy="741363"/>
          </a:xfrm>
        </p:spPr>
        <p:txBody>
          <a:bodyPr/>
          <a:lstStyle/>
          <a:p>
            <a:pPr eaLnBrk="1" hangingPunct="1"/>
            <a:r>
              <a:rPr lang="zh-CN" altLang="en-US" smtClean="0"/>
              <a:t>定子磁链和转矩观测模型</a:t>
            </a:r>
          </a:p>
        </p:txBody>
      </p:sp>
      <p:pic>
        <p:nvPicPr>
          <p:cNvPr id="143363" name="图片 557059"/>
          <p:cNvPicPr>
            <a:picLocks noChangeAspect="1" noChangeArrowheads="1"/>
          </p:cNvPicPr>
          <p:nvPr/>
        </p:nvPicPr>
        <p:blipFill>
          <a:blip r:embed="rId2" cstate="print"/>
          <a:srcRect/>
          <a:stretch>
            <a:fillRect/>
          </a:stretch>
        </p:blipFill>
        <p:spPr bwMode="auto">
          <a:xfrm>
            <a:off x="1704975" y="1530350"/>
            <a:ext cx="7439025" cy="3711575"/>
          </a:xfrm>
          <a:prstGeom prst="rect">
            <a:avLst/>
          </a:prstGeom>
          <a:noFill/>
          <a:ln w="9525">
            <a:noFill/>
            <a:miter lim="800000"/>
            <a:headEnd/>
            <a:tailEnd/>
          </a:ln>
        </p:spPr>
      </p:pic>
      <p:sp>
        <p:nvSpPr>
          <p:cNvPr id="14336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336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336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3367"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336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336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337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3371"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文本框 446466"/>
          <p:cNvSpPr txBox="1">
            <a:spLocks noChangeArrowheads="1"/>
          </p:cNvSpPr>
          <p:nvPr/>
        </p:nvSpPr>
        <p:spPr bwMode="auto">
          <a:xfrm>
            <a:off x="3217863" y="6186488"/>
            <a:ext cx="4621212" cy="396875"/>
          </a:xfrm>
          <a:prstGeom prst="rect">
            <a:avLst/>
          </a:prstGeom>
          <a:noFill/>
          <a:ln w="19050">
            <a:noFill/>
            <a:miter lim="800000"/>
            <a:headEnd/>
            <a:tailEnd/>
          </a:ln>
        </p:spPr>
        <p:txBody>
          <a:bodyPr>
            <a:spAutoFit/>
          </a:bodyPr>
          <a:lstStyle/>
          <a:p>
            <a:pPr algn="ctr" eaLnBrk="1" hangingPunct="1">
              <a:spcBef>
                <a:spcPct val="50000"/>
              </a:spcBef>
              <a:buFont typeface="Arial" pitchFamily="34" charset="0"/>
              <a:buNone/>
            </a:pPr>
            <a:r>
              <a:rPr lang="zh-CN" altLang="en-US" sz="2000">
                <a:solidFill>
                  <a:schemeClr val="tx2"/>
                </a:solidFill>
                <a:latin typeface="Times New Roman" pitchFamily="18" charset="0"/>
              </a:rPr>
              <a:t>异步电机的多变量非线性动态结构图</a:t>
            </a:r>
            <a:r>
              <a:rPr lang="zh-CN" altLang="en-US" sz="2000">
                <a:solidFill>
                  <a:schemeClr val="tx1"/>
                </a:solidFill>
                <a:latin typeface="Tahoma" pitchFamily="34" charset="0"/>
              </a:rPr>
              <a:t> </a:t>
            </a:r>
          </a:p>
        </p:txBody>
      </p:sp>
      <p:grpSp>
        <p:nvGrpSpPr>
          <p:cNvPr id="2" name="组合 446467"/>
          <p:cNvGrpSpPr>
            <a:grpSpLocks/>
          </p:cNvGrpSpPr>
          <p:nvPr/>
        </p:nvGrpSpPr>
        <p:grpSpPr bwMode="auto">
          <a:xfrm>
            <a:off x="2093913" y="1116013"/>
            <a:ext cx="6780212" cy="4535487"/>
            <a:chOff x="884" y="1163"/>
            <a:chExt cx="4271" cy="2857"/>
          </a:xfrm>
        </p:grpSpPr>
        <p:sp>
          <p:nvSpPr>
            <p:cNvPr id="86028" name="矩形 446468"/>
            <p:cNvSpPr>
              <a:spLocks noChangeArrowheads="1"/>
            </p:cNvSpPr>
            <p:nvPr/>
          </p:nvSpPr>
          <p:spPr bwMode="auto">
            <a:xfrm>
              <a:off x="3600" y="1579"/>
              <a:ext cx="725" cy="408"/>
            </a:xfrm>
            <a:prstGeom prst="rect">
              <a:avLst/>
            </a:prstGeom>
            <a:solidFill>
              <a:schemeClr val="accent6">
                <a:lumMod val="60000"/>
                <a:lumOff val="40000"/>
              </a:schemeClr>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29" name="矩形 446469"/>
            <p:cNvSpPr>
              <a:spLocks noChangeArrowheads="1"/>
            </p:cNvSpPr>
            <p:nvPr/>
          </p:nvSpPr>
          <p:spPr bwMode="auto">
            <a:xfrm>
              <a:off x="2056" y="1576"/>
              <a:ext cx="861" cy="408"/>
            </a:xfrm>
            <a:prstGeom prst="rect">
              <a:avLst/>
            </a:prstGeom>
            <a:solidFill>
              <a:schemeClr val="accent6">
                <a:lumMod val="60000"/>
                <a:lumOff val="40000"/>
              </a:schemeClr>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30" name="文本框 446470"/>
            <p:cNvSpPr txBox="1">
              <a:spLocks noChangeArrowheads="1"/>
            </p:cNvSpPr>
            <p:nvPr/>
          </p:nvSpPr>
          <p:spPr bwMode="auto">
            <a:xfrm>
              <a:off x="2069" y="1630"/>
              <a:ext cx="862" cy="288"/>
            </a:xfrm>
            <a:prstGeom prst="rect">
              <a:avLst/>
            </a:prstGeom>
            <a:noFill/>
            <a:ln w="19050">
              <a:noFill/>
              <a:miter lim="800000"/>
              <a:headEnd/>
              <a:tailEnd/>
            </a:ln>
          </p:spPr>
          <p:txBody>
            <a:bodyPr>
              <a:spAutoFit/>
            </a:bodyPr>
            <a:lstStyle/>
            <a:p>
              <a:pPr algn="ctr" eaLnBrk="1" hangingPunct="1">
                <a:spcBef>
                  <a:spcPct val="50000"/>
                </a:spcBef>
                <a:buFont typeface="Arial" pitchFamily="34" charset="0"/>
                <a:buNone/>
              </a:pPr>
              <a:r>
                <a:rPr lang="en-US" altLang="zh-CN" sz="2400" dirty="0">
                  <a:solidFill>
                    <a:schemeClr val="tx1"/>
                  </a:solidFill>
                  <a:latin typeface="Times New Roman" pitchFamily="18" charset="0"/>
                </a:rPr>
                <a:t>(</a:t>
              </a:r>
              <a:r>
                <a:rPr lang="en-US" altLang="zh-CN" sz="2400" i="1" dirty="0" err="1">
                  <a:solidFill>
                    <a:schemeClr val="tx1"/>
                  </a:solidFill>
                  <a:latin typeface="Times New Roman" pitchFamily="18" charset="0"/>
                </a:rPr>
                <a:t>R</a:t>
              </a:r>
              <a:r>
                <a:rPr lang="en-US" altLang="zh-CN" sz="2400" dirty="0" err="1">
                  <a:solidFill>
                    <a:schemeClr val="tx1"/>
                  </a:solidFill>
                  <a:latin typeface="Times New Roman" pitchFamily="18" charset="0"/>
                </a:rPr>
                <a:t>+</a:t>
              </a:r>
              <a:r>
                <a:rPr lang="en-US" altLang="zh-CN" sz="2400" i="1" dirty="0" err="1">
                  <a:solidFill>
                    <a:schemeClr val="tx1"/>
                  </a:solidFill>
                  <a:latin typeface="Times New Roman" pitchFamily="18" charset="0"/>
                </a:rPr>
                <a:t>Lp</a:t>
              </a:r>
              <a:r>
                <a:rPr lang="en-US" altLang="zh-CN" sz="2400" dirty="0">
                  <a:solidFill>
                    <a:schemeClr val="tx1"/>
                  </a:solidFill>
                  <a:latin typeface="Times New Roman" pitchFamily="18" charset="0"/>
                </a:rPr>
                <a:t>)</a:t>
              </a:r>
              <a:r>
                <a:rPr lang="en-US" altLang="zh-CN" sz="2400" baseline="30000" dirty="0">
                  <a:solidFill>
                    <a:schemeClr val="tx1"/>
                  </a:solidFill>
                  <a:latin typeface="Times New Roman" pitchFamily="18" charset="0"/>
                </a:rPr>
                <a:t>-1</a:t>
              </a:r>
            </a:p>
          </p:txBody>
        </p:sp>
        <p:sp>
          <p:nvSpPr>
            <p:cNvPr id="86031" name="文本框 446471"/>
            <p:cNvSpPr txBox="1">
              <a:spLocks noChangeArrowheads="1"/>
            </p:cNvSpPr>
            <p:nvPr/>
          </p:nvSpPr>
          <p:spPr bwMode="auto">
            <a:xfrm>
              <a:off x="3728" y="1627"/>
              <a:ext cx="480" cy="288"/>
            </a:xfrm>
            <a:prstGeom prst="rect">
              <a:avLst/>
            </a:prstGeom>
            <a:noFill/>
            <a:ln w="19050">
              <a:noFill/>
              <a:miter lim="800000"/>
              <a:headEnd/>
              <a:tailEnd/>
            </a:ln>
          </p:spPr>
          <p:txBody>
            <a:bodyPr>
              <a:spAutoFit/>
            </a:bodyPr>
            <a:lstStyle/>
            <a:p>
              <a:pPr algn="ctr" eaLnBrk="1" hangingPunct="1">
                <a:spcBef>
                  <a:spcPct val="50000"/>
                </a:spcBef>
                <a:buFont typeface="Arial" pitchFamily="34" charset="0"/>
                <a:buNone/>
              </a:pPr>
              <a:r>
                <a:rPr lang="en-US" altLang="zh-CN" sz="2400" i="1">
                  <a:solidFill>
                    <a:schemeClr val="tx1"/>
                  </a:solidFill>
                  <a:latin typeface="Times New Roman" pitchFamily="18" charset="0"/>
                </a:rPr>
                <a:t>L</a:t>
              </a:r>
            </a:p>
          </p:txBody>
        </p:sp>
        <p:sp>
          <p:nvSpPr>
            <p:cNvPr id="86032" name="文本框 446472"/>
            <p:cNvSpPr txBox="1">
              <a:spLocks noChangeArrowheads="1"/>
            </p:cNvSpPr>
            <p:nvPr/>
          </p:nvSpPr>
          <p:spPr bwMode="auto">
            <a:xfrm>
              <a:off x="1258" y="2365"/>
              <a:ext cx="607" cy="300"/>
            </a:xfrm>
            <a:prstGeom prst="rect">
              <a:avLst/>
            </a:prstGeom>
            <a:solidFill>
              <a:srgbClr val="FF0000"/>
            </a:solid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2400" i="1" dirty="0">
                  <a:solidFill>
                    <a:schemeClr val="tx1"/>
                  </a:solidFill>
                  <a:latin typeface="Times New Roman" pitchFamily="18" charset="0"/>
                  <a:sym typeface="Symbol" pitchFamily="18" charset="2"/>
                </a:rPr>
                <a:t></a:t>
              </a:r>
              <a:r>
                <a:rPr lang="en-US" altLang="zh-CN" sz="2400" baseline="-25000" dirty="0">
                  <a:solidFill>
                    <a:schemeClr val="tx1"/>
                  </a:solidFill>
                  <a:latin typeface="Times New Roman" pitchFamily="18" charset="0"/>
                </a:rPr>
                <a:t>1</a:t>
              </a:r>
              <a:r>
                <a:rPr lang="en-US" altLang="zh-CN" sz="2400" dirty="0">
                  <a:solidFill>
                    <a:schemeClr val="tx1"/>
                  </a:solidFill>
                  <a:latin typeface="Times New Roman" pitchFamily="18" charset="0"/>
                </a:rPr>
                <a:t>( </a:t>
              </a:r>
              <a:r>
                <a:rPr lang="en-US" altLang="zh-CN" sz="2400" dirty="0">
                  <a:solidFill>
                    <a:schemeClr val="tx1"/>
                  </a:solidFill>
                  <a:latin typeface="Times New Roman" pitchFamily="18" charset="0"/>
                  <a:sym typeface="Symbol" pitchFamily="18" charset="2"/>
                </a:rPr>
                <a:t> </a:t>
              </a:r>
              <a:r>
                <a:rPr lang="en-US" altLang="zh-CN" sz="2400" dirty="0">
                  <a:solidFill>
                    <a:schemeClr val="tx1"/>
                  </a:solidFill>
                  <a:latin typeface="Times New Roman" pitchFamily="18" charset="0"/>
                </a:rPr>
                <a:t>)</a:t>
              </a:r>
            </a:p>
          </p:txBody>
        </p:sp>
        <p:sp>
          <p:nvSpPr>
            <p:cNvPr id="86033" name="文本框 446473"/>
            <p:cNvSpPr txBox="1">
              <a:spLocks noChangeArrowheads="1"/>
            </p:cNvSpPr>
            <p:nvPr/>
          </p:nvSpPr>
          <p:spPr bwMode="auto">
            <a:xfrm>
              <a:off x="2866" y="2779"/>
              <a:ext cx="654" cy="300"/>
            </a:xfrm>
            <a:prstGeom prst="rect">
              <a:avLst/>
            </a:prstGeom>
            <a:solidFill>
              <a:srgbClr val="FF0000"/>
            </a:solidFill>
            <a:ln w="19050">
              <a:solidFill>
                <a:schemeClr val="tx1"/>
              </a:solidFill>
              <a:miter lim="800000"/>
              <a:headEnd/>
              <a:tailEnd/>
            </a:ln>
          </p:spPr>
          <p:txBody>
            <a:bodyPr>
              <a:spAutoFit/>
            </a:bodyPr>
            <a:lstStyle/>
            <a:p>
              <a:pPr algn="ctr" eaLnBrk="1" hangingPunct="1">
                <a:spcBef>
                  <a:spcPct val="50000"/>
                </a:spcBef>
                <a:buFont typeface="Arial" pitchFamily="34" charset="0"/>
                <a:buNone/>
              </a:pPr>
              <a:r>
                <a:rPr lang="zh-CN" altLang="en-US" sz="2400" i="1" dirty="0">
                  <a:solidFill>
                    <a:schemeClr val="tx1"/>
                  </a:solidFill>
                  <a:latin typeface="Times New Roman" pitchFamily="18" charset="0"/>
                  <a:sym typeface="Symbol" pitchFamily="18" charset="2"/>
                </a:rPr>
                <a:t></a:t>
              </a:r>
              <a:r>
                <a:rPr lang="en-US" altLang="zh-CN" sz="2400" baseline="-25000" dirty="0">
                  <a:solidFill>
                    <a:schemeClr val="tx1"/>
                  </a:solidFill>
                  <a:latin typeface="Times New Roman" pitchFamily="18" charset="0"/>
                </a:rPr>
                <a:t>2</a:t>
              </a:r>
              <a:r>
                <a:rPr lang="en-US" altLang="zh-CN" sz="2400" dirty="0">
                  <a:solidFill>
                    <a:schemeClr val="tx1"/>
                  </a:solidFill>
                  <a:latin typeface="Times New Roman" pitchFamily="18" charset="0"/>
                </a:rPr>
                <a:t>( </a:t>
              </a:r>
              <a:r>
                <a:rPr lang="en-US" altLang="zh-CN" sz="2400" dirty="0">
                  <a:solidFill>
                    <a:schemeClr val="tx1"/>
                  </a:solidFill>
                  <a:latin typeface="Times New Roman" pitchFamily="18" charset="0"/>
                  <a:sym typeface="Symbol" pitchFamily="18" charset="2"/>
                </a:rPr>
                <a:t></a:t>
              </a:r>
              <a:r>
                <a:rPr lang="en-US" altLang="zh-CN" sz="2400" dirty="0">
                  <a:solidFill>
                    <a:schemeClr val="tx1"/>
                  </a:solidFill>
                  <a:latin typeface="Times New Roman" pitchFamily="18" charset="0"/>
                </a:rPr>
                <a:t> )</a:t>
              </a:r>
            </a:p>
          </p:txBody>
        </p:sp>
        <p:grpSp>
          <p:nvGrpSpPr>
            <p:cNvPr id="86034" name="组合 446474"/>
            <p:cNvGrpSpPr>
              <a:grpSpLocks/>
            </p:cNvGrpSpPr>
            <p:nvPr/>
          </p:nvGrpSpPr>
          <p:grpSpPr bwMode="auto">
            <a:xfrm>
              <a:off x="3138" y="3431"/>
              <a:ext cx="136" cy="136"/>
              <a:chOff x="720" y="1584"/>
              <a:chExt cx="240" cy="240"/>
            </a:xfrm>
          </p:grpSpPr>
          <p:sp>
            <p:nvSpPr>
              <p:cNvPr id="86072" name="椭圆 446475"/>
              <p:cNvSpPr>
                <a:spLocks noChangeArrowheads="1"/>
              </p:cNvSpPr>
              <p:nvPr/>
            </p:nvSpPr>
            <p:spPr bwMode="auto">
              <a:xfrm>
                <a:off x="720" y="1584"/>
                <a:ext cx="240" cy="240"/>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73" name="直接连接符 446476"/>
              <p:cNvSpPr>
                <a:spLocks noChangeShapeType="1"/>
              </p:cNvSpPr>
              <p:nvPr/>
            </p:nvSpPr>
            <p:spPr bwMode="auto">
              <a:xfrm>
                <a:off x="752" y="1640"/>
                <a:ext cx="192" cy="144"/>
              </a:xfrm>
              <a:prstGeom prst="line">
                <a:avLst/>
              </a:prstGeom>
              <a:noFill/>
              <a:ln w="19050">
                <a:solidFill>
                  <a:schemeClr val="tx1"/>
                </a:solidFill>
                <a:miter lim="800000"/>
                <a:headEnd/>
                <a:tailEnd/>
              </a:ln>
            </p:spPr>
            <p:txBody>
              <a:bodyPr/>
              <a:lstStyle/>
              <a:p>
                <a:endParaRPr lang="zh-CN" altLang="en-US"/>
              </a:p>
            </p:txBody>
          </p:sp>
          <p:sp>
            <p:nvSpPr>
              <p:cNvPr id="86074" name="直接连接符 446477"/>
              <p:cNvSpPr>
                <a:spLocks noChangeShapeType="1"/>
              </p:cNvSpPr>
              <p:nvPr/>
            </p:nvSpPr>
            <p:spPr bwMode="auto">
              <a:xfrm flipV="1">
                <a:off x="768" y="1632"/>
                <a:ext cx="144" cy="144"/>
              </a:xfrm>
              <a:prstGeom prst="line">
                <a:avLst/>
              </a:prstGeom>
              <a:noFill/>
              <a:ln w="19050">
                <a:solidFill>
                  <a:schemeClr val="tx1"/>
                </a:solidFill>
                <a:miter lim="800000"/>
                <a:headEnd/>
                <a:tailEnd/>
              </a:ln>
            </p:spPr>
            <p:txBody>
              <a:bodyPr/>
              <a:lstStyle/>
              <a:p>
                <a:endParaRPr lang="zh-CN" altLang="en-US"/>
              </a:p>
            </p:txBody>
          </p:sp>
        </p:grpSp>
        <p:sp>
          <p:nvSpPr>
            <p:cNvPr id="86035" name="右箭头 446478"/>
            <p:cNvSpPr>
              <a:spLocks noChangeArrowheads="1"/>
            </p:cNvSpPr>
            <p:nvPr/>
          </p:nvSpPr>
          <p:spPr bwMode="auto">
            <a:xfrm>
              <a:off x="2925" y="1736"/>
              <a:ext cx="664" cy="106"/>
            </a:xfrm>
            <a:prstGeom prst="rightArrow">
              <a:avLst>
                <a:gd name="adj1" fmla="val 50000"/>
                <a:gd name="adj2" fmla="val 156575"/>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36" name="右箭头 446479"/>
            <p:cNvSpPr>
              <a:spLocks noChangeArrowheads="1"/>
            </p:cNvSpPr>
            <p:nvPr/>
          </p:nvSpPr>
          <p:spPr bwMode="auto">
            <a:xfrm>
              <a:off x="4326" y="1738"/>
              <a:ext cx="624" cy="96"/>
            </a:xfrm>
            <a:prstGeom prst="rightArrow">
              <a:avLst>
                <a:gd name="adj1" fmla="val 50000"/>
                <a:gd name="adj2" fmla="val 162500"/>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37" name="下箭头 446480"/>
            <p:cNvSpPr>
              <a:spLocks noChangeArrowheads="1"/>
            </p:cNvSpPr>
            <p:nvPr/>
          </p:nvSpPr>
          <p:spPr bwMode="auto">
            <a:xfrm>
              <a:off x="3142" y="1819"/>
              <a:ext cx="144" cy="960"/>
            </a:xfrm>
            <a:prstGeom prst="downArrow">
              <a:avLst>
                <a:gd name="adj1" fmla="val 38889"/>
                <a:gd name="adj2" fmla="val 88858"/>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38" name="上箭头 446481"/>
            <p:cNvSpPr>
              <a:spLocks noChangeArrowheads="1"/>
            </p:cNvSpPr>
            <p:nvPr/>
          </p:nvSpPr>
          <p:spPr bwMode="auto">
            <a:xfrm>
              <a:off x="1519" y="1859"/>
              <a:ext cx="98" cy="499"/>
            </a:xfrm>
            <a:prstGeom prst="upArrow">
              <a:avLst>
                <a:gd name="adj1" fmla="val 50000"/>
                <a:gd name="adj2" fmla="val 127272"/>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39" name="直接连接符 446482"/>
            <p:cNvSpPr>
              <a:spLocks noChangeShapeType="1"/>
            </p:cNvSpPr>
            <p:nvPr/>
          </p:nvSpPr>
          <p:spPr bwMode="auto">
            <a:xfrm>
              <a:off x="3199" y="3076"/>
              <a:ext cx="6" cy="355"/>
            </a:xfrm>
            <a:prstGeom prst="line">
              <a:avLst/>
            </a:prstGeom>
            <a:noFill/>
            <a:ln w="19050">
              <a:solidFill>
                <a:schemeClr val="tx1"/>
              </a:solidFill>
              <a:miter lim="800000"/>
              <a:headEnd/>
              <a:tailEnd type="triangle" w="med" len="med"/>
            </a:ln>
          </p:spPr>
          <p:txBody>
            <a:bodyPr/>
            <a:lstStyle/>
            <a:p>
              <a:endParaRPr lang="zh-CN" altLang="en-US"/>
            </a:p>
          </p:txBody>
        </p:sp>
        <p:sp>
          <p:nvSpPr>
            <p:cNvPr id="86040" name="直接连接符 446483"/>
            <p:cNvSpPr>
              <a:spLocks noChangeShapeType="1"/>
            </p:cNvSpPr>
            <p:nvPr/>
          </p:nvSpPr>
          <p:spPr bwMode="auto">
            <a:xfrm flipV="1">
              <a:off x="4414" y="3484"/>
              <a:ext cx="499" cy="1"/>
            </a:xfrm>
            <a:prstGeom prst="line">
              <a:avLst/>
            </a:prstGeom>
            <a:noFill/>
            <a:ln w="19050">
              <a:solidFill>
                <a:schemeClr val="tx1"/>
              </a:solidFill>
              <a:miter lim="800000"/>
              <a:headEnd/>
              <a:tailEnd type="triangle" w="med" len="med"/>
            </a:ln>
          </p:spPr>
          <p:txBody>
            <a:bodyPr/>
            <a:lstStyle/>
            <a:p>
              <a:endParaRPr lang="zh-CN" altLang="en-US"/>
            </a:p>
          </p:txBody>
        </p:sp>
        <p:sp>
          <p:nvSpPr>
            <p:cNvPr id="86041" name="直接连接符 446484"/>
            <p:cNvSpPr>
              <a:spLocks noChangeShapeType="1"/>
            </p:cNvSpPr>
            <p:nvPr/>
          </p:nvSpPr>
          <p:spPr bwMode="auto">
            <a:xfrm>
              <a:off x="2656" y="3499"/>
              <a:ext cx="480" cy="1"/>
            </a:xfrm>
            <a:prstGeom prst="line">
              <a:avLst/>
            </a:prstGeom>
            <a:noFill/>
            <a:ln w="19050">
              <a:solidFill>
                <a:schemeClr val="tx1"/>
              </a:solidFill>
              <a:miter lim="800000"/>
              <a:headEnd/>
              <a:tailEnd type="triangle" w="med" len="med"/>
            </a:ln>
          </p:spPr>
          <p:txBody>
            <a:bodyPr/>
            <a:lstStyle/>
            <a:p>
              <a:endParaRPr lang="zh-CN" altLang="en-US"/>
            </a:p>
          </p:txBody>
        </p:sp>
        <p:sp>
          <p:nvSpPr>
            <p:cNvPr id="86042" name="直接连接符 446485"/>
            <p:cNvSpPr>
              <a:spLocks noChangeShapeType="1"/>
            </p:cNvSpPr>
            <p:nvPr/>
          </p:nvSpPr>
          <p:spPr bwMode="auto">
            <a:xfrm flipV="1">
              <a:off x="3288" y="3492"/>
              <a:ext cx="409" cy="1"/>
            </a:xfrm>
            <a:prstGeom prst="line">
              <a:avLst/>
            </a:prstGeom>
            <a:noFill/>
            <a:ln w="19050">
              <a:solidFill>
                <a:schemeClr val="tx1"/>
              </a:solidFill>
              <a:miter lim="800000"/>
              <a:headEnd/>
              <a:tailEnd type="triangle" w="med" len="med"/>
            </a:ln>
          </p:spPr>
          <p:txBody>
            <a:bodyPr/>
            <a:lstStyle/>
            <a:p>
              <a:endParaRPr lang="zh-CN" altLang="en-US"/>
            </a:p>
          </p:txBody>
        </p:sp>
        <p:sp>
          <p:nvSpPr>
            <p:cNvPr id="86043" name="直接连接符 446486"/>
            <p:cNvSpPr>
              <a:spLocks noChangeShapeType="1"/>
            </p:cNvSpPr>
            <p:nvPr/>
          </p:nvSpPr>
          <p:spPr bwMode="auto">
            <a:xfrm flipV="1">
              <a:off x="1375" y="2659"/>
              <a:ext cx="0" cy="288"/>
            </a:xfrm>
            <a:prstGeom prst="line">
              <a:avLst/>
            </a:prstGeom>
            <a:noFill/>
            <a:ln w="19050">
              <a:solidFill>
                <a:schemeClr val="tx1"/>
              </a:solidFill>
              <a:miter lim="800000"/>
              <a:headEnd/>
              <a:tailEnd type="triangle" w="med" len="med"/>
            </a:ln>
          </p:spPr>
          <p:txBody>
            <a:bodyPr/>
            <a:lstStyle/>
            <a:p>
              <a:endParaRPr lang="zh-CN" altLang="en-US"/>
            </a:p>
          </p:txBody>
        </p:sp>
        <p:sp>
          <p:nvSpPr>
            <p:cNvPr id="86044" name="直接连接符 446487"/>
            <p:cNvSpPr>
              <a:spLocks noChangeShapeType="1"/>
            </p:cNvSpPr>
            <p:nvPr/>
          </p:nvSpPr>
          <p:spPr bwMode="auto">
            <a:xfrm flipH="1">
              <a:off x="1087" y="2947"/>
              <a:ext cx="288" cy="1"/>
            </a:xfrm>
            <a:prstGeom prst="line">
              <a:avLst/>
            </a:prstGeom>
            <a:noFill/>
            <a:ln w="19050">
              <a:solidFill>
                <a:schemeClr val="tx1"/>
              </a:solidFill>
              <a:miter lim="800000"/>
              <a:headEnd/>
              <a:tailEnd/>
            </a:ln>
          </p:spPr>
          <p:txBody>
            <a:bodyPr/>
            <a:lstStyle/>
            <a:p>
              <a:endParaRPr lang="zh-CN" altLang="en-US"/>
            </a:p>
          </p:txBody>
        </p:sp>
        <p:sp>
          <p:nvSpPr>
            <p:cNvPr id="86045" name="直接连接符 446488"/>
            <p:cNvSpPr>
              <a:spLocks noChangeShapeType="1"/>
            </p:cNvSpPr>
            <p:nvPr/>
          </p:nvSpPr>
          <p:spPr bwMode="auto">
            <a:xfrm flipV="1">
              <a:off x="1708" y="2659"/>
              <a:ext cx="0" cy="1361"/>
            </a:xfrm>
            <a:prstGeom prst="line">
              <a:avLst/>
            </a:prstGeom>
            <a:noFill/>
            <a:ln w="19050">
              <a:solidFill>
                <a:schemeClr val="tx1"/>
              </a:solidFill>
              <a:miter lim="800000"/>
              <a:headEnd/>
              <a:tailEnd type="triangle" w="med" len="med"/>
            </a:ln>
          </p:spPr>
          <p:txBody>
            <a:bodyPr/>
            <a:lstStyle/>
            <a:p>
              <a:endParaRPr lang="zh-CN" altLang="en-US"/>
            </a:p>
          </p:txBody>
        </p:sp>
        <p:sp>
          <p:nvSpPr>
            <p:cNvPr id="86046" name="直接连接符 446489"/>
            <p:cNvSpPr>
              <a:spLocks noChangeShapeType="1"/>
            </p:cNvSpPr>
            <p:nvPr/>
          </p:nvSpPr>
          <p:spPr bwMode="auto">
            <a:xfrm flipV="1">
              <a:off x="1711" y="4015"/>
              <a:ext cx="2945" cy="1"/>
            </a:xfrm>
            <a:prstGeom prst="line">
              <a:avLst/>
            </a:prstGeom>
            <a:noFill/>
            <a:ln w="19050">
              <a:solidFill>
                <a:schemeClr val="tx1"/>
              </a:solidFill>
              <a:miter lim="800000"/>
              <a:headEnd/>
              <a:tailEnd/>
            </a:ln>
          </p:spPr>
          <p:txBody>
            <a:bodyPr/>
            <a:lstStyle/>
            <a:p>
              <a:endParaRPr lang="zh-CN" altLang="en-US"/>
            </a:p>
          </p:txBody>
        </p:sp>
        <p:sp>
          <p:nvSpPr>
            <p:cNvPr id="86047" name="直接连接符 446490"/>
            <p:cNvSpPr>
              <a:spLocks noChangeShapeType="1"/>
            </p:cNvSpPr>
            <p:nvPr/>
          </p:nvSpPr>
          <p:spPr bwMode="auto">
            <a:xfrm flipV="1">
              <a:off x="4656" y="3483"/>
              <a:ext cx="0" cy="537"/>
            </a:xfrm>
            <a:prstGeom prst="line">
              <a:avLst/>
            </a:prstGeom>
            <a:noFill/>
            <a:ln w="19050">
              <a:solidFill>
                <a:schemeClr val="tx1"/>
              </a:solidFill>
              <a:miter lim="800000"/>
              <a:headEnd/>
              <a:tailEnd/>
            </a:ln>
          </p:spPr>
          <p:txBody>
            <a:bodyPr/>
            <a:lstStyle/>
            <a:p>
              <a:endParaRPr lang="zh-CN" altLang="en-US"/>
            </a:p>
          </p:txBody>
        </p:sp>
        <p:sp>
          <p:nvSpPr>
            <p:cNvPr id="86048" name="文本框 446491"/>
            <p:cNvSpPr txBox="1">
              <a:spLocks noChangeArrowheads="1"/>
            </p:cNvSpPr>
            <p:nvPr/>
          </p:nvSpPr>
          <p:spPr bwMode="auto">
            <a:xfrm>
              <a:off x="1719" y="2667"/>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l-GR" altLang="zh-CN" sz="2000" i="1">
                  <a:solidFill>
                    <a:schemeClr val="tx1"/>
                  </a:solidFill>
                  <a:latin typeface="Times New Roman" pitchFamily="18" charset="0"/>
                  <a:sym typeface="Symbol" pitchFamily="18" charset="2"/>
                </a:rPr>
                <a:t></a:t>
              </a:r>
            </a:p>
          </p:txBody>
        </p:sp>
        <p:sp>
          <p:nvSpPr>
            <p:cNvPr id="86049" name="文本框 446492"/>
            <p:cNvSpPr txBox="1">
              <a:spLocks noChangeArrowheads="1"/>
            </p:cNvSpPr>
            <p:nvPr/>
          </p:nvSpPr>
          <p:spPr bwMode="auto">
            <a:xfrm>
              <a:off x="892" y="2659"/>
              <a:ext cx="528"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i="1">
                  <a:solidFill>
                    <a:schemeClr val="tx1"/>
                  </a:solidFill>
                  <a:latin typeface="Tahoma" pitchFamily="34" charset="0"/>
                  <a:sym typeface="Symbol" pitchFamily="18" charset="2"/>
                </a:rPr>
                <a:t></a:t>
              </a:r>
              <a:r>
                <a:rPr lang="en-US" altLang="zh-CN" sz="2000" baseline="-25000">
                  <a:solidFill>
                    <a:schemeClr val="tx1"/>
                  </a:solidFill>
                  <a:latin typeface="Tahoma" pitchFamily="34" charset="0"/>
                </a:rPr>
                <a:t>1</a:t>
              </a:r>
            </a:p>
          </p:txBody>
        </p:sp>
        <p:sp>
          <p:nvSpPr>
            <p:cNvPr id="86050" name="直接连接符 446493"/>
            <p:cNvSpPr>
              <a:spLocks noChangeShapeType="1"/>
            </p:cNvSpPr>
            <p:nvPr/>
          </p:nvSpPr>
          <p:spPr bwMode="auto">
            <a:xfrm>
              <a:off x="1663" y="1934"/>
              <a:ext cx="96" cy="1"/>
            </a:xfrm>
            <a:prstGeom prst="line">
              <a:avLst/>
            </a:prstGeom>
            <a:noFill/>
            <a:ln w="12700">
              <a:solidFill>
                <a:schemeClr val="tx1"/>
              </a:solidFill>
              <a:miter lim="800000"/>
              <a:headEnd/>
              <a:tailEnd/>
            </a:ln>
          </p:spPr>
          <p:txBody>
            <a:bodyPr/>
            <a:lstStyle/>
            <a:p>
              <a:endParaRPr lang="zh-CN" altLang="en-US"/>
            </a:p>
          </p:txBody>
        </p:sp>
        <p:sp>
          <p:nvSpPr>
            <p:cNvPr id="86051" name="文本框 446494"/>
            <p:cNvSpPr txBox="1">
              <a:spLocks noChangeArrowheads="1"/>
            </p:cNvSpPr>
            <p:nvPr/>
          </p:nvSpPr>
          <p:spPr bwMode="auto">
            <a:xfrm>
              <a:off x="1615" y="1867"/>
              <a:ext cx="384" cy="327"/>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800" i="1">
                  <a:solidFill>
                    <a:schemeClr val="tx1"/>
                  </a:solidFill>
                  <a:latin typeface="Times New Roman" pitchFamily="18" charset="0"/>
                </a:rPr>
                <a:t>e</a:t>
              </a:r>
              <a:r>
                <a:rPr lang="en-US" altLang="zh-CN" sz="2800" baseline="-25000">
                  <a:solidFill>
                    <a:schemeClr val="tx1"/>
                  </a:solidFill>
                  <a:latin typeface="Times New Roman" pitchFamily="18" charset="0"/>
                </a:rPr>
                <a:t>r</a:t>
              </a:r>
            </a:p>
          </p:txBody>
        </p:sp>
        <p:sp>
          <p:nvSpPr>
            <p:cNvPr id="86052" name="文本框 446495"/>
            <p:cNvSpPr txBox="1">
              <a:spLocks noChangeArrowheads="1"/>
            </p:cNvSpPr>
            <p:nvPr/>
          </p:nvSpPr>
          <p:spPr bwMode="auto">
            <a:xfrm>
              <a:off x="884" y="1510"/>
              <a:ext cx="288"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i="1">
                  <a:solidFill>
                    <a:schemeClr val="tx1"/>
                  </a:solidFill>
                  <a:latin typeface="Times New Roman" pitchFamily="18" charset="0"/>
                </a:rPr>
                <a:t>u</a:t>
              </a:r>
              <a:endParaRPr lang="en-US" altLang="zh-CN" sz="2400" i="1" baseline="-25000">
                <a:solidFill>
                  <a:schemeClr val="tx1"/>
                </a:solidFill>
                <a:latin typeface="Times New Roman" pitchFamily="18" charset="0"/>
              </a:endParaRPr>
            </a:p>
          </p:txBody>
        </p:sp>
        <p:sp>
          <p:nvSpPr>
            <p:cNvPr id="86053" name="文本框 446496"/>
            <p:cNvSpPr txBox="1">
              <a:spLocks noChangeArrowheads="1"/>
            </p:cNvSpPr>
            <p:nvPr/>
          </p:nvSpPr>
          <p:spPr bwMode="auto">
            <a:xfrm>
              <a:off x="3122" y="1504"/>
              <a:ext cx="384"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400" i="1">
                  <a:solidFill>
                    <a:schemeClr val="tx1"/>
                  </a:solidFill>
                  <a:latin typeface="Times New Roman" pitchFamily="18" charset="0"/>
                </a:rPr>
                <a:t>i</a:t>
              </a:r>
              <a:endParaRPr lang="en-US" altLang="zh-CN" sz="2400" i="1" baseline="-25000">
                <a:solidFill>
                  <a:schemeClr val="tx1"/>
                </a:solidFill>
                <a:latin typeface="Times New Roman" pitchFamily="18" charset="0"/>
              </a:endParaRPr>
            </a:p>
          </p:txBody>
        </p:sp>
        <p:sp>
          <p:nvSpPr>
            <p:cNvPr id="86054" name="文本框 446497"/>
            <p:cNvSpPr txBox="1">
              <a:spLocks noChangeArrowheads="1"/>
            </p:cNvSpPr>
            <p:nvPr/>
          </p:nvSpPr>
          <p:spPr bwMode="auto">
            <a:xfrm>
              <a:off x="3205" y="3090"/>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i="1">
                  <a:solidFill>
                    <a:schemeClr val="tx1"/>
                  </a:solidFill>
                  <a:latin typeface="Times New Roman" pitchFamily="18" charset="0"/>
                </a:rPr>
                <a:t>T</a:t>
              </a:r>
              <a:r>
                <a:rPr lang="en-US" altLang="zh-CN" sz="2000" baseline="-25000">
                  <a:solidFill>
                    <a:schemeClr val="tx1"/>
                  </a:solidFill>
                  <a:latin typeface="Times New Roman" pitchFamily="18" charset="0"/>
                </a:rPr>
                <a:t>e</a:t>
              </a:r>
            </a:p>
          </p:txBody>
        </p:sp>
        <p:sp>
          <p:nvSpPr>
            <p:cNvPr id="86055" name="直接连接符 446498"/>
            <p:cNvSpPr>
              <a:spLocks noChangeShapeType="1"/>
            </p:cNvSpPr>
            <p:nvPr/>
          </p:nvSpPr>
          <p:spPr bwMode="auto">
            <a:xfrm>
              <a:off x="3007" y="3595"/>
              <a:ext cx="96" cy="1"/>
            </a:xfrm>
            <a:prstGeom prst="line">
              <a:avLst/>
            </a:prstGeom>
            <a:noFill/>
            <a:ln w="12700">
              <a:solidFill>
                <a:schemeClr val="tx1"/>
              </a:solidFill>
              <a:miter lim="800000"/>
              <a:headEnd/>
              <a:tailEnd/>
            </a:ln>
          </p:spPr>
          <p:txBody>
            <a:bodyPr/>
            <a:lstStyle/>
            <a:p>
              <a:endParaRPr lang="zh-CN" altLang="en-US"/>
            </a:p>
          </p:txBody>
        </p:sp>
        <p:sp>
          <p:nvSpPr>
            <p:cNvPr id="86056" name="文本框 446499"/>
            <p:cNvSpPr txBox="1">
              <a:spLocks noChangeArrowheads="1"/>
            </p:cNvSpPr>
            <p:nvPr/>
          </p:nvSpPr>
          <p:spPr bwMode="auto">
            <a:xfrm>
              <a:off x="2661" y="3226"/>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en-US" altLang="zh-CN" sz="2000" i="1">
                  <a:solidFill>
                    <a:schemeClr val="tx1"/>
                  </a:solidFill>
                  <a:latin typeface="Times New Roman" pitchFamily="18" charset="0"/>
                </a:rPr>
                <a:t>T</a:t>
              </a:r>
              <a:r>
                <a:rPr lang="en-US" altLang="zh-CN" sz="2000" baseline="-25000">
                  <a:solidFill>
                    <a:schemeClr val="tx1"/>
                  </a:solidFill>
                  <a:latin typeface="Times New Roman" pitchFamily="18" charset="0"/>
                </a:rPr>
                <a:t>L</a:t>
              </a:r>
            </a:p>
          </p:txBody>
        </p:sp>
        <p:sp>
          <p:nvSpPr>
            <p:cNvPr id="86057" name="文本框 446500"/>
            <p:cNvSpPr txBox="1">
              <a:spLocks noChangeArrowheads="1"/>
            </p:cNvSpPr>
            <p:nvPr/>
          </p:nvSpPr>
          <p:spPr bwMode="auto">
            <a:xfrm>
              <a:off x="4771" y="3204"/>
              <a:ext cx="384" cy="250"/>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i="1">
                  <a:solidFill>
                    <a:schemeClr val="tx1"/>
                  </a:solidFill>
                  <a:latin typeface="Tahoma" pitchFamily="34" charset="0"/>
                  <a:sym typeface="Symbol" pitchFamily="18" charset="2"/>
                </a:rPr>
                <a:t></a:t>
              </a:r>
            </a:p>
          </p:txBody>
        </p:sp>
        <p:sp>
          <p:nvSpPr>
            <p:cNvPr id="86058" name="文本框 446501"/>
            <p:cNvSpPr txBox="1">
              <a:spLocks noChangeArrowheads="1"/>
            </p:cNvSpPr>
            <p:nvPr/>
          </p:nvSpPr>
          <p:spPr bwMode="auto">
            <a:xfrm>
              <a:off x="4656" y="1435"/>
              <a:ext cx="336" cy="288"/>
            </a:xfrm>
            <a:prstGeom prst="rect">
              <a:avLst/>
            </a:prstGeom>
            <a:noFill/>
            <a:ln w="19050">
              <a:noFill/>
              <a:miter lim="800000"/>
              <a:headEnd/>
              <a:tailEnd/>
            </a:ln>
          </p:spPr>
          <p:txBody>
            <a:bodyPr>
              <a:spAutoFit/>
            </a:bodyPr>
            <a:lstStyle/>
            <a:p>
              <a:pPr eaLnBrk="1" hangingPunct="1">
                <a:spcBef>
                  <a:spcPct val="50000"/>
                </a:spcBef>
                <a:buFont typeface="Arial" pitchFamily="34" charset="0"/>
                <a:buNone/>
              </a:pPr>
              <a:r>
                <a:rPr lang="zh-CN" altLang="en-US" sz="2000" i="1">
                  <a:solidFill>
                    <a:schemeClr val="tx1"/>
                  </a:solidFill>
                  <a:latin typeface="Tahoma" pitchFamily="34" charset="0"/>
                  <a:sym typeface="Symbol" pitchFamily="18" charset="2"/>
                </a:rPr>
                <a:t></a:t>
              </a:r>
              <a:r>
                <a:rPr lang="zh-CN" altLang="en-US" sz="2400">
                  <a:solidFill>
                    <a:schemeClr val="tx1"/>
                  </a:solidFill>
                  <a:latin typeface="Tahoma" pitchFamily="34" charset="0"/>
                </a:rPr>
                <a:t> </a:t>
              </a:r>
            </a:p>
          </p:txBody>
        </p:sp>
        <p:grpSp>
          <p:nvGrpSpPr>
            <p:cNvPr id="86059" name="组合 446502"/>
            <p:cNvGrpSpPr>
              <a:grpSpLocks/>
            </p:cNvGrpSpPr>
            <p:nvPr/>
          </p:nvGrpSpPr>
          <p:grpSpPr bwMode="auto">
            <a:xfrm>
              <a:off x="1497" y="1715"/>
              <a:ext cx="136" cy="136"/>
              <a:chOff x="720" y="1584"/>
              <a:chExt cx="240" cy="240"/>
            </a:xfrm>
          </p:grpSpPr>
          <p:sp>
            <p:nvSpPr>
              <p:cNvPr id="86069" name="椭圆 446503"/>
              <p:cNvSpPr>
                <a:spLocks noChangeArrowheads="1"/>
              </p:cNvSpPr>
              <p:nvPr/>
            </p:nvSpPr>
            <p:spPr bwMode="auto">
              <a:xfrm>
                <a:off x="720" y="1584"/>
                <a:ext cx="240" cy="240"/>
              </a:xfrm>
              <a:prstGeom prst="ellipse">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70" name="直接连接符 446504"/>
              <p:cNvSpPr>
                <a:spLocks noChangeShapeType="1"/>
              </p:cNvSpPr>
              <p:nvPr/>
            </p:nvSpPr>
            <p:spPr bwMode="auto">
              <a:xfrm>
                <a:off x="752" y="1640"/>
                <a:ext cx="192" cy="144"/>
              </a:xfrm>
              <a:prstGeom prst="line">
                <a:avLst/>
              </a:prstGeom>
              <a:noFill/>
              <a:ln w="19050">
                <a:solidFill>
                  <a:schemeClr val="tx1"/>
                </a:solidFill>
                <a:miter lim="800000"/>
                <a:headEnd/>
                <a:tailEnd/>
              </a:ln>
            </p:spPr>
            <p:txBody>
              <a:bodyPr/>
              <a:lstStyle/>
              <a:p>
                <a:endParaRPr lang="zh-CN" altLang="en-US"/>
              </a:p>
            </p:txBody>
          </p:sp>
          <p:sp>
            <p:nvSpPr>
              <p:cNvPr id="86071" name="直接连接符 446505"/>
              <p:cNvSpPr>
                <a:spLocks noChangeShapeType="1"/>
              </p:cNvSpPr>
              <p:nvPr/>
            </p:nvSpPr>
            <p:spPr bwMode="auto">
              <a:xfrm flipV="1">
                <a:off x="768" y="1632"/>
                <a:ext cx="144" cy="144"/>
              </a:xfrm>
              <a:prstGeom prst="line">
                <a:avLst/>
              </a:prstGeom>
              <a:noFill/>
              <a:ln w="19050">
                <a:solidFill>
                  <a:schemeClr val="tx1"/>
                </a:solidFill>
                <a:miter lim="800000"/>
                <a:headEnd/>
                <a:tailEnd/>
              </a:ln>
            </p:spPr>
            <p:txBody>
              <a:bodyPr/>
              <a:lstStyle/>
              <a:p>
                <a:endParaRPr lang="zh-CN" altLang="en-US"/>
              </a:p>
            </p:txBody>
          </p:sp>
        </p:grpSp>
        <p:sp>
          <p:nvSpPr>
            <p:cNvPr id="86060" name="右箭头 446506"/>
            <p:cNvSpPr>
              <a:spLocks noChangeArrowheads="1"/>
            </p:cNvSpPr>
            <p:nvPr/>
          </p:nvSpPr>
          <p:spPr bwMode="auto">
            <a:xfrm>
              <a:off x="1057" y="1723"/>
              <a:ext cx="432" cy="120"/>
            </a:xfrm>
            <a:prstGeom prst="rightArrow">
              <a:avLst>
                <a:gd name="adj1" fmla="val 50000"/>
                <a:gd name="adj2" fmla="val 90000"/>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nvGrpSpPr>
            <p:cNvPr id="86061" name="组合 446507"/>
            <p:cNvGrpSpPr>
              <a:grpSpLocks/>
            </p:cNvGrpSpPr>
            <p:nvPr/>
          </p:nvGrpSpPr>
          <p:grpSpPr bwMode="auto">
            <a:xfrm>
              <a:off x="3690" y="3204"/>
              <a:ext cx="725" cy="544"/>
              <a:chOff x="3809" y="2870"/>
              <a:chExt cx="725" cy="544"/>
            </a:xfrm>
          </p:grpSpPr>
          <p:sp>
            <p:nvSpPr>
              <p:cNvPr id="86066" name="矩形 446508"/>
              <p:cNvSpPr>
                <a:spLocks noChangeArrowheads="1"/>
              </p:cNvSpPr>
              <p:nvPr/>
            </p:nvSpPr>
            <p:spPr bwMode="auto">
              <a:xfrm>
                <a:off x="3809" y="2915"/>
                <a:ext cx="725" cy="499"/>
              </a:xfrm>
              <a:prstGeom prst="rect">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6067" name="文本框 446509"/>
              <p:cNvSpPr txBox="1">
                <a:spLocks noChangeArrowheads="1"/>
              </p:cNvSpPr>
              <p:nvPr/>
            </p:nvSpPr>
            <p:spPr bwMode="auto">
              <a:xfrm>
                <a:off x="3845" y="2870"/>
                <a:ext cx="672" cy="518"/>
              </a:xfrm>
              <a:prstGeom prst="rect">
                <a:avLst/>
              </a:prstGeom>
              <a:solidFill>
                <a:schemeClr val="accent6">
                  <a:lumMod val="60000"/>
                  <a:lumOff val="40000"/>
                </a:schemeClr>
              </a:solidFill>
              <a:ln w="19050">
                <a:noFill/>
                <a:miter lim="800000"/>
                <a:headEnd/>
                <a:tailEnd/>
              </a:ln>
            </p:spPr>
            <p:txBody>
              <a:bodyPr>
                <a:spAutoFit/>
              </a:bodyPr>
              <a:lstStyle/>
              <a:p>
                <a:pPr algn="ctr" eaLnBrk="1" hangingPunct="1">
                  <a:buFont typeface="Arial" pitchFamily="34" charset="0"/>
                  <a:buNone/>
                </a:pPr>
                <a:r>
                  <a:rPr lang="en-US" altLang="zh-CN" sz="2400" i="1" dirty="0" err="1">
                    <a:solidFill>
                      <a:schemeClr val="tx1"/>
                    </a:solidFill>
                    <a:latin typeface="Times New Roman" pitchFamily="18" charset="0"/>
                  </a:rPr>
                  <a:t>n</a:t>
                </a:r>
                <a:r>
                  <a:rPr lang="en-US" altLang="zh-CN" sz="2400" baseline="-25000" dirty="0" err="1">
                    <a:solidFill>
                      <a:schemeClr val="tx1"/>
                    </a:solidFill>
                    <a:latin typeface="Times New Roman" pitchFamily="18" charset="0"/>
                  </a:rPr>
                  <a:t>p</a:t>
                </a:r>
                <a:endParaRPr lang="en-US" altLang="zh-CN" sz="2400" baseline="-25000" dirty="0">
                  <a:solidFill>
                    <a:schemeClr val="tx1"/>
                  </a:solidFill>
                  <a:latin typeface="Times New Roman" pitchFamily="18" charset="0"/>
                </a:endParaRPr>
              </a:p>
              <a:p>
                <a:pPr algn="ctr" eaLnBrk="1" hangingPunct="1">
                  <a:buFont typeface="Arial" pitchFamily="34" charset="0"/>
                  <a:buNone/>
                </a:pPr>
                <a:r>
                  <a:rPr lang="en-US" altLang="zh-CN" sz="2400" i="1" dirty="0" err="1">
                    <a:solidFill>
                      <a:schemeClr val="tx1"/>
                    </a:solidFill>
                    <a:latin typeface="Times New Roman" pitchFamily="18" charset="0"/>
                  </a:rPr>
                  <a:t>Jp</a:t>
                </a:r>
                <a:endParaRPr lang="en-US" altLang="zh-CN" sz="2400" i="1" dirty="0">
                  <a:solidFill>
                    <a:schemeClr val="tx1"/>
                  </a:solidFill>
                  <a:latin typeface="Times New Roman" pitchFamily="18" charset="0"/>
                </a:endParaRPr>
              </a:p>
            </p:txBody>
          </p:sp>
          <p:sp>
            <p:nvSpPr>
              <p:cNvPr id="86068" name="直接连接符 446510"/>
              <p:cNvSpPr>
                <a:spLocks noChangeShapeType="1"/>
              </p:cNvSpPr>
              <p:nvPr/>
            </p:nvSpPr>
            <p:spPr bwMode="auto">
              <a:xfrm>
                <a:off x="3998" y="3174"/>
                <a:ext cx="363" cy="0"/>
              </a:xfrm>
              <a:prstGeom prst="line">
                <a:avLst/>
              </a:prstGeom>
              <a:noFill/>
              <a:ln w="12700">
                <a:solidFill>
                  <a:schemeClr val="tx1"/>
                </a:solidFill>
                <a:round/>
                <a:headEnd/>
                <a:tailEnd/>
              </a:ln>
            </p:spPr>
            <p:txBody>
              <a:bodyPr/>
              <a:lstStyle/>
              <a:p>
                <a:endParaRPr lang="zh-CN" altLang="en-US"/>
              </a:p>
            </p:txBody>
          </p:sp>
        </p:grpSp>
        <p:sp>
          <p:nvSpPr>
            <p:cNvPr id="86062" name="任意多边形 446511"/>
            <p:cNvSpPr>
              <a:spLocks noChangeArrowheads="1"/>
            </p:cNvSpPr>
            <p:nvPr/>
          </p:nvSpPr>
          <p:spPr bwMode="auto">
            <a:xfrm rot="16200000" flipH="1">
              <a:off x="2862" y="823"/>
              <a:ext cx="757" cy="27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00"/>
                <a:gd name="T28" fmla="*/ 0 h 21600"/>
                <a:gd name="T29" fmla="*/ 21600 w 21600"/>
                <a:gd name="T30" fmla="*/ 21600 h 2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00" h="21600">
                  <a:moveTo>
                    <a:pt x="20105" y="0"/>
                  </a:moveTo>
                  <a:lnTo>
                    <a:pt x="18611" y="1264"/>
                  </a:lnTo>
                  <a:lnTo>
                    <a:pt x="19753" y="1264"/>
                  </a:lnTo>
                  <a:lnTo>
                    <a:pt x="19753" y="20855"/>
                  </a:lnTo>
                  <a:lnTo>
                    <a:pt x="0" y="20855"/>
                  </a:lnTo>
                  <a:lnTo>
                    <a:pt x="0" y="21600"/>
                  </a:lnTo>
                  <a:lnTo>
                    <a:pt x="20458" y="21600"/>
                  </a:lnTo>
                  <a:lnTo>
                    <a:pt x="20458" y="1264"/>
                  </a:lnTo>
                  <a:lnTo>
                    <a:pt x="21600" y="1264"/>
                  </a:lnTo>
                  <a:lnTo>
                    <a:pt x="20105" y="0"/>
                  </a:lnTo>
                  <a:close/>
                </a:path>
              </a:pathLst>
            </a:custGeom>
            <a:solidFill>
              <a:schemeClr val="accent1"/>
            </a:solidFill>
            <a:ln w="19050">
              <a:solidFill>
                <a:schemeClr val="tx1"/>
              </a:solidFill>
              <a:miter lim="800000"/>
              <a:headEnd/>
              <a:tailEnd/>
            </a:ln>
          </p:spPr>
          <p:txBody>
            <a:bodyPr/>
            <a:lstStyle/>
            <a:p>
              <a:endParaRPr lang="zh-CN" altLang="en-US"/>
            </a:p>
          </p:txBody>
        </p:sp>
        <p:sp>
          <p:nvSpPr>
            <p:cNvPr id="86063" name="直接连接符 446512"/>
            <p:cNvSpPr>
              <a:spLocks noChangeShapeType="1"/>
            </p:cNvSpPr>
            <p:nvPr/>
          </p:nvSpPr>
          <p:spPr bwMode="auto">
            <a:xfrm>
              <a:off x="3955" y="1299"/>
              <a:ext cx="0" cy="272"/>
            </a:xfrm>
            <a:prstGeom prst="line">
              <a:avLst/>
            </a:prstGeom>
            <a:noFill/>
            <a:ln w="19050">
              <a:solidFill>
                <a:schemeClr val="tx1"/>
              </a:solidFill>
              <a:round/>
              <a:headEnd/>
              <a:tailEnd type="triangle" w="med" len="med"/>
            </a:ln>
          </p:spPr>
          <p:txBody>
            <a:bodyPr/>
            <a:lstStyle/>
            <a:p>
              <a:endParaRPr lang="zh-CN" altLang="en-US"/>
            </a:p>
          </p:txBody>
        </p:sp>
        <p:sp>
          <p:nvSpPr>
            <p:cNvPr id="86064" name="文本框 446513"/>
            <p:cNvSpPr txBox="1">
              <a:spLocks noChangeArrowheads="1"/>
            </p:cNvSpPr>
            <p:nvPr/>
          </p:nvSpPr>
          <p:spPr bwMode="auto">
            <a:xfrm>
              <a:off x="3976" y="1163"/>
              <a:ext cx="199" cy="250"/>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zh-CN" altLang="en-US" sz="2000" i="1">
                  <a:solidFill>
                    <a:schemeClr val="tx1"/>
                  </a:solidFill>
                  <a:latin typeface="宋体" pitchFamily="2" charset="-122"/>
                  <a:sym typeface="Symbol" pitchFamily="18" charset="2"/>
                </a:rPr>
                <a:t></a:t>
              </a:r>
            </a:p>
          </p:txBody>
        </p:sp>
        <p:sp>
          <p:nvSpPr>
            <p:cNvPr id="86065" name="右箭头 446514"/>
            <p:cNvSpPr>
              <a:spLocks noChangeArrowheads="1"/>
            </p:cNvSpPr>
            <p:nvPr/>
          </p:nvSpPr>
          <p:spPr bwMode="auto">
            <a:xfrm>
              <a:off x="1639" y="1722"/>
              <a:ext cx="403" cy="120"/>
            </a:xfrm>
            <a:prstGeom prst="rightArrow">
              <a:avLst>
                <a:gd name="adj1" fmla="val 50000"/>
                <a:gd name="adj2" fmla="val 83943"/>
              </a:avLst>
            </a:prstGeom>
            <a:no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pSp>
      <p:sp>
        <p:nvSpPr>
          <p:cNvPr id="8602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8602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86022"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86023"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8602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8602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8602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8602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434177"/>
          <p:cNvSpPr>
            <a:spLocks noGrp="1" noChangeArrowheads="1"/>
          </p:cNvSpPr>
          <p:nvPr>
            <p:ph type="title"/>
          </p:nvPr>
        </p:nvSpPr>
        <p:spPr>
          <a:xfrm>
            <a:off x="1684338" y="239713"/>
            <a:ext cx="6711950" cy="674687"/>
          </a:xfrm>
        </p:spPr>
        <p:txBody>
          <a:bodyPr/>
          <a:lstStyle/>
          <a:p>
            <a:pPr marL="838200" indent="-838200" eaLnBrk="1" hangingPunct="1"/>
            <a:r>
              <a:rPr lang="en-US" altLang="zh-CN" smtClean="0"/>
              <a:t>7.7.4</a:t>
            </a:r>
            <a:r>
              <a:rPr lang="zh-CN" altLang="en-US" smtClean="0"/>
              <a:t>直接转矩控制系统的特点与存在的问题</a:t>
            </a:r>
          </a:p>
        </p:txBody>
      </p:sp>
      <p:sp>
        <p:nvSpPr>
          <p:cNvPr id="144387" name="矩形 434179"/>
          <p:cNvSpPr>
            <a:spLocks noChangeArrowheads="1"/>
          </p:cNvSpPr>
          <p:nvPr/>
        </p:nvSpPr>
        <p:spPr bwMode="auto">
          <a:xfrm>
            <a:off x="1695450" y="981075"/>
            <a:ext cx="7448550" cy="19208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a:solidFill>
                  <a:srgbClr val="A50021"/>
                </a:solidFill>
                <a:latin typeface="Times New Roman" pitchFamily="18" charset="0"/>
              </a:rPr>
              <a:t>直接转矩控制系统的特点：</a:t>
            </a:r>
          </a:p>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1</a:t>
            </a:r>
            <a:r>
              <a:rPr lang="zh-CN" altLang="en-US" sz="2000">
                <a:solidFill>
                  <a:schemeClr val="tx1"/>
                </a:solidFill>
                <a:latin typeface="Times New Roman" pitchFamily="18" charset="0"/>
              </a:rPr>
              <a:t>）转矩和磁链的控制采用双位式控制器，并在</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逆变器中直接用这两个控制信号产生输出电压，省去了旋转变换和电流控制，</a:t>
            </a:r>
            <a:r>
              <a:rPr lang="zh-CN" altLang="en-US" sz="2000">
                <a:solidFill>
                  <a:srgbClr val="FF0000"/>
                </a:solidFill>
                <a:latin typeface="Times New Roman" pitchFamily="18" charset="0"/>
              </a:rPr>
              <a:t>简化</a:t>
            </a:r>
            <a:r>
              <a:rPr lang="zh-CN" altLang="en-US" sz="2000">
                <a:solidFill>
                  <a:schemeClr val="tx1"/>
                </a:solidFill>
                <a:latin typeface="Times New Roman" pitchFamily="18" charset="0"/>
              </a:rPr>
              <a:t>了控制器的结构。</a:t>
            </a:r>
          </a:p>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2</a:t>
            </a:r>
            <a:r>
              <a:rPr lang="zh-CN" altLang="en-US" sz="2000">
                <a:solidFill>
                  <a:schemeClr val="tx1"/>
                </a:solidFill>
                <a:latin typeface="Times New Roman" pitchFamily="18" charset="0"/>
              </a:rPr>
              <a:t>）选择定子磁链作为被控量，计算磁链的模型可以不受转子参数变化的影响，提高了控制系统的</a:t>
            </a:r>
            <a:r>
              <a:rPr lang="zh-CN" altLang="en-US" sz="2000">
                <a:solidFill>
                  <a:srgbClr val="FF0000"/>
                </a:solidFill>
                <a:latin typeface="Times New Roman" pitchFamily="18" charset="0"/>
              </a:rPr>
              <a:t>鲁棒性</a:t>
            </a:r>
            <a:r>
              <a:rPr lang="zh-CN" altLang="en-US" sz="2000">
                <a:solidFill>
                  <a:schemeClr val="tx1"/>
                </a:solidFill>
                <a:latin typeface="Times New Roman" pitchFamily="18" charset="0"/>
              </a:rPr>
              <a:t>。</a:t>
            </a:r>
            <a:endParaRPr lang="zh-CN" altLang="en-US" sz="2000">
              <a:solidFill>
                <a:srgbClr val="FF3300"/>
              </a:solidFill>
              <a:latin typeface="Times New Roman" pitchFamily="18" charset="0"/>
            </a:endParaRPr>
          </a:p>
        </p:txBody>
      </p:sp>
      <p:sp>
        <p:nvSpPr>
          <p:cNvPr id="144388" name="矩形 434180"/>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4389" name="矩形 434183"/>
          <p:cNvSpPr>
            <a:spLocks noChangeArrowheads="1"/>
          </p:cNvSpPr>
          <p:nvPr/>
        </p:nvSpPr>
        <p:spPr bwMode="auto">
          <a:xfrm>
            <a:off x="1722438" y="3051175"/>
            <a:ext cx="7421562" cy="10064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3</a:t>
            </a:r>
            <a:r>
              <a:rPr lang="zh-CN" altLang="en-US" sz="2000">
                <a:solidFill>
                  <a:schemeClr val="tx1"/>
                </a:solidFill>
                <a:latin typeface="Times New Roman" pitchFamily="18" charset="0"/>
              </a:rPr>
              <a:t>）由于采用了直接转矩控制，在加减速或负载变化的动态过程中，可以获得</a:t>
            </a:r>
            <a:r>
              <a:rPr lang="zh-CN" altLang="en-US" sz="2000">
                <a:solidFill>
                  <a:srgbClr val="FF0000"/>
                </a:solidFill>
                <a:latin typeface="Times New Roman" pitchFamily="18" charset="0"/>
              </a:rPr>
              <a:t>快速的转矩响应</a:t>
            </a:r>
            <a:r>
              <a:rPr lang="zh-CN" altLang="en-US" sz="2000">
                <a:solidFill>
                  <a:schemeClr val="tx1"/>
                </a:solidFill>
                <a:latin typeface="Times New Roman" pitchFamily="18" charset="0"/>
              </a:rPr>
              <a:t>，但必须注意限制过大的冲击电流，以免损坏功率开关器件，因此实际的转矩响应也是有限的。</a:t>
            </a:r>
          </a:p>
        </p:txBody>
      </p:sp>
      <p:sp>
        <p:nvSpPr>
          <p:cNvPr id="144390" name="矩形 434184"/>
          <p:cNvSpPr>
            <a:spLocks noChangeArrowheads="1"/>
          </p:cNvSpPr>
          <p:nvPr/>
        </p:nvSpPr>
        <p:spPr bwMode="auto">
          <a:xfrm>
            <a:off x="1741488" y="4338638"/>
            <a:ext cx="7402512" cy="1311275"/>
          </a:xfrm>
          <a:prstGeom prst="rect">
            <a:avLst/>
          </a:prstGeom>
          <a:noFill/>
          <a:ln w="9525">
            <a:noFill/>
            <a:miter lim="800000"/>
            <a:headEnd/>
            <a:tailEnd/>
          </a:ln>
        </p:spPr>
        <p:txBody>
          <a:bodyPr anchor="ctr">
            <a:spAutoFit/>
          </a:bodyPr>
          <a:lstStyle/>
          <a:p>
            <a:pPr eaLnBrk="1" hangingPunct="1">
              <a:buClr>
                <a:schemeClr val="folHlink"/>
              </a:buClr>
              <a:buSzPct val="75000"/>
              <a:buFont typeface="Wingdings" pitchFamily="2" charset="2"/>
              <a:buChar char="l"/>
            </a:pPr>
            <a:r>
              <a:rPr lang="zh-CN" altLang="en-US" sz="2000">
                <a:solidFill>
                  <a:srgbClr val="A50021"/>
                </a:solidFill>
                <a:latin typeface="Times New Roman" pitchFamily="18" charset="0"/>
              </a:rPr>
              <a:t>直接转矩控制系统存在的问题：</a:t>
            </a:r>
          </a:p>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1</a:t>
            </a:r>
            <a:r>
              <a:rPr lang="zh-CN" altLang="en-US" sz="2000">
                <a:solidFill>
                  <a:schemeClr val="tx1"/>
                </a:solidFill>
                <a:latin typeface="Times New Roman" pitchFamily="18" charset="0"/>
              </a:rPr>
              <a:t>）由于采用双位式控制，</a:t>
            </a:r>
            <a:r>
              <a:rPr lang="zh-CN" altLang="en-US" sz="2000">
                <a:solidFill>
                  <a:srgbClr val="FF0000"/>
                </a:solidFill>
                <a:latin typeface="Times New Roman" pitchFamily="18" charset="0"/>
              </a:rPr>
              <a:t>实际转矩必然在上下限内脉动</a:t>
            </a:r>
            <a:r>
              <a:rPr lang="zh-CN" altLang="en-US" sz="2000">
                <a:solidFill>
                  <a:schemeClr val="tx1"/>
                </a:solidFill>
                <a:latin typeface="Times New Roman" pitchFamily="18" charset="0"/>
              </a:rPr>
              <a:t>；</a:t>
            </a:r>
          </a:p>
          <a:p>
            <a:pPr eaLnBrk="1" hangingPunct="1">
              <a:buFont typeface="Arial" pitchFamily="34" charset="0"/>
              <a:buNone/>
            </a:pP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2</a:t>
            </a:r>
            <a:r>
              <a:rPr lang="zh-CN" altLang="en-US" sz="2000">
                <a:solidFill>
                  <a:schemeClr val="tx1"/>
                </a:solidFill>
                <a:latin typeface="Times New Roman" pitchFamily="18" charset="0"/>
              </a:rPr>
              <a:t>）由于磁链计算采用了带</a:t>
            </a:r>
            <a:r>
              <a:rPr lang="zh-CN" altLang="en-US" sz="2000">
                <a:solidFill>
                  <a:srgbClr val="0000FF"/>
                </a:solidFill>
                <a:latin typeface="Times New Roman" pitchFamily="18" charset="0"/>
              </a:rPr>
              <a:t>积分环节</a:t>
            </a:r>
            <a:r>
              <a:rPr lang="zh-CN" altLang="en-US" sz="2000">
                <a:solidFill>
                  <a:schemeClr val="tx1"/>
                </a:solidFill>
                <a:latin typeface="Times New Roman" pitchFamily="18" charset="0"/>
              </a:rPr>
              <a:t>的电压模型，</a:t>
            </a:r>
            <a:r>
              <a:rPr lang="zh-CN" altLang="en-US" sz="2000">
                <a:solidFill>
                  <a:srgbClr val="0000FF"/>
                </a:solidFill>
                <a:latin typeface="Times New Roman" pitchFamily="18" charset="0"/>
              </a:rPr>
              <a:t>积分初值、累积误差和定子电阻的变化</a:t>
            </a:r>
            <a:r>
              <a:rPr lang="zh-CN" altLang="en-US" sz="2000">
                <a:solidFill>
                  <a:schemeClr val="tx1"/>
                </a:solidFill>
                <a:latin typeface="Times New Roman" pitchFamily="18" charset="0"/>
              </a:rPr>
              <a:t>都会</a:t>
            </a:r>
            <a:r>
              <a:rPr lang="zh-CN" altLang="en-US" sz="2000">
                <a:solidFill>
                  <a:srgbClr val="FF0000"/>
                </a:solidFill>
                <a:latin typeface="Times New Roman" pitchFamily="18" charset="0"/>
              </a:rPr>
              <a:t>影响磁链计算的准确度</a:t>
            </a:r>
            <a:r>
              <a:rPr lang="zh-CN" altLang="en-US" sz="2000">
                <a:solidFill>
                  <a:schemeClr val="tx1"/>
                </a:solidFill>
                <a:latin typeface="Times New Roman" pitchFamily="18" charset="0"/>
              </a:rPr>
              <a:t>。</a:t>
            </a:r>
          </a:p>
        </p:txBody>
      </p:sp>
      <p:sp>
        <p:nvSpPr>
          <p:cNvPr id="14439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4439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4439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44394"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4439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4439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4439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44398" name="矩形 559116"/>
          <p:cNvSpPr>
            <a:spLocks noChangeArrowheads="1"/>
          </p:cNvSpPr>
          <p:nvPr/>
        </p:nvSpPr>
        <p:spPr bwMode="auto">
          <a:xfrm>
            <a:off x="12700" y="4814888"/>
            <a:ext cx="1657350" cy="67151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442369"/>
          <p:cNvSpPr>
            <a:spLocks noGrp="1" noChangeArrowheads="1"/>
          </p:cNvSpPr>
          <p:nvPr>
            <p:ph type="title"/>
          </p:nvPr>
        </p:nvSpPr>
        <p:spPr>
          <a:xfrm>
            <a:off x="1670050" y="225425"/>
            <a:ext cx="6294438" cy="844550"/>
          </a:xfrm>
        </p:spPr>
        <p:txBody>
          <a:bodyPr/>
          <a:lstStyle/>
          <a:p>
            <a:pPr marL="838200" indent="-838200" eaLnBrk="1" hangingPunct="1"/>
            <a:r>
              <a:rPr lang="en-US" altLang="zh-CN" smtClean="0"/>
              <a:t>7.8</a:t>
            </a:r>
            <a:r>
              <a:rPr lang="zh-CN" altLang="en-US" smtClean="0"/>
              <a:t>直接转矩控制系统与矢量控制系统的比较</a:t>
            </a:r>
          </a:p>
        </p:txBody>
      </p:sp>
      <p:sp>
        <p:nvSpPr>
          <p:cNvPr id="145411" name="矩形 442371"/>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5412" name="矩形 442373"/>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5413" name="矩形 442374"/>
          <p:cNvSpPr>
            <a:spLocks noChangeArrowheads="1"/>
          </p:cNvSpPr>
          <p:nvPr/>
        </p:nvSpPr>
        <p:spPr bwMode="auto">
          <a:xfrm>
            <a:off x="0" y="2938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5414" name="矩形 442375"/>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45415" name="Picture 10"/>
          <p:cNvPicPr>
            <a:picLocks noChangeAspect="1" noChangeArrowheads="1"/>
          </p:cNvPicPr>
          <p:nvPr/>
        </p:nvPicPr>
        <p:blipFill>
          <a:blip r:embed="rId2" cstate="print"/>
          <a:srcRect/>
          <a:stretch>
            <a:fillRect/>
          </a:stretch>
        </p:blipFill>
        <p:spPr bwMode="auto">
          <a:xfrm>
            <a:off x="1752600" y="1522413"/>
            <a:ext cx="7169150" cy="4392612"/>
          </a:xfrm>
          <a:prstGeom prst="rect">
            <a:avLst/>
          </a:prstGeom>
          <a:noFill/>
          <a:ln w="9525">
            <a:noFill/>
            <a:miter lim="800000"/>
            <a:headEnd/>
            <a:tailEnd/>
          </a:ln>
        </p:spPr>
      </p:pic>
      <p:sp>
        <p:nvSpPr>
          <p:cNvPr id="14541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541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541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5419"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542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542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5422"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542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443393"/>
          <p:cNvSpPr>
            <a:spLocks noGrp="1" noChangeArrowheads="1"/>
          </p:cNvSpPr>
          <p:nvPr>
            <p:ph type="title"/>
          </p:nvPr>
        </p:nvSpPr>
        <p:spPr>
          <a:xfrm>
            <a:off x="1670050" y="293688"/>
            <a:ext cx="6243638" cy="477837"/>
          </a:xfrm>
        </p:spPr>
        <p:txBody>
          <a:bodyPr/>
          <a:lstStyle/>
          <a:p>
            <a:pPr marL="838200" indent="-838200" eaLnBrk="1" hangingPunct="1"/>
            <a:r>
              <a:rPr lang="zh-CN" altLang="en-US" smtClean="0"/>
              <a:t>直接转矩控制系统与矢量控制系统的比较</a:t>
            </a:r>
          </a:p>
        </p:txBody>
      </p:sp>
      <p:sp>
        <p:nvSpPr>
          <p:cNvPr id="146435" name="矩形 443395"/>
          <p:cNvSpPr>
            <a:spLocks noChangeArrowheads="1"/>
          </p:cNvSpPr>
          <p:nvPr/>
        </p:nvSpPr>
        <p:spPr bwMode="auto">
          <a:xfrm>
            <a:off x="1714500" y="998538"/>
            <a:ext cx="7429500" cy="2105025"/>
          </a:xfrm>
          <a:prstGeom prst="rect">
            <a:avLst/>
          </a:prstGeom>
          <a:noFill/>
          <a:ln w="9525">
            <a:noFill/>
            <a:miter lim="800000"/>
            <a:headEnd/>
            <a:tailEnd/>
          </a:ln>
        </p:spPr>
        <p:txBody>
          <a:bodyPr anchor="ctr">
            <a:spAutoFit/>
          </a:bodyPr>
          <a:lstStyle/>
          <a:p>
            <a:pPr algn="just" eaLnBrk="1" hangingPunct="1">
              <a:spcBef>
                <a:spcPct val="30000"/>
              </a:spcBef>
              <a:buClr>
                <a:schemeClr val="folHlink"/>
              </a:buClr>
              <a:buSzPct val="75000"/>
              <a:buFont typeface="Wingdings" pitchFamily="2" charset="2"/>
              <a:buChar char="l"/>
            </a:pPr>
            <a:r>
              <a:rPr lang="zh-CN" altLang="zh-CN" sz="2000">
                <a:solidFill>
                  <a:srgbClr val="A50021"/>
                </a:solidFill>
                <a:latin typeface="Times New Roman" pitchFamily="18" charset="0"/>
              </a:rPr>
              <a:t>矢量控制系统</a:t>
            </a:r>
            <a:r>
              <a:rPr lang="zh-CN" altLang="en-US" sz="2000">
                <a:solidFill>
                  <a:srgbClr val="A50021"/>
                </a:solidFill>
                <a:latin typeface="Times New Roman" pitchFamily="18" charset="0"/>
              </a:rPr>
              <a:t>V</a:t>
            </a:r>
            <a:r>
              <a:rPr lang="en-US" altLang="zh-CN" sz="2000">
                <a:solidFill>
                  <a:srgbClr val="A50021"/>
                </a:solidFill>
                <a:latin typeface="Times New Roman" pitchFamily="18" charset="0"/>
              </a:rPr>
              <a:t>C</a:t>
            </a:r>
          </a:p>
          <a:p>
            <a:pPr algn="just" eaLnBrk="1" hangingPunct="1">
              <a:spcBef>
                <a:spcPct val="30000"/>
              </a:spcBef>
              <a:buClr>
                <a:schemeClr val="folHlink"/>
              </a:buClr>
              <a:buSzPct val="75000"/>
              <a:buFont typeface="Wingdings" pitchFamily="2" charset="2"/>
              <a:buChar char="l"/>
            </a:pPr>
            <a:r>
              <a:rPr lang="zh-CN" altLang="zh-CN" sz="2000">
                <a:solidFill>
                  <a:schemeClr val="tx1"/>
                </a:solidFill>
                <a:latin typeface="Times New Roman" pitchFamily="18" charset="0"/>
              </a:rPr>
              <a:t>通过电流闭环控制，实现定子电流的两个分量的解耦，进一步实现电磁转矩与转子磁链的解耦，有利于分别设计转速与磁链调节器；实行连续控制，可获得较宽的调速范围。</a:t>
            </a:r>
            <a:endParaRPr lang="zh-CN" altLang="en-US" sz="2000">
              <a:solidFill>
                <a:schemeClr val="tx1"/>
              </a:solidFill>
              <a:latin typeface="Times New Roman" pitchFamily="18" charset="0"/>
            </a:endParaRPr>
          </a:p>
          <a:p>
            <a:pPr algn="just" eaLnBrk="1" hangingPunct="1">
              <a:spcBef>
                <a:spcPct val="30000"/>
              </a:spcBef>
              <a:buClr>
                <a:schemeClr val="folHlink"/>
              </a:buClr>
              <a:buSzPct val="75000"/>
              <a:buFont typeface="Wingdings" pitchFamily="2" charset="2"/>
              <a:buChar char="l"/>
            </a:pPr>
            <a:r>
              <a:rPr lang="zh-CN" altLang="zh-CN" sz="2000">
                <a:solidFill>
                  <a:schemeClr val="tx1"/>
                </a:solidFill>
                <a:latin typeface="Times New Roman" pitchFamily="18" charset="0"/>
              </a:rPr>
              <a:t>按转子磁链定向受电动机转子参数变化的影响，降低了系统的鲁棒性。</a:t>
            </a:r>
            <a:endParaRPr lang="zh-CN" altLang="en-US" sz="2000">
              <a:solidFill>
                <a:schemeClr val="tx1"/>
              </a:solidFill>
              <a:latin typeface="Times New Roman" pitchFamily="18" charset="0"/>
            </a:endParaRPr>
          </a:p>
        </p:txBody>
      </p:sp>
      <p:sp>
        <p:nvSpPr>
          <p:cNvPr id="146436" name="矩形 443396"/>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6437" name="矩形 443398"/>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6438" name="矩形 443399"/>
          <p:cNvSpPr>
            <a:spLocks noChangeArrowheads="1"/>
          </p:cNvSpPr>
          <p:nvPr/>
        </p:nvSpPr>
        <p:spPr bwMode="auto">
          <a:xfrm>
            <a:off x="1716088" y="3459163"/>
            <a:ext cx="7427912" cy="2105025"/>
          </a:xfrm>
          <a:prstGeom prst="rect">
            <a:avLst/>
          </a:prstGeom>
          <a:noFill/>
          <a:ln w="9525">
            <a:noFill/>
            <a:miter lim="800000"/>
            <a:headEnd/>
            <a:tailEnd/>
          </a:ln>
        </p:spPr>
        <p:txBody>
          <a:bodyPr anchor="ctr">
            <a:spAutoFit/>
          </a:bodyPr>
          <a:lstStyle/>
          <a:p>
            <a:pPr algn="just" eaLnBrk="1" hangingPunct="1">
              <a:spcBef>
                <a:spcPct val="30000"/>
              </a:spcBef>
              <a:buClr>
                <a:schemeClr val="folHlink"/>
              </a:buClr>
              <a:buSzPct val="75000"/>
              <a:buFont typeface="Wingdings" pitchFamily="2" charset="2"/>
              <a:buChar char="l"/>
            </a:pPr>
            <a:r>
              <a:rPr lang="zh-CN" altLang="en-US" sz="2000">
                <a:solidFill>
                  <a:srgbClr val="A50021"/>
                </a:solidFill>
                <a:latin typeface="Times New Roman" pitchFamily="18" charset="0"/>
              </a:rPr>
              <a:t>直接转矩控制系统</a:t>
            </a:r>
            <a:r>
              <a:rPr lang="en-US" altLang="zh-CN" sz="2000">
                <a:solidFill>
                  <a:srgbClr val="A50021"/>
                </a:solidFill>
                <a:latin typeface="Times New Roman" pitchFamily="18" charset="0"/>
              </a:rPr>
              <a:t>DTC</a:t>
            </a:r>
          </a:p>
          <a:p>
            <a:pPr algn="just" eaLnBrk="1" hangingPunct="1">
              <a:spcBef>
                <a:spcPct val="30000"/>
              </a:spcBef>
              <a:buClr>
                <a:schemeClr val="folHlink"/>
              </a:buClr>
              <a:buSzPct val="75000"/>
              <a:buFont typeface="Wingdings" pitchFamily="2" charset="2"/>
              <a:buChar char="l"/>
            </a:pPr>
            <a:r>
              <a:rPr lang="zh-CN" altLang="en-US" sz="2000">
                <a:solidFill>
                  <a:schemeClr val="tx1"/>
                </a:solidFill>
                <a:latin typeface="Times New Roman" pitchFamily="18" charset="0"/>
              </a:rPr>
              <a:t>采用双位式控制，根据定子磁链幅值偏差、电磁转矩偏差的符号以及期望电磁转矩的极性，再依据当前定子磁链矢量所在的位置，直接产生</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驱动信号，避开了旋转坐标变换，简化了控制结构。</a:t>
            </a:r>
          </a:p>
          <a:p>
            <a:pPr algn="just" eaLnBrk="1" hangingPunct="1">
              <a:spcBef>
                <a:spcPct val="30000"/>
              </a:spcBef>
              <a:buClr>
                <a:schemeClr val="folHlink"/>
              </a:buClr>
              <a:buSzPct val="75000"/>
              <a:buFont typeface="Wingdings" pitchFamily="2" charset="2"/>
              <a:buChar char="l"/>
            </a:pPr>
            <a:r>
              <a:rPr lang="zh-CN" altLang="en-US" sz="2000">
                <a:solidFill>
                  <a:schemeClr val="tx1"/>
                </a:solidFill>
                <a:latin typeface="Times New Roman" pitchFamily="18" charset="0"/>
              </a:rPr>
              <a:t>不可避免地产生转矩脉动，影响低速性能，调速范围受到限制。</a:t>
            </a:r>
          </a:p>
        </p:txBody>
      </p:sp>
      <p:sp>
        <p:nvSpPr>
          <p:cNvPr id="14643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4644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4644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46442"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4644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4644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46445"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4644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标题 437249"/>
          <p:cNvSpPr>
            <a:spLocks noGrp="1" noChangeArrowheads="1"/>
          </p:cNvSpPr>
          <p:nvPr>
            <p:ph type="title"/>
          </p:nvPr>
        </p:nvSpPr>
        <p:spPr>
          <a:xfrm>
            <a:off x="1708150" y="203200"/>
            <a:ext cx="4830763" cy="762000"/>
          </a:xfrm>
        </p:spPr>
        <p:txBody>
          <a:bodyPr/>
          <a:lstStyle/>
          <a:p>
            <a:pPr marL="838200" indent="-838200" eaLnBrk="1" hangingPunct="1"/>
            <a:r>
              <a:rPr lang="en-US" altLang="zh-CN" smtClean="0"/>
              <a:t>*</a:t>
            </a:r>
            <a:r>
              <a:rPr lang="zh-CN" altLang="en-US" smtClean="0"/>
              <a:t>直接转矩控制系统的仿真</a:t>
            </a:r>
          </a:p>
        </p:txBody>
      </p:sp>
      <p:sp>
        <p:nvSpPr>
          <p:cNvPr id="75781" name="矩形 437251"/>
          <p:cNvSpPr>
            <a:spLocks noChangeArrowheads="1"/>
          </p:cNvSpPr>
          <p:nvPr/>
        </p:nvSpPr>
        <p:spPr bwMode="auto">
          <a:xfrm>
            <a:off x="1708150" y="977900"/>
            <a:ext cx="7435850" cy="13112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电动机仍采用基于</a:t>
            </a:r>
            <a:r>
              <a:rPr lang="el-GR" altLang="zh-CN" sz="2000">
                <a:solidFill>
                  <a:schemeClr val="tx1"/>
                </a:solidFill>
                <a:latin typeface="宋体" pitchFamily="2" charset="-122"/>
              </a:rPr>
              <a:t>αβ</a:t>
            </a:r>
            <a:r>
              <a:rPr lang="zh-CN" altLang="en-US" sz="2000">
                <a:solidFill>
                  <a:schemeClr val="tx1"/>
                </a:solidFill>
                <a:latin typeface="Times New Roman" pitchFamily="18" charset="0"/>
              </a:rPr>
              <a:t>坐标系的数学模型</a:t>
            </a:r>
          </a:p>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转速采用带有积分和输出限幅的</a:t>
            </a:r>
            <a:r>
              <a:rPr lang="en-US" altLang="zh-CN" sz="2000">
                <a:solidFill>
                  <a:schemeClr val="tx1"/>
                </a:solidFill>
                <a:latin typeface="Times New Roman" pitchFamily="18" charset="0"/>
              </a:rPr>
              <a:t>PI</a:t>
            </a:r>
            <a:r>
              <a:rPr lang="zh-CN" altLang="en-US" sz="2000">
                <a:solidFill>
                  <a:schemeClr val="tx1"/>
                </a:solidFill>
                <a:latin typeface="Times New Roman" pitchFamily="18" charset="0"/>
              </a:rPr>
              <a:t>调节器，定子磁链和转矩调节器采用带有滞环的双位式控制器。</a:t>
            </a:r>
          </a:p>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电压矢量选择环节可用</a:t>
            </a:r>
            <a:r>
              <a:rPr lang="en-US" altLang="zh-CN" sz="2000">
                <a:solidFill>
                  <a:schemeClr val="tx1"/>
                </a:solidFill>
                <a:latin typeface="Times New Roman" pitchFamily="18" charset="0"/>
              </a:rPr>
              <a:t>SimuLink</a:t>
            </a:r>
            <a:r>
              <a:rPr lang="zh-CN" altLang="en-US" sz="2000">
                <a:solidFill>
                  <a:schemeClr val="tx1"/>
                </a:solidFill>
                <a:latin typeface="Times New Roman" pitchFamily="18" charset="0"/>
              </a:rPr>
              <a:t>中的</a:t>
            </a:r>
            <a:r>
              <a:rPr lang="en-US" altLang="zh-CN" sz="2000">
                <a:solidFill>
                  <a:schemeClr val="tx1"/>
                </a:solidFill>
                <a:latin typeface="Times New Roman" pitchFamily="18" charset="0"/>
              </a:rPr>
              <a:t>s</a:t>
            </a:r>
            <a:r>
              <a:rPr lang="zh-CN" altLang="en-US" sz="2000">
                <a:solidFill>
                  <a:schemeClr val="tx1"/>
                </a:solidFill>
                <a:latin typeface="Times New Roman" pitchFamily="18" charset="0"/>
              </a:rPr>
              <a:t>函数编写。</a:t>
            </a:r>
          </a:p>
        </p:txBody>
      </p:sp>
      <p:sp>
        <p:nvSpPr>
          <p:cNvPr id="75782" name="矩形 437252"/>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5783" name="矩形 437254"/>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5784" name="矩形 437255"/>
          <p:cNvSpPr>
            <a:spLocks noChangeArrowheads="1"/>
          </p:cNvSpPr>
          <p:nvPr/>
        </p:nvSpPr>
        <p:spPr bwMode="auto">
          <a:xfrm>
            <a:off x="0" y="2938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75785" name="矩形 437256"/>
          <p:cNvSpPr>
            <a:spLocks noChangeArrowheads="1"/>
          </p:cNvSpPr>
          <p:nvPr/>
        </p:nvSpPr>
        <p:spPr bwMode="auto">
          <a:xfrm>
            <a:off x="1697038" y="2162175"/>
            <a:ext cx="7446962" cy="7016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Char char="l"/>
            </a:pPr>
            <a:r>
              <a:rPr lang="zh-CN" altLang="en-US" sz="2000">
                <a:solidFill>
                  <a:schemeClr val="tx1"/>
                </a:solidFill>
                <a:latin typeface="Times New Roman" pitchFamily="18" charset="0"/>
              </a:rPr>
              <a:t>由电动机模型直接得到转子两相磁链，经过换算得到定子两相磁链</a:t>
            </a:r>
          </a:p>
        </p:txBody>
      </p:sp>
      <p:graphicFrame>
        <p:nvGraphicFramePr>
          <p:cNvPr id="75778" name="对象 437257"/>
          <p:cNvGraphicFramePr>
            <a:graphicFrameLocks/>
          </p:cNvGraphicFramePr>
          <p:nvPr/>
        </p:nvGraphicFramePr>
        <p:xfrm>
          <a:off x="2681288" y="2868613"/>
          <a:ext cx="2303462" cy="1530350"/>
        </p:xfrm>
        <a:graphic>
          <a:graphicData uri="http://schemas.openxmlformats.org/presentationml/2006/ole">
            <p:oleObj spid="_x0000_s75778" r:id="rId3" imgW="1359490" imgH="889386" progId="">
              <p:embed/>
            </p:oleObj>
          </a:graphicData>
        </a:graphic>
      </p:graphicFrame>
      <p:sp>
        <p:nvSpPr>
          <p:cNvPr id="75786" name="矩形 437258"/>
          <p:cNvSpPr>
            <a:spLocks noChangeArrowheads="1"/>
          </p:cNvSpPr>
          <p:nvPr/>
        </p:nvSpPr>
        <p:spPr bwMode="auto">
          <a:xfrm>
            <a:off x="1736725" y="4479925"/>
            <a:ext cx="7407275" cy="7016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再经过直角坐标到极坐标变换（</a:t>
            </a:r>
            <a:r>
              <a:rPr lang="en-US" altLang="zh-CN" sz="2000">
                <a:solidFill>
                  <a:schemeClr val="tx1"/>
                </a:solidFill>
                <a:latin typeface="Times New Roman" pitchFamily="18" charset="0"/>
              </a:rPr>
              <a:t>K/P</a:t>
            </a:r>
            <a:r>
              <a:rPr lang="zh-CN" altLang="en-US" sz="2000">
                <a:solidFill>
                  <a:schemeClr val="tx1"/>
                </a:solidFill>
                <a:latin typeface="Times New Roman" pitchFamily="18" charset="0"/>
              </a:rPr>
              <a:t>变换）得到定子磁链的幅值和角度 </a:t>
            </a:r>
          </a:p>
        </p:txBody>
      </p:sp>
      <p:graphicFrame>
        <p:nvGraphicFramePr>
          <p:cNvPr id="75779" name="对象 437259"/>
          <p:cNvGraphicFramePr>
            <a:graphicFrameLocks/>
          </p:cNvGraphicFramePr>
          <p:nvPr/>
        </p:nvGraphicFramePr>
        <p:xfrm>
          <a:off x="2162175" y="5441950"/>
          <a:ext cx="5832475" cy="836613"/>
        </p:xfrm>
        <a:graphic>
          <a:graphicData uri="http://schemas.openxmlformats.org/presentationml/2006/ole">
            <p:oleObj spid="_x0000_s75779" r:id="rId4" imgW="2794000" imgH="406400" progId="">
              <p:embed/>
            </p:oleObj>
          </a:graphicData>
        </a:graphic>
      </p:graphicFrame>
      <p:sp>
        <p:nvSpPr>
          <p:cNvPr id="7578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7578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7578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75790"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7579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7579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75793"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7579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439297"/>
          <p:cNvSpPr>
            <a:spLocks noGrp="1" noChangeArrowheads="1"/>
          </p:cNvSpPr>
          <p:nvPr>
            <p:ph type="title"/>
          </p:nvPr>
        </p:nvSpPr>
        <p:spPr>
          <a:xfrm>
            <a:off x="1789113" y="163513"/>
            <a:ext cx="4779962" cy="762000"/>
          </a:xfrm>
        </p:spPr>
        <p:txBody>
          <a:bodyPr/>
          <a:lstStyle/>
          <a:p>
            <a:pPr marL="838200" indent="-838200" eaLnBrk="1" hangingPunct="1"/>
            <a:r>
              <a:rPr lang="zh-CN" altLang="en-US" smtClean="0"/>
              <a:t>直接转矩控制系统的仿真</a:t>
            </a:r>
          </a:p>
        </p:txBody>
      </p:sp>
      <p:sp>
        <p:nvSpPr>
          <p:cNvPr id="147459" name="矩形 439299"/>
          <p:cNvSpPr>
            <a:spLocks noChangeArrowheads="1"/>
          </p:cNvSpPr>
          <p:nvPr/>
        </p:nvSpPr>
        <p:spPr bwMode="auto">
          <a:xfrm>
            <a:off x="3121025" y="6461125"/>
            <a:ext cx="4573588" cy="396875"/>
          </a:xfrm>
          <a:prstGeom prst="rect">
            <a:avLst/>
          </a:prstGeom>
          <a:noFill/>
          <a:ln w="9525">
            <a:noFill/>
            <a:miter lim="800000"/>
            <a:headEnd/>
            <a:tailEnd/>
          </a:ln>
        </p:spPr>
        <p:txBody>
          <a:bodyPr anchor="ctr">
            <a:spAutoFit/>
          </a:bodyPr>
          <a:lstStyle/>
          <a:p>
            <a:pPr algn="just" eaLnBrk="1" hangingPunct="1">
              <a:buClr>
                <a:schemeClr val="folHlink"/>
              </a:buClr>
              <a:buSzPct val="75000"/>
              <a:buFont typeface="Wingdings" pitchFamily="2" charset="2"/>
              <a:buNone/>
            </a:pPr>
            <a:r>
              <a:rPr lang="zh-CN" altLang="zh-CN"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直接转矩控制系统仿真模型</a:t>
            </a:r>
          </a:p>
        </p:txBody>
      </p:sp>
      <p:sp>
        <p:nvSpPr>
          <p:cNvPr id="147460" name="矩形 439300"/>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7461" name="矩形 439302"/>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7462" name="矩形 439303"/>
          <p:cNvSpPr>
            <a:spLocks noChangeArrowheads="1"/>
          </p:cNvSpPr>
          <p:nvPr/>
        </p:nvSpPr>
        <p:spPr bwMode="auto">
          <a:xfrm>
            <a:off x="0" y="2938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7463" name="矩形 439304"/>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47464" name="图片 439305"/>
          <p:cNvPicPr>
            <a:picLocks noChangeAspect="1" noChangeArrowheads="1"/>
          </p:cNvPicPr>
          <p:nvPr/>
        </p:nvPicPr>
        <p:blipFill>
          <a:blip r:embed="rId2" cstate="print"/>
          <a:srcRect/>
          <a:stretch>
            <a:fillRect/>
          </a:stretch>
        </p:blipFill>
        <p:spPr bwMode="auto">
          <a:xfrm>
            <a:off x="1763713" y="958850"/>
            <a:ext cx="7380287" cy="5514975"/>
          </a:xfrm>
          <a:prstGeom prst="rect">
            <a:avLst/>
          </a:prstGeom>
          <a:noFill/>
          <a:ln w="9525">
            <a:noFill/>
            <a:miter lim="800000"/>
            <a:headEnd/>
            <a:tailEnd/>
          </a:ln>
        </p:spPr>
      </p:pic>
      <p:sp>
        <p:nvSpPr>
          <p:cNvPr id="14746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746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746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7468"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746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747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7471"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747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440321"/>
          <p:cNvSpPr>
            <a:spLocks noGrp="1" noChangeArrowheads="1"/>
          </p:cNvSpPr>
          <p:nvPr>
            <p:ph type="title"/>
          </p:nvPr>
        </p:nvSpPr>
        <p:spPr>
          <a:xfrm>
            <a:off x="1697038" y="230188"/>
            <a:ext cx="3133725" cy="762000"/>
          </a:xfrm>
        </p:spPr>
        <p:txBody>
          <a:bodyPr/>
          <a:lstStyle/>
          <a:p>
            <a:pPr marL="838200" indent="-838200" eaLnBrk="1" hangingPunct="1"/>
            <a:r>
              <a:rPr lang="zh-CN" altLang="en-US" smtClean="0"/>
              <a:t>仿真结果</a:t>
            </a:r>
          </a:p>
        </p:txBody>
      </p:sp>
      <p:sp>
        <p:nvSpPr>
          <p:cNvPr id="148483" name="矩形 440323"/>
          <p:cNvSpPr>
            <a:spLocks noChangeArrowheads="1"/>
          </p:cNvSpPr>
          <p:nvPr/>
        </p:nvSpPr>
        <p:spPr bwMode="auto">
          <a:xfrm>
            <a:off x="2190750" y="5884863"/>
            <a:ext cx="6427788" cy="7016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zh-CN" sz="2000">
                <a:solidFill>
                  <a:schemeClr val="tx1"/>
                </a:solidFill>
                <a:latin typeface="Times New Roman" pitchFamily="18" charset="0"/>
              </a:rPr>
              <a:t>图</a:t>
            </a:r>
            <a:r>
              <a:rPr lang="en-US" altLang="zh-CN" sz="2000">
                <a:solidFill>
                  <a:schemeClr val="tx1"/>
                </a:solidFill>
                <a:latin typeface="Times New Roman" pitchFamily="18" charset="0"/>
              </a:rPr>
              <a:t>a</a:t>
            </a:r>
            <a:r>
              <a:rPr lang="zh-CN" altLang="en-US" sz="2000">
                <a:solidFill>
                  <a:schemeClr val="tx1"/>
                </a:solidFill>
                <a:latin typeface="Times New Roman" pitchFamily="18" charset="0"/>
              </a:rPr>
              <a:t>）空载起动和加载过程</a:t>
            </a:r>
          </a:p>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转速（上）、电磁转矩（中）和定子磁链（下）</a:t>
            </a:r>
          </a:p>
        </p:txBody>
      </p:sp>
      <p:sp>
        <p:nvSpPr>
          <p:cNvPr id="148484" name="矩形 440324"/>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8485" name="矩形 440326"/>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8486" name="矩形 440327"/>
          <p:cNvSpPr>
            <a:spLocks noChangeArrowheads="1"/>
          </p:cNvSpPr>
          <p:nvPr/>
        </p:nvSpPr>
        <p:spPr bwMode="auto">
          <a:xfrm>
            <a:off x="0" y="2938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48487" name="图片 440328"/>
          <p:cNvPicPr>
            <a:picLocks noChangeAspect="1" noChangeArrowheads="1"/>
          </p:cNvPicPr>
          <p:nvPr/>
        </p:nvPicPr>
        <p:blipFill>
          <a:blip r:embed="rId2" cstate="print"/>
          <a:srcRect/>
          <a:stretch>
            <a:fillRect/>
          </a:stretch>
        </p:blipFill>
        <p:spPr bwMode="auto">
          <a:xfrm>
            <a:off x="2917825" y="1400175"/>
            <a:ext cx="4752975" cy="3568700"/>
          </a:xfrm>
          <a:prstGeom prst="rect">
            <a:avLst/>
          </a:prstGeom>
          <a:noFill/>
          <a:ln w="9525">
            <a:noFill/>
            <a:miter lim="800000"/>
            <a:headEnd/>
            <a:tailEnd/>
          </a:ln>
        </p:spPr>
      </p:pic>
      <p:sp>
        <p:nvSpPr>
          <p:cNvPr id="14848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848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849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8491"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849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849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8494"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849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441345"/>
          <p:cNvSpPr>
            <a:spLocks noGrp="1" noChangeArrowheads="1"/>
          </p:cNvSpPr>
          <p:nvPr>
            <p:ph type="title"/>
          </p:nvPr>
        </p:nvSpPr>
        <p:spPr>
          <a:xfrm>
            <a:off x="1682750" y="177800"/>
            <a:ext cx="3028950" cy="762000"/>
          </a:xfrm>
        </p:spPr>
        <p:txBody>
          <a:bodyPr/>
          <a:lstStyle/>
          <a:p>
            <a:pPr marL="838200" indent="-838200" eaLnBrk="1" hangingPunct="1"/>
            <a:r>
              <a:rPr lang="zh-CN" altLang="en-US" smtClean="0"/>
              <a:t>仿真结果</a:t>
            </a:r>
          </a:p>
        </p:txBody>
      </p:sp>
      <p:sp>
        <p:nvSpPr>
          <p:cNvPr id="149507" name="矩形 441347"/>
          <p:cNvSpPr>
            <a:spLocks noChangeArrowheads="1"/>
          </p:cNvSpPr>
          <p:nvPr/>
        </p:nvSpPr>
        <p:spPr bwMode="auto">
          <a:xfrm>
            <a:off x="2662238" y="5818188"/>
            <a:ext cx="5681662" cy="701675"/>
          </a:xfrm>
          <a:prstGeom prst="rect">
            <a:avLst/>
          </a:prstGeom>
          <a:noFill/>
          <a:ln w="9525">
            <a:noFill/>
            <a:miter lim="800000"/>
            <a:headEnd/>
            <a:tailEnd/>
          </a:ln>
        </p:spPr>
        <p:txBody>
          <a:bodyPr anchor="ctr">
            <a:spAutoFit/>
          </a:bodyPr>
          <a:lstStyle/>
          <a:p>
            <a:pPr algn="ctr" eaLnBrk="1" hangingPunct="1">
              <a:buClr>
                <a:schemeClr val="folHlink"/>
              </a:buClr>
              <a:buSzPct val="75000"/>
              <a:buFont typeface="Wingdings" pitchFamily="2" charset="2"/>
              <a:buNone/>
            </a:pPr>
            <a:r>
              <a:rPr lang="zh-CN" altLang="zh-CN" sz="2000">
                <a:solidFill>
                  <a:schemeClr val="tx1"/>
                </a:solidFill>
                <a:latin typeface="Times New Roman" pitchFamily="18" charset="0"/>
              </a:rPr>
              <a:t>图</a:t>
            </a:r>
            <a:r>
              <a:rPr lang="en-US" altLang="zh-CN" sz="2000">
                <a:solidFill>
                  <a:schemeClr val="tx1"/>
                </a:solidFill>
                <a:latin typeface="Times New Roman" pitchFamily="18" charset="0"/>
              </a:rPr>
              <a:t>b</a:t>
            </a:r>
            <a:r>
              <a:rPr lang="zh-CN" altLang="en-US" sz="2000">
                <a:solidFill>
                  <a:schemeClr val="tx1"/>
                </a:solidFill>
                <a:latin typeface="Times New Roman" pitchFamily="18" charset="0"/>
              </a:rPr>
              <a:t>）转速（上）、电磁转矩（中）</a:t>
            </a:r>
          </a:p>
          <a:p>
            <a:pPr algn="ctr" eaLnBrk="1" hangingPunct="1">
              <a:buClr>
                <a:schemeClr val="folHlink"/>
              </a:buClr>
              <a:buSzPct val="75000"/>
              <a:buFont typeface="Wingdings" pitchFamily="2" charset="2"/>
              <a:buNone/>
            </a:pPr>
            <a:r>
              <a:rPr lang="zh-CN" altLang="en-US" sz="2000">
                <a:solidFill>
                  <a:schemeClr val="tx1"/>
                </a:solidFill>
                <a:latin typeface="Times New Roman" pitchFamily="18" charset="0"/>
              </a:rPr>
              <a:t>和定子磁链（下）局部放大图</a:t>
            </a:r>
          </a:p>
        </p:txBody>
      </p:sp>
      <p:sp>
        <p:nvSpPr>
          <p:cNvPr id="149508" name="矩形 441348"/>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9509" name="矩形 441350"/>
          <p:cNvSpPr>
            <a:spLocks noChangeArrowheads="1"/>
          </p:cNvSpPr>
          <p:nvPr/>
        </p:nvSpPr>
        <p:spPr bwMode="auto">
          <a:xfrm>
            <a:off x="0" y="5810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9510" name="矩形 441351"/>
          <p:cNvSpPr>
            <a:spLocks noChangeArrowheads="1"/>
          </p:cNvSpPr>
          <p:nvPr/>
        </p:nvSpPr>
        <p:spPr bwMode="auto">
          <a:xfrm>
            <a:off x="0" y="29384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149511" name="图片 441352"/>
          <p:cNvPicPr>
            <a:picLocks noChangeAspect="1" noChangeArrowheads="1"/>
          </p:cNvPicPr>
          <p:nvPr/>
        </p:nvPicPr>
        <p:blipFill>
          <a:blip r:embed="rId2" cstate="print"/>
          <a:srcRect/>
          <a:stretch>
            <a:fillRect/>
          </a:stretch>
        </p:blipFill>
        <p:spPr bwMode="auto">
          <a:xfrm>
            <a:off x="3082925" y="1584325"/>
            <a:ext cx="4968875" cy="3687763"/>
          </a:xfrm>
          <a:prstGeom prst="rect">
            <a:avLst/>
          </a:prstGeom>
          <a:noFill/>
          <a:ln w="9525">
            <a:noFill/>
            <a:miter lim="800000"/>
            <a:headEnd/>
            <a:tailEnd/>
          </a:ln>
        </p:spPr>
      </p:pic>
      <p:sp>
        <p:nvSpPr>
          <p:cNvPr id="14951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4951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4951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49515"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4951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4951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49518" name="矩形 559115"/>
          <p:cNvSpPr>
            <a:spLocks noChangeArrowheads="1"/>
          </p:cNvSpPr>
          <p:nvPr/>
        </p:nvSpPr>
        <p:spPr bwMode="auto">
          <a:xfrm>
            <a:off x="38100" y="5570538"/>
            <a:ext cx="1630363" cy="665162"/>
          </a:xfrm>
          <a:prstGeom prst="rect">
            <a:avLst/>
          </a:prstGeom>
          <a:solidFill>
            <a:schemeClr val="bg2"/>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4951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图片 527361" descr="124"/>
          <p:cNvPicPr>
            <a:picLocks noChangeAspect="1" noChangeArrowheads="1"/>
          </p:cNvPicPr>
          <p:nvPr/>
        </p:nvPicPr>
        <p:blipFill>
          <a:blip r:embed="rId2" cstate="print"/>
          <a:srcRect/>
          <a:stretch>
            <a:fillRect/>
          </a:stretch>
        </p:blipFill>
        <p:spPr bwMode="auto">
          <a:xfrm>
            <a:off x="7419975" y="4368800"/>
            <a:ext cx="1724025" cy="1724025"/>
          </a:xfrm>
          <a:prstGeom prst="rect">
            <a:avLst/>
          </a:prstGeom>
          <a:noFill/>
          <a:ln w="9525">
            <a:noFill/>
            <a:miter lim="800000"/>
            <a:headEnd/>
            <a:tailEnd/>
          </a:ln>
        </p:spPr>
      </p:pic>
      <p:sp>
        <p:nvSpPr>
          <p:cNvPr id="527363" name="矩形 527362"/>
          <p:cNvSpPr/>
          <p:nvPr/>
        </p:nvSpPr>
        <p:spPr>
          <a:xfrm>
            <a:off x="2806700" y="1616075"/>
            <a:ext cx="5256213" cy="1493838"/>
          </a:xfrm>
          <a:prstGeom prst="rect">
            <a:avLst/>
          </a:prstGeom>
          <a:noFill/>
          <a:ln w="9525">
            <a:noFill/>
            <a:miter/>
          </a:ln>
        </p:spPr>
        <p:txBody>
          <a:bodyPr>
            <a:spAutoFit/>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eaLnBrk="1" hangingPunct="1">
              <a:buClr>
                <a:srgbClr val="000000"/>
              </a:buClr>
              <a:defRPr/>
            </a:pPr>
            <a:r>
              <a:rPr lang="zh-CN" altLang="en-US" sz="3200" noProof="1" smtClean="0">
                <a:solidFill>
                  <a:srgbClr val="A50021"/>
                </a:solidFill>
                <a:latin typeface="仿宋_GB2312" pitchFamily="49" charset="-122"/>
                <a:ea typeface="仿宋_GB2312" pitchFamily="49" charset="-122"/>
                <a:cs typeface="宋体" panose="02010600030101010101" pitchFamily="2" charset="-122"/>
              </a:rPr>
              <a:t>小结：</a:t>
            </a:r>
          </a:p>
          <a:p>
            <a:pPr eaLnBrk="1" hangingPunct="1">
              <a:buClr>
                <a:srgbClr val="000000"/>
              </a:buClr>
              <a:defRPr/>
            </a:pPr>
            <a:r>
              <a:rPr lang="zh-CN" altLang="en-US" sz="2000" noProof="1" smtClean="0">
                <a:solidFill>
                  <a:schemeClr val="tx1"/>
                </a:solidFill>
                <a:latin typeface="宋体" panose="02010600030101010101" pitchFamily="2" charset="-122"/>
                <a:ea typeface="仿宋_GB2312" pitchFamily="49" charset="-122"/>
                <a:cs typeface="宋体" panose="02010600030101010101" pitchFamily="2" charset="-122"/>
              </a:rPr>
              <a:t>通过本单元的学习，</a:t>
            </a:r>
            <a:r>
              <a:rPr lang="zh-CN" altLang="en-US" sz="2000" noProof="1" smtClean="0">
                <a:solidFill>
                  <a:schemeClr val="tx1"/>
                </a:solidFill>
                <a:latin typeface="Monotype Corsiva" panose="03010101010201010101" pitchFamily="66" charset="0"/>
                <a:ea typeface="仿宋_GB2312" pitchFamily="49" charset="-122"/>
                <a:cs typeface="宋体" panose="02010600030101010101" pitchFamily="2" charset="-122"/>
              </a:rPr>
              <a:t>重点</a:t>
            </a:r>
            <a:r>
              <a:rPr lang="zh-CN" altLang="en-US" sz="2000" noProof="1" smtClean="0">
                <a:solidFill>
                  <a:schemeClr val="tx1"/>
                </a:solidFill>
                <a:effectLst>
                  <a:outerShdw blurRad="38100" dist="38100" dir="2700000" algn="tl">
                    <a:srgbClr val="C0C0C0"/>
                  </a:outerShdw>
                </a:effectLst>
                <a:latin typeface="Monotype Corsiva" panose="03010101010201010101" pitchFamily="66" charset="0"/>
                <a:ea typeface="仿宋_GB2312" pitchFamily="49" charset="-122"/>
                <a:cs typeface="宋体" panose="02010600030101010101" pitchFamily="2" charset="-122"/>
              </a:rPr>
              <a:t>掌握</a:t>
            </a:r>
            <a:r>
              <a:rPr lang="zh-CN" altLang="en-US" sz="2000" noProof="1" smtClean="0">
                <a:solidFill>
                  <a:schemeClr val="tx1"/>
                </a:solidFill>
                <a:latin typeface="Monotype Corsiva" panose="03010101010201010101" pitchFamily="66" charset="0"/>
                <a:ea typeface="仿宋_GB2312" pitchFamily="49" charset="-122"/>
                <a:cs typeface="宋体" panose="02010600030101010101" pitchFamily="2" charset="-122"/>
              </a:rPr>
              <a:t>三相异步电动机的动态数学模型和坐标变换、基于动态模型按转子磁链定向的矢量控制系统。  </a:t>
            </a:r>
          </a:p>
        </p:txBody>
      </p:sp>
      <p:sp>
        <p:nvSpPr>
          <p:cNvPr id="527364" name="矩形 527363"/>
          <p:cNvSpPr>
            <a:spLocks noChangeArrowheads="1"/>
          </p:cNvSpPr>
          <p:nvPr/>
        </p:nvSpPr>
        <p:spPr bwMode="auto">
          <a:xfrm>
            <a:off x="2808288" y="3543300"/>
            <a:ext cx="5302250" cy="1189038"/>
          </a:xfrm>
          <a:prstGeom prst="rect">
            <a:avLst/>
          </a:prstGeom>
          <a:noFill/>
          <a:ln w="9525">
            <a:noFill/>
            <a:miter lim="800000"/>
            <a:headEnd/>
            <a:tailEnd/>
          </a:ln>
        </p:spPr>
        <p:txBody>
          <a:bodyPr>
            <a:spAutoFit/>
          </a:bodyPr>
          <a:lstStyle/>
          <a:p>
            <a:pPr eaLnBrk="1" hangingPunct="1">
              <a:buFont typeface="Arial" pitchFamily="34" charset="0"/>
              <a:buNone/>
            </a:pPr>
            <a:r>
              <a:rPr lang="zh-CN" altLang="en-US" sz="3200">
                <a:solidFill>
                  <a:srgbClr val="A50021"/>
                </a:solidFill>
                <a:latin typeface="仿宋_GB2312" pitchFamily="49" charset="-122"/>
                <a:ea typeface="仿宋_GB2312" pitchFamily="49" charset="-122"/>
              </a:rPr>
              <a:t>作业</a:t>
            </a:r>
            <a:r>
              <a:rPr lang="en-US" altLang="zh-CN" sz="3200">
                <a:solidFill>
                  <a:srgbClr val="A50021"/>
                </a:solidFill>
                <a:latin typeface="仿宋_GB2312" pitchFamily="49" charset="-122"/>
                <a:ea typeface="仿宋_GB2312" pitchFamily="49" charset="-122"/>
              </a:rPr>
              <a:t>:</a:t>
            </a:r>
          </a:p>
          <a:p>
            <a:pPr eaLnBrk="1" hangingPunct="1">
              <a:buFont typeface="Arial" pitchFamily="34" charset="0"/>
              <a:buNone/>
            </a:pPr>
            <a:r>
              <a:rPr lang="zh-CN" altLang="en-US" sz="2000">
                <a:solidFill>
                  <a:schemeClr val="tx1"/>
                </a:solidFill>
                <a:latin typeface="Monotype Corsiva" pitchFamily="66" charset="0"/>
              </a:rPr>
              <a:t>对应章节全部思考题和习题。</a:t>
            </a:r>
          </a:p>
          <a:p>
            <a:pPr eaLnBrk="1" hangingPunct="1">
              <a:buFont typeface="Arial" pitchFamily="34" charset="0"/>
              <a:buNone/>
            </a:pPr>
            <a:endParaRPr lang="zh-CN" altLang="en-US" sz="2000">
              <a:solidFill>
                <a:schemeClr val="tx1"/>
              </a:solidFill>
              <a:latin typeface="Monotype Corsiva" pitchFamily="66" charset="0"/>
            </a:endParaRPr>
          </a:p>
        </p:txBody>
      </p:sp>
      <p:pic>
        <p:nvPicPr>
          <p:cNvPr id="527365" name="图片 527364" descr="82"/>
          <p:cNvPicPr>
            <a:picLocks noChangeAspect="1" noChangeArrowheads="1"/>
          </p:cNvPicPr>
          <p:nvPr/>
        </p:nvPicPr>
        <p:blipFill>
          <a:blip r:embed="rId3" cstate="print"/>
          <a:srcRect/>
          <a:stretch>
            <a:fillRect/>
          </a:stretch>
        </p:blipFill>
        <p:spPr bwMode="auto">
          <a:xfrm>
            <a:off x="1871663" y="1544638"/>
            <a:ext cx="896937" cy="896937"/>
          </a:xfrm>
          <a:prstGeom prst="rect">
            <a:avLst/>
          </a:prstGeom>
          <a:noFill/>
          <a:ln w="9525">
            <a:noFill/>
            <a:miter lim="800000"/>
            <a:headEnd/>
            <a:tailEnd/>
          </a:ln>
        </p:spPr>
      </p:pic>
      <p:pic>
        <p:nvPicPr>
          <p:cNvPr id="527366" name="图片 527365" descr="82"/>
          <p:cNvPicPr>
            <a:picLocks noChangeAspect="1" noChangeArrowheads="1"/>
          </p:cNvPicPr>
          <p:nvPr/>
        </p:nvPicPr>
        <p:blipFill>
          <a:blip r:embed="rId3" cstate="print"/>
          <a:srcRect/>
          <a:stretch>
            <a:fillRect/>
          </a:stretch>
        </p:blipFill>
        <p:spPr bwMode="auto">
          <a:xfrm>
            <a:off x="1838325" y="3471863"/>
            <a:ext cx="896938" cy="896937"/>
          </a:xfrm>
          <a:prstGeom prst="rect">
            <a:avLst/>
          </a:prstGeom>
          <a:noFill/>
          <a:ln w="9525">
            <a:noFill/>
            <a:miter lim="800000"/>
            <a:headEnd/>
            <a:tailEnd/>
          </a:ln>
        </p:spPr>
      </p:pic>
      <p:sp>
        <p:nvSpPr>
          <p:cNvPr id="527367" name="标题 527366"/>
          <p:cNvSpPr>
            <a:spLocks noGrp="1" noChangeArrowheads="1"/>
          </p:cNvSpPr>
          <p:nvPr>
            <p:ph type="title"/>
          </p:nvPr>
        </p:nvSpPr>
        <p:spPr>
          <a:xfrm>
            <a:off x="1722438" y="239713"/>
            <a:ext cx="6781800" cy="684212"/>
          </a:xfrm>
        </p:spPr>
        <p:txBody>
          <a:bodyPr lIns="92075" tIns="46038" rIns="92075" bIns="46038" anchor="b"/>
          <a:lstStyle/>
          <a:p>
            <a:pPr eaLnBrk="1" hangingPunct="1"/>
            <a:r>
              <a:rPr lang="zh-CN" altLang="en-US" sz="3600" smtClean="0">
                <a:solidFill>
                  <a:srgbClr val="A50021"/>
                </a:solidFill>
                <a:ea typeface="隶书" pitchFamily="49" charset="-122"/>
              </a:rPr>
              <a:t>本单元学习要求</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7367"/>
                                        </p:tgtEl>
                                        <p:attrNameLst>
                                          <p:attrName>style.visibility</p:attrName>
                                        </p:attrNameLst>
                                      </p:cBhvr>
                                      <p:to>
                                        <p:strVal val="visible"/>
                                      </p:to>
                                    </p:set>
                                    <p:animEffect transition="in" filter="box(in)">
                                      <p:cBhvr>
                                        <p:cTn id="7" dur="500"/>
                                        <p:tgtEl>
                                          <p:spTgt spid="527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27365"/>
                                        </p:tgtEl>
                                        <p:attrNameLst>
                                          <p:attrName>style.visibility</p:attrName>
                                        </p:attrNameLst>
                                      </p:cBhvr>
                                      <p:to>
                                        <p:strVal val="visible"/>
                                      </p:to>
                                    </p:set>
                                    <p:animEffect transition="in" filter="diamond(in)">
                                      <p:cBhvr>
                                        <p:cTn id="12" dur="2000"/>
                                        <p:tgtEl>
                                          <p:spTgt spid="527365"/>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527363">
                                            <p:txEl>
                                              <p:pRg st="0" end="0"/>
                                            </p:txEl>
                                          </p:spTgt>
                                        </p:tgtEl>
                                        <p:attrNameLst>
                                          <p:attrName>style.visibility</p:attrName>
                                        </p:attrNameLst>
                                      </p:cBhvr>
                                      <p:to>
                                        <p:strVal val="visible"/>
                                      </p:to>
                                    </p:set>
                                    <p:animEffect transition="in" filter="diamond(in)">
                                      <p:cBhvr>
                                        <p:cTn id="15" dur="2000"/>
                                        <p:tgtEl>
                                          <p:spTgt spid="527363">
                                            <p:txEl>
                                              <p:pRg st="0" end="0"/>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527363">
                                            <p:txEl>
                                              <p:pRg st="1" end="1"/>
                                            </p:txEl>
                                          </p:spTgt>
                                        </p:tgtEl>
                                        <p:attrNameLst>
                                          <p:attrName>style.visibility</p:attrName>
                                        </p:attrNameLst>
                                      </p:cBhvr>
                                      <p:to>
                                        <p:strVal val="visible"/>
                                      </p:to>
                                    </p:set>
                                    <p:animEffect transition="in" filter="diamond(in)">
                                      <p:cBhvr>
                                        <p:cTn id="18" dur="2000"/>
                                        <p:tgtEl>
                                          <p:spTgt spid="52736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527366"/>
                                        </p:tgtEl>
                                        <p:attrNameLst>
                                          <p:attrName>style.visibility</p:attrName>
                                        </p:attrNameLst>
                                      </p:cBhvr>
                                      <p:to>
                                        <p:strVal val="visible"/>
                                      </p:to>
                                    </p:set>
                                    <p:anim calcmode="lin" valueType="num">
                                      <p:cBhvr>
                                        <p:cTn id="23" dur="500" fill="hold"/>
                                        <p:tgtEl>
                                          <p:spTgt spid="527366"/>
                                        </p:tgtEl>
                                        <p:attrNameLst>
                                          <p:attrName>ppt_w</p:attrName>
                                        </p:attrNameLst>
                                      </p:cBhvr>
                                      <p:tavLst>
                                        <p:tav tm="0">
                                          <p:val>
                                            <p:fltVal val="0"/>
                                          </p:val>
                                        </p:tav>
                                        <p:tav tm="100000">
                                          <p:val>
                                            <p:strVal val="#ppt_w"/>
                                          </p:val>
                                        </p:tav>
                                      </p:tavLst>
                                    </p:anim>
                                    <p:anim calcmode="lin" valueType="num">
                                      <p:cBhvr>
                                        <p:cTn id="24" dur="500" fill="hold"/>
                                        <p:tgtEl>
                                          <p:spTgt spid="527366"/>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527364"/>
                                        </p:tgtEl>
                                        <p:attrNameLst>
                                          <p:attrName>style.visibility</p:attrName>
                                        </p:attrNameLst>
                                      </p:cBhvr>
                                      <p:to>
                                        <p:strVal val="visible"/>
                                      </p:to>
                                    </p:set>
                                    <p:anim calcmode="lin" valueType="num">
                                      <p:cBhvr>
                                        <p:cTn id="27" dur="500" fill="hold"/>
                                        <p:tgtEl>
                                          <p:spTgt spid="527364"/>
                                        </p:tgtEl>
                                        <p:attrNameLst>
                                          <p:attrName>ppt_w</p:attrName>
                                        </p:attrNameLst>
                                      </p:cBhvr>
                                      <p:tavLst>
                                        <p:tav tm="0">
                                          <p:val>
                                            <p:fltVal val="0"/>
                                          </p:val>
                                        </p:tav>
                                        <p:tav tm="100000">
                                          <p:val>
                                            <p:strVal val="#ppt_w"/>
                                          </p:val>
                                        </p:tav>
                                      </p:tavLst>
                                    </p:anim>
                                    <p:anim calcmode="lin" valueType="num">
                                      <p:cBhvr>
                                        <p:cTn id="28" dur="500" fill="hold"/>
                                        <p:tgtEl>
                                          <p:spTgt spid="5273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allAtOnce"/>
      <p:bldP spid="527364" grpId="0"/>
      <p:bldP spid="5273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447489"/>
          <p:cNvSpPr>
            <a:spLocks noGrp="1" noChangeArrowheads="1"/>
          </p:cNvSpPr>
          <p:nvPr>
            <p:ph type="title"/>
          </p:nvPr>
        </p:nvSpPr>
        <p:spPr>
          <a:xfrm>
            <a:off x="1766888" y="239713"/>
            <a:ext cx="5403850" cy="700087"/>
          </a:xfrm>
        </p:spPr>
        <p:txBody>
          <a:bodyPr/>
          <a:lstStyle/>
          <a:p>
            <a:pPr eaLnBrk="1" hangingPunct="1"/>
            <a:r>
              <a:rPr lang="zh-CN" altLang="en-US" dirty="0" smtClean="0">
                <a:effectLst>
                  <a:outerShdw blurRad="38100" dist="38100" dir="2700000" algn="tl">
                    <a:srgbClr val="000000">
                      <a:alpha val="43137"/>
                    </a:srgbClr>
                  </a:outerShdw>
                </a:effectLst>
                <a:latin typeface="Times New Roman" pitchFamily="18" charset="0"/>
              </a:rPr>
              <a:t>异步电机数学模型的具体性质</a:t>
            </a:r>
          </a:p>
        </p:txBody>
      </p:sp>
      <p:sp>
        <p:nvSpPr>
          <p:cNvPr id="87043" name="文本占位符 447490"/>
          <p:cNvSpPr>
            <a:spLocks noGrp="1" noChangeArrowheads="1"/>
          </p:cNvSpPr>
          <p:nvPr>
            <p:ph type="body" idx="1"/>
          </p:nvPr>
        </p:nvSpPr>
        <p:spPr>
          <a:xfrm>
            <a:off x="1701800" y="1073150"/>
            <a:ext cx="7442200" cy="5476875"/>
          </a:xfrm>
        </p:spPr>
        <p:txBody>
          <a:bodyPr/>
          <a:lstStyle/>
          <a:p>
            <a:pPr eaLnBrk="1" hangingPunct="1">
              <a:lnSpc>
                <a:spcPct val="160000"/>
              </a:lnSpc>
              <a:spcBef>
                <a:spcPct val="30000"/>
              </a:spcBef>
            </a:pPr>
            <a:r>
              <a:rPr lang="zh-CN" altLang="en-US" dirty="0" smtClean="0">
                <a:latin typeface="Times New Roman" pitchFamily="18" charset="0"/>
              </a:rPr>
              <a:t> （</a:t>
            </a:r>
            <a:r>
              <a:rPr lang="en-US" altLang="zh-CN" dirty="0" smtClean="0">
                <a:latin typeface="Times New Roman" pitchFamily="18" charset="0"/>
              </a:rPr>
              <a:t>1</a:t>
            </a:r>
            <a:r>
              <a:rPr lang="zh-CN" altLang="en-US" dirty="0" smtClean="0">
                <a:latin typeface="Times New Roman" pitchFamily="18" charset="0"/>
              </a:rPr>
              <a:t>）异步电机可以看作一个</a:t>
            </a:r>
            <a:r>
              <a:rPr lang="zh-CN" altLang="en-US" dirty="0" smtClean="0">
                <a:solidFill>
                  <a:srgbClr val="C00000"/>
                </a:solidFill>
                <a:effectLst>
                  <a:outerShdw blurRad="38100" dist="38100" dir="2700000" algn="tl">
                    <a:srgbClr val="000000">
                      <a:alpha val="43137"/>
                    </a:srgbClr>
                  </a:outerShdw>
                </a:effectLst>
                <a:latin typeface="Times New Roman" pitchFamily="18" charset="0"/>
              </a:rPr>
              <a:t>双输入双输出的系统</a:t>
            </a:r>
            <a:r>
              <a:rPr lang="zh-CN" altLang="en-US" dirty="0" smtClean="0">
                <a:latin typeface="Times New Roman" pitchFamily="18" charset="0"/>
              </a:rPr>
              <a:t>，输入量是电压向量和定子输入角频率，输出量是磁链向量和转子角速度。电流向量可以看作是状态变量，它和磁链矢量之间有由式（</a:t>
            </a:r>
            <a:r>
              <a:rPr lang="en-US" altLang="zh-CN" dirty="0" smtClean="0">
                <a:latin typeface="Times New Roman" pitchFamily="18" charset="0"/>
              </a:rPr>
              <a:t>6-76</a:t>
            </a:r>
            <a:r>
              <a:rPr lang="zh-CN" altLang="en-US" dirty="0" smtClean="0">
                <a:latin typeface="Times New Roman" pitchFamily="18" charset="0"/>
              </a:rPr>
              <a:t>）确定的关系。</a:t>
            </a:r>
          </a:p>
          <a:p>
            <a:pPr eaLnBrk="1" hangingPunct="1">
              <a:lnSpc>
                <a:spcPct val="160000"/>
              </a:lnSpc>
              <a:spcBef>
                <a:spcPct val="30000"/>
              </a:spcBef>
            </a:pPr>
            <a:r>
              <a:rPr lang="zh-CN" altLang="en-US" dirty="0" smtClean="0"/>
              <a:t>（</a:t>
            </a:r>
            <a:r>
              <a:rPr lang="en-US" altLang="zh-CN" dirty="0" smtClean="0"/>
              <a:t>2</a:t>
            </a:r>
            <a:r>
              <a:rPr lang="zh-CN" altLang="en-US" dirty="0" smtClean="0"/>
              <a:t>）</a:t>
            </a:r>
            <a:r>
              <a:rPr lang="zh-CN" altLang="en-US" dirty="0" smtClean="0">
                <a:solidFill>
                  <a:srgbClr val="C00000"/>
                </a:solidFill>
                <a:effectLst>
                  <a:outerShdw blurRad="38100" dist="38100" dir="2700000" algn="tl">
                    <a:srgbClr val="000000">
                      <a:alpha val="43137"/>
                    </a:srgbClr>
                  </a:outerShdw>
                </a:effectLst>
              </a:rPr>
              <a:t>非线性</a:t>
            </a:r>
            <a:r>
              <a:rPr lang="zh-CN" altLang="en-US" dirty="0" smtClean="0">
                <a:solidFill>
                  <a:srgbClr val="0000FF"/>
                </a:solidFill>
                <a:effectLst>
                  <a:outerShdw blurRad="38100" dist="38100" dir="2700000" algn="tl">
                    <a:srgbClr val="000000">
                      <a:alpha val="43137"/>
                    </a:srgbClr>
                  </a:outerShdw>
                </a:effectLst>
              </a:rPr>
              <a:t>因素存在于</a:t>
            </a:r>
            <a:r>
              <a:rPr lang="el-GR" altLang="zh-CN" dirty="0" smtClean="0">
                <a:solidFill>
                  <a:srgbClr val="0000FF"/>
                </a:solidFill>
                <a:effectLst>
                  <a:outerShdw blurRad="38100" dist="38100" dir="2700000" algn="tl">
                    <a:srgbClr val="000000">
                      <a:alpha val="43137"/>
                    </a:srgbClr>
                  </a:outerShdw>
                </a:effectLst>
              </a:rPr>
              <a:t>Φ</a:t>
            </a:r>
            <a:r>
              <a:rPr lang="en-US" altLang="zh-CN" dirty="0" smtClean="0">
                <a:solidFill>
                  <a:srgbClr val="0000FF"/>
                </a:solidFill>
                <a:effectLst>
                  <a:outerShdw blurRad="38100" dist="38100" dir="2700000" algn="tl">
                    <a:srgbClr val="000000">
                      <a:alpha val="43137"/>
                    </a:srgbClr>
                  </a:outerShdw>
                </a:effectLst>
              </a:rPr>
              <a:t>1</a:t>
            </a:r>
            <a:r>
              <a:rPr lang="zh-CN" altLang="en-US" dirty="0" smtClean="0">
                <a:solidFill>
                  <a:srgbClr val="0000FF"/>
                </a:solidFill>
                <a:effectLst>
                  <a:outerShdw blurRad="38100" dist="38100" dir="2700000" algn="tl">
                    <a:srgbClr val="000000">
                      <a:alpha val="43137"/>
                    </a:srgbClr>
                  </a:outerShdw>
                </a:effectLst>
              </a:rPr>
              <a:t>（</a:t>
            </a:r>
            <a:r>
              <a:rPr lang="en-US" altLang="zh-CN" dirty="0" smtClean="0">
                <a:solidFill>
                  <a:srgbClr val="0000FF"/>
                </a:solidFill>
                <a:effectLst>
                  <a:outerShdw blurRad="38100" dist="38100" dir="2700000" algn="tl">
                    <a:srgbClr val="000000">
                      <a:alpha val="43137"/>
                    </a:srgbClr>
                  </a:outerShdw>
                </a:effectLst>
              </a:rPr>
              <a:t>•</a:t>
            </a:r>
            <a:r>
              <a:rPr lang="zh-CN" altLang="en-US" dirty="0" smtClean="0">
                <a:solidFill>
                  <a:srgbClr val="0000FF"/>
                </a:solidFill>
                <a:effectLst>
                  <a:outerShdw blurRad="38100" dist="38100" dir="2700000" algn="tl">
                    <a:srgbClr val="000000">
                      <a:alpha val="43137"/>
                    </a:srgbClr>
                  </a:outerShdw>
                </a:effectLst>
              </a:rPr>
              <a:t>）和</a:t>
            </a:r>
            <a:r>
              <a:rPr lang="el-GR" altLang="zh-CN" dirty="0" smtClean="0">
                <a:solidFill>
                  <a:srgbClr val="0000FF"/>
                </a:solidFill>
                <a:effectLst>
                  <a:outerShdw blurRad="38100" dist="38100" dir="2700000" algn="tl">
                    <a:srgbClr val="000000">
                      <a:alpha val="43137"/>
                    </a:srgbClr>
                  </a:outerShdw>
                </a:effectLst>
              </a:rPr>
              <a:t>Φ</a:t>
            </a:r>
            <a:r>
              <a:rPr lang="en-US" altLang="zh-CN" dirty="0" smtClean="0">
                <a:solidFill>
                  <a:srgbClr val="0000FF"/>
                </a:solidFill>
                <a:effectLst>
                  <a:outerShdw blurRad="38100" dist="38100" dir="2700000" algn="tl">
                    <a:srgbClr val="000000">
                      <a:alpha val="43137"/>
                    </a:srgbClr>
                  </a:outerShdw>
                </a:effectLst>
              </a:rPr>
              <a:t>2</a:t>
            </a:r>
            <a:r>
              <a:rPr lang="zh-CN" altLang="en-US" dirty="0" smtClean="0">
                <a:solidFill>
                  <a:srgbClr val="0000FF"/>
                </a:solidFill>
                <a:effectLst>
                  <a:outerShdw blurRad="38100" dist="38100" dir="2700000" algn="tl">
                    <a:srgbClr val="000000">
                      <a:alpha val="43137"/>
                    </a:srgbClr>
                  </a:outerShdw>
                </a:effectLst>
              </a:rPr>
              <a:t>（</a:t>
            </a:r>
            <a:r>
              <a:rPr lang="en-US" altLang="zh-CN" dirty="0" smtClean="0">
                <a:solidFill>
                  <a:srgbClr val="0000FF"/>
                </a:solidFill>
                <a:effectLst>
                  <a:outerShdw blurRad="38100" dist="38100" dir="2700000" algn="tl">
                    <a:srgbClr val="000000">
                      <a:alpha val="43137"/>
                    </a:srgbClr>
                  </a:outerShdw>
                </a:effectLst>
              </a:rPr>
              <a:t>•</a:t>
            </a:r>
            <a:r>
              <a:rPr lang="zh-CN" altLang="en-US" dirty="0" smtClean="0">
                <a:solidFill>
                  <a:srgbClr val="0000FF"/>
                </a:solidFill>
                <a:effectLst>
                  <a:outerShdw blurRad="38100" dist="38100" dir="2700000" algn="tl">
                    <a:srgbClr val="000000">
                      <a:alpha val="43137"/>
                    </a:srgbClr>
                  </a:outerShdw>
                </a:effectLst>
              </a:rPr>
              <a:t>） 中</a:t>
            </a:r>
            <a:r>
              <a:rPr lang="zh-CN" altLang="en-US" dirty="0" smtClean="0"/>
              <a:t>，即存在于产生旋转电动势 </a:t>
            </a:r>
            <a:r>
              <a:rPr lang="en-US" altLang="zh-CN" dirty="0" err="1" smtClean="0"/>
              <a:t>e</a:t>
            </a:r>
            <a:r>
              <a:rPr lang="en-US" altLang="zh-CN" baseline="-25000" dirty="0" err="1" smtClean="0"/>
              <a:t>r</a:t>
            </a:r>
            <a:r>
              <a:rPr lang="en-US" altLang="zh-CN" dirty="0" smtClean="0"/>
              <a:t> </a:t>
            </a:r>
            <a:r>
              <a:rPr lang="zh-CN" altLang="en-US" dirty="0" smtClean="0"/>
              <a:t>和电磁转矩 </a:t>
            </a:r>
            <a:r>
              <a:rPr lang="en-US" altLang="zh-CN" i="1" dirty="0" smtClean="0"/>
              <a:t>T</a:t>
            </a:r>
            <a:r>
              <a:rPr lang="en-US" altLang="zh-CN" dirty="0" smtClean="0"/>
              <a:t>e </a:t>
            </a:r>
            <a:r>
              <a:rPr lang="zh-CN" altLang="en-US" dirty="0" smtClean="0"/>
              <a:t>两个环节上，还包含在电感矩阵</a:t>
            </a:r>
            <a:r>
              <a:rPr lang="en-US" altLang="zh-CN" dirty="0" smtClean="0"/>
              <a:t>L</a:t>
            </a:r>
            <a:r>
              <a:rPr lang="zh-CN" altLang="en-US" dirty="0" smtClean="0"/>
              <a:t>中，旋转电动势和电磁转矩的非线性关系和直流电机弱磁控制的情况相似，只是关系更复杂一些。</a:t>
            </a:r>
          </a:p>
          <a:p>
            <a:pPr eaLnBrk="1" hangingPunct="1">
              <a:lnSpc>
                <a:spcPct val="160000"/>
              </a:lnSpc>
              <a:spcBef>
                <a:spcPct val="30000"/>
              </a:spcBef>
            </a:pPr>
            <a:r>
              <a:rPr lang="zh-CN" altLang="en-US" dirty="0" smtClean="0"/>
              <a:t>（</a:t>
            </a:r>
            <a:r>
              <a:rPr lang="en-US" altLang="zh-CN" dirty="0" smtClean="0"/>
              <a:t>3</a:t>
            </a:r>
            <a:r>
              <a:rPr lang="zh-CN" altLang="en-US" dirty="0" smtClean="0"/>
              <a:t>）</a:t>
            </a:r>
            <a:r>
              <a:rPr lang="zh-CN" altLang="en-US" dirty="0" smtClean="0">
                <a:solidFill>
                  <a:srgbClr val="C00000"/>
                </a:solidFill>
                <a:effectLst>
                  <a:outerShdw blurRad="38100" dist="38100" dir="2700000" algn="tl">
                    <a:srgbClr val="000000">
                      <a:alpha val="43137"/>
                    </a:srgbClr>
                  </a:outerShdw>
                </a:effectLst>
              </a:rPr>
              <a:t>多变量</a:t>
            </a:r>
            <a:r>
              <a:rPr lang="zh-CN" altLang="en-US" dirty="0" smtClean="0"/>
              <a:t>之间的</a:t>
            </a:r>
            <a:r>
              <a:rPr lang="zh-CN" altLang="en-US" dirty="0" smtClean="0">
                <a:solidFill>
                  <a:srgbClr val="C00000"/>
                </a:solidFill>
                <a:effectLst>
                  <a:outerShdw blurRad="38100" dist="38100" dir="2700000" algn="tl">
                    <a:srgbClr val="000000">
                      <a:alpha val="43137"/>
                    </a:srgbClr>
                  </a:outerShdw>
                </a:effectLst>
              </a:rPr>
              <a:t>耦合</a:t>
            </a:r>
            <a:r>
              <a:rPr lang="zh-CN" altLang="en-US" dirty="0" smtClean="0"/>
              <a:t>关系主要也</a:t>
            </a:r>
            <a:r>
              <a:rPr lang="zh-CN" altLang="en-US" dirty="0" smtClean="0">
                <a:solidFill>
                  <a:srgbClr val="0000FF"/>
                </a:solidFill>
                <a:effectLst>
                  <a:outerShdw blurRad="38100" dist="38100" dir="2700000" algn="tl">
                    <a:srgbClr val="000000">
                      <a:alpha val="43137"/>
                    </a:srgbClr>
                  </a:outerShdw>
                </a:effectLst>
              </a:rPr>
              <a:t>体现在</a:t>
            </a:r>
            <a:r>
              <a:rPr lang="el-GR" altLang="zh-CN" dirty="0" smtClean="0">
                <a:solidFill>
                  <a:srgbClr val="0000FF"/>
                </a:solidFill>
                <a:effectLst>
                  <a:outerShdw blurRad="38100" dist="38100" dir="2700000" algn="tl">
                    <a:srgbClr val="000000">
                      <a:alpha val="43137"/>
                    </a:srgbClr>
                  </a:outerShdw>
                </a:effectLst>
              </a:rPr>
              <a:t>Φ</a:t>
            </a:r>
            <a:r>
              <a:rPr lang="en-US" altLang="zh-CN" dirty="0" smtClean="0">
                <a:solidFill>
                  <a:srgbClr val="0000FF"/>
                </a:solidFill>
                <a:effectLst>
                  <a:outerShdw blurRad="38100" dist="38100" dir="2700000" algn="tl">
                    <a:srgbClr val="000000">
                      <a:alpha val="43137"/>
                    </a:srgbClr>
                  </a:outerShdw>
                </a:effectLst>
              </a:rPr>
              <a:t>1</a:t>
            </a:r>
            <a:r>
              <a:rPr lang="zh-CN" altLang="en-US" dirty="0" smtClean="0">
                <a:solidFill>
                  <a:srgbClr val="0000FF"/>
                </a:solidFill>
                <a:effectLst>
                  <a:outerShdw blurRad="38100" dist="38100" dir="2700000" algn="tl">
                    <a:srgbClr val="000000">
                      <a:alpha val="43137"/>
                    </a:srgbClr>
                  </a:outerShdw>
                </a:effectLst>
              </a:rPr>
              <a:t>（</a:t>
            </a:r>
            <a:r>
              <a:rPr lang="en-US" altLang="zh-CN" dirty="0" smtClean="0">
                <a:solidFill>
                  <a:srgbClr val="0000FF"/>
                </a:solidFill>
                <a:effectLst>
                  <a:outerShdw blurRad="38100" dist="38100" dir="2700000" algn="tl">
                    <a:srgbClr val="000000">
                      <a:alpha val="43137"/>
                    </a:srgbClr>
                  </a:outerShdw>
                </a:effectLst>
              </a:rPr>
              <a:t>•</a:t>
            </a:r>
            <a:r>
              <a:rPr lang="zh-CN" altLang="en-US" dirty="0" smtClean="0">
                <a:solidFill>
                  <a:srgbClr val="0000FF"/>
                </a:solidFill>
                <a:effectLst>
                  <a:outerShdw blurRad="38100" dist="38100" dir="2700000" algn="tl">
                    <a:srgbClr val="000000">
                      <a:alpha val="43137"/>
                    </a:srgbClr>
                  </a:outerShdw>
                </a:effectLst>
              </a:rPr>
              <a:t>）和</a:t>
            </a:r>
            <a:r>
              <a:rPr lang="el-GR" altLang="zh-CN" dirty="0" smtClean="0">
                <a:solidFill>
                  <a:srgbClr val="0000FF"/>
                </a:solidFill>
                <a:effectLst>
                  <a:outerShdw blurRad="38100" dist="38100" dir="2700000" algn="tl">
                    <a:srgbClr val="000000">
                      <a:alpha val="43137"/>
                    </a:srgbClr>
                  </a:outerShdw>
                </a:effectLst>
              </a:rPr>
              <a:t>Φ</a:t>
            </a:r>
            <a:r>
              <a:rPr lang="en-US" altLang="zh-CN" dirty="0" smtClean="0">
                <a:solidFill>
                  <a:srgbClr val="0000FF"/>
                </a:solidFill>
                <a:effectLst>
                  <a:outerShdw blurRad="38100" dist="38100" dir="2700000" algn="tl">
                    <a:srgbClr val="000000">
                      <a:alpha val="43137"/>
                    </a:srgbClr>
                  </a:outerShdw>
                </a:effectLst>
              </a:rPr>
              <a:t>2</a:t>
            </a:r>
            <a:r>
              <a:rPr lang="zh-CN" altLang="en-US" dirty="0" smtClean="0">
                <a:solidFill>
                  <a:srgbClr val="0000FF"/>
                </a:solidFill>
                <a:effectLst>
                  <a:outerShdw blurRad="38100" dist="38100" dir="2700000" algn="tl">
                    <a:srgbClr val="000000">
                      <a:alpha val="43137"/>
                    </a:srgbClr>
                  </a:outerShdw>
                </a:effectLst>
              </a:rPr>
              <a:t>（</a:t>
            </a:r>
            <a:r>
              <a:rPr lang="en-US" altLang="zh-CN" dirty="0" smtClean="0">
                <a:solidFill>
                  <a:srgbClr val="0000FF"/>
                </a:solidFill>
                <a:effectLst>
                  <a:outerShdw blurRad="38100" dist="38100" dir="2700000" algn="tl">
                    <a:srgbClr val="000000">
                      <a:alpha val="43137"/>
                    </a:srgbClr>
                  </a:outerShdw>
                </a:effectLst>
              </a:rPr>
              <a:t>•</a:t>
            </a:r>
            <a:r>
              <a:rPr lang="zh-CN" altLang="en-US" dirty="0" smtClean="0">
                <a:solidFill>
                  <a:srgbClr val="0000FF"/>
                </a:solidFill>
                <a:effectLst>
                  <a:outerShdw blurRad="38100" dist="38100" dir="2700000" algn="tl">
                    <a:srgbClr val="000000">
                      <a:alpha val="43137"/>
                    </a:srgbClr>
                  </a:outerShdw>
                </a:effectLst>
              </a:rPr>
              <a:t>） 两个环节上</a:t>
            </a:r>
            <a:r>
              <a:rPr lang="zh-CN" altLang="en-US" dirty="0" smtClean="0"/>
              <a:t>，特别是产生旋转电动势的</a:t>
            </a:r>
            <a:r>
              <a:rPr lang="el-GR" altLang="zh-CN" dirty="0" smtClean="0">
                <a:solidFill>
                  <a:srgbClr val="0000FF"/>
                </a:solidFill>
                <a:effectLst>
                  <a:outerShdw blurRad="38100" dist="38100" dir="2700000" algn="tl">
                    <a:srgbClr val="000000">
                      <a:alpha val="43137"/>
                    </a:srgbClr>
                  </a:outerShdw>
                </a:effectLst>
              </a:rPr>
              <a:t>Φ</a:t>
            </a:r>
            <a:r>
              <a:rPr lang="en-US" altLang="zh-CN" dirty="0" smtClean="0">
                <a:solidFill>
                  <a:srgbClr val="0000FF"/>
                </a:solidFill>
                <a:effectLst>
                  <a:outerShdw blurRad="38100" dist="38100" dir="2700000" algn="tl">
                    <a:srgbClr val="000000">
                      <a:alpha val="43137"/>
                    </a:srgbClr>
                  </a:outerShdw>
                </a:effectLst>
              </a:rPr>
              <a:t>1</a:t>
            </a:r>
            <a:r>
              <a:rPr lang="zh-CN" altLang="en-US" dirty="0" smtClean="0">
                <a:solidFill>
                  <a:srgbClr val="0000FF"/>
                </a:solidFill>
                <a:effectLst>
                  <a:outerShdw blurRad="38100" dist="38100" dir="2700000" algn="tl">
                    <a:srgbClr val="000000">
                      <a:alpha val="43137"/>
                    </a:srgbClr>
                  </a:outerShdw>
                </a:effectLst>
              </a:rPr>
              <a:t>（</a:t>
            </a:r>
            <a:r>
              <a:rPr lang="en-US" altLang="zh-CN" dirty="0" smtClean="0">
                <a:solidFill>
                  <a:srgbClr val="0000FF"/>
                </a:solidFill>
                <a:effectLst>
                  <a:outerShdw blurRad="38100" dist="38100" dir="2700000" algn="tl">
                    <a:srgbClr val="000000">
                      <a:alpha val="43137"/>
                    </a:srgbClr>
                  </a:outerShdw>
                </a:effectLst>
              </a:rPr>
              <a:t>•</a:t>
            </a:r>
            <a:r>
              <a:rPr lang="zh-CN" altLang="en-US" dirty="0" smtClean="0">
                <a:solidFill>
                  <a:srgbClr val="0000FF"/>
                </a:solidFill>
                <a:effectLst>
                  <a:outerShdw blurRad="38100" dist="38100" dir="2700000" algn="tl">
                    <a:srgbClr val="000000">
                      <a:alpha val="43137"/>
                    </a:srgbClr>
                  </a:outerShdw>
                </a:effectLst>
              </a:rPr>
              <a:t>） </a:t>
            </a:r>
            <a:r>
              <a:rPr lang="zh-CN" altLang="en-US" dirty="0" smtClean="0"/>
              <a:t>对系统内部的影响最大。 </a:t>
            </a:r>
          </a:p>
          <a:p>
            <a:pPr eaLnBrk="1" hangingPunct="1">
              <a:lnSpc>
                <a:spcPct val="160000"/>
              </a:lnSpc>
              <a:spcBef>
                <a:spcPct val="30000"/>
              </a:spcBef>
            </a:pPr>
            <a:endParaRPr lang="zh-CN" altLang="en-US" dirty="0" smtClean="0">
              <a:latin typeface="Times New Roman" pitchFamily="18" charset="0"/>
            </a:endParaRPr>
          </a:p>
        </p:txBody>
      </p:sp>
      <p:sp>
        <p:nvSpPr>
          <p:cNvPr id="8704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8704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87046"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87047"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8704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8704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8705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8705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560129"/>
          <p:cNvSpPr>
            <a:spLocks noGrp="1" noChangeArrowheads="1"/>
          </p:cNvSpPr>
          <p:nvPr>
            <p:ph type="title"/>
          </p:nvPr>
        </p:nvSpPr>
        <p:spPr/>
        <p:txBody>
          <a:bodyPr/>
          <a:lstStyle/>
          <a:p>
            <a:pPr eaLnBrk="1" hangingPunct="1"/>
            <a:r>
              <a:rPr lang="en-US" altLang="zh-CN" smtClean="0"/>
              <a:t>7.3 </a:t>
            </a:r>
            <a:r>
              <a:rPr lang="zh-CN" altLang="en-US" smtClean="0"/>
              <a:t>坐标变换</a:t>
            </a:r>
          </a:p>
        </p:txBody>
      </p:sp>
      <p:sp>
        <p:nvSpPr>
          <p:cNvPr id="560132" name="矩形 560131"/>
          <p:cNvSpPr/>
          <p:nvPr/>
        </p:nvSpPr>
        <p:spPr>
          <a:xfrm>
            <a:off x="2124075" y="1387475"/>
            <a:ext cx="4029075" cy="700088"/>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560133" name="文本占位符 560132"/>
          <p:cNvSpPr>
            <a:spLocks noGrp="1" noChangeArrowheads="1"/>
          </p:cNvSpPr>
          <p:nvPr>
            <p:ph type="body" idx="1"/>
          </p:nvPr>
        </p:nvSpPr>
        <p:spPr>
          <a:xfrm>
            <a:off x="2895600" y="2705100"/>
            <a:ext cx="5302250" cy="1882775"/>
          </a:xfrm>
        </p:spPr>
        <p:txBody>
          <a:bodyPr/>
          <a:lstStyle/>
          <a:p>
            <a:pPr algn="ctr" eaLnBrk="1" hangingPunct="1"/>
            <a:r>
              <a:rPr lang="zh-CN" altLang="en-US" sz="4800" smtClean="0">
                <a:ea typeface="隶书" pitchFamily="49" charset="-122"/>
              </a:rPr>
              <a:t>坐标变换</a:t>
            </a:r>
          </a:p>
        </p:txBody>
      </p:sp>
      <p:sp>
        <p:nvSpPr>
          <p:cNvPr id="8806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8807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8807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88072" name="矩形 559112">
            <a:hlinkClick r:id="rId5"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8807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8807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8807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8807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0133">
                                            <p:txEl>
                                              <p:pRg st="0" end="0"/>
                                            </p:txEl>
                                          </p:spTgt>
                                        </p:tgtEl>
                                        <p:attrNameLst>
                                          <p:attrName>style.visibility</p:attrName>
                                        </p:attrNameLst>
                                      </p:cBhvr>
                                      <p:to>
                                        <p:strVal val="visible"/>
                                      </p:to>
                                    </p:set>
                                    <p:animEffect transition="in" filter="wipe(left)">
                                      <p:cBhvr>
                                        <p:cTn id="7" dur="500"/>
                                        <p:tgtEl>
                                          <p:spTgt spid="5601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281601"/>
          <p:cNvSpPr>
            <a:spLocks noGrp="1" noChangeArrowheads="1"/>
          </p:cNvSpPr>
          <p:nvPr>
            <p:ph type="title"/>
          </p:nvPr>
        </p:nvSpPr>
        <p:spPr>
          <a:xfrm>
            <a:off x="1711325" y="195263"/>
            <a:ext cx="4403725" cy="701675"/>
          </a:xfrm>
        </p:spPr>
        <p:txBody>
          <a:bodyPr/>
          <a:lstStyle/>
          <a:p>
            <a:pPr eaLnBrk="1" hangingPunct="1"/>
            <a:r>
              <a:rPr lang="en-US" altLang="zh-CN" sz="2800" smtClean="0"/>
              <a:t>7.3 </a:t>
            </a:r>
            <a:r>
              <a:rPr lang="zh-CN" altLang="en-US" sz="2800" smtClean="0"/>
              <a:t>坐标变换</a:t>
            </a:r>
          </a:p>
        </p:txBody>
      </p:sp>
      <p:sp>
        <p:nvSpPr>
          <p:cNvPr id="2" name="文本占位符 281602"/>
          <p:cNvSpPr>
            <a:spLocks noGrp="1" noChangeArrowheads="1"/>
          </p:cNvSpPr>
          <p:nvPr>
            <p:ph type="body" idx="1"/>
          </p:nvPr>
        </p:nvSpPr>
        <p:spPr>
          <a:xfrm>
            <a:off x="1703388" y="931863"/>
            <a:ext cx="7440612" cy="1698625"/>
          </a:xfrm>
        </p:spPr>
        <p:txBody>
          <a:bodyPr/>
          <a:lstStyle/>
          <a:p>
            <a:pPr algn="just" eaLnBrk="1" hangingPunct="1">
              <a:lnSpc>
                <a:spcPct val="90000"/>
              </a:lnSpc>
              <a:buFont typeface="Wingdings" pitchFamily="2" charset="2"/>
              <a:buChar char="l"/>
              <a:defRPr/>
            </a:pPr>
            <a:r>
              <a:rPr lang="zh-CN" altLang="en-US" dirty="0" smtClean="0"/>
              <a:t>异步电动机三相原始动态模型相当复杂，</a:t>
            </a:r>
            <a:r>
              <a:rPr lang="zh-CN" altLang="en-US" dirty="0" smtClean="0">
                <a:solidFill>
                  <a:srgbClr val="FF0000"/>
                </a:solidFill>
                <a:effectLst>
                  <a:outerShdw blurRad="38100" dist="38100" dir="2700000" algn="tl">
                    <a:srgbClr val="000000">
                      <a:alpha val="43137"/>
                    </a:srgbClr>
                  </a:outerShdw>
                </a:effectLst>
              </a:rPr>
              <a:t>简化</a:t>
            </a:r>
            <a:r>
              <a:rPr lang="zh-CN" altLang="en-US" dirty="0" smtClean="0">
                <a:solidFill>
                  <a:srgbClr val="000009"/>
                </a:solidFill>
                <a:effectLst>
                  <a:outerShdw blurRad="38100" dist="38100" dir="2700000" algn="tl">
                    <a:srgbClr val="000000">
                      <a:alpha val="43137"/>
                    </a:srgbClr>
                  </a:outerShdw>
                </a:effectLst>
              </a:rPr>
              <a:t>的基本方法就是</a:t>
            </a:r>
            <a:r>
              <a:rPr lang="zh-CN" altLang="en-US" dirty="0" smtClean="0">
                <a:solidFill>
                  <a:srgbClr val="C00000"/>
                </a:solidFill>
                <a:effectLst>
                  <a:outerShdw blurRad="38100" dist="38100" dir="2700000" algn="tl">
                    <a:srgbClr val="000000">
                      <a:alpha val="43137"/>
                    </a:srgbClr>
                  </a:outerShdw>
                </a:effectLst>
              </a:rPr>
              <a:t>坐标变换</a:t>
            </a:r>
            <a:r>
              <a:rPr lang="zh-CN" altLang="en-US" dirty="0" smtClean="0"/>
              <a:t>。</a:t>
            </a:r>
          </a:p>
          <a:p>
            <a:pPr algn="just" eaLnBrk="1" hangingPunct="1">
              <a:lnSpc>
                <a:spcPct val="90000"/>
              </a:lnSpc>
              <a:buFont typeface="Wingdings" pitchFamily="2" charset="2"/>
              <a:buChar char="l"/>
              <a:defRPr/>
            </a:pPr>
            <a:r>
              <a:rPr lang="zh-CN" altLang="en-US" dirty="0" smtClean="0"/>
              <a:t>异步电动机数学模型之所以复杂，</a:t>
            </a:r>
            <a:r>
              <a:rPr lang="zh-CN" altLang="en-US" dirty="0" smtClean="0">
                <a:solidFill>
                  <a:srgbClr val="FF0000"/>
                </a:solidFill>
                <a:effectLst>
                  <a:outerShdw blurRad="38100" dist="38100" dir="2700000" algn="tl">
                    <a:srgbClr val="000000">
                      <a:alpha val="43137"/>
                    </a:srgbClr>
                  </a:outerShdw>
                </a:effectLst>
              </a:rPr>
              <a:t>关键</a:t>
            </a:r>
            <a:r>
              <a:rPr lang="zh-CN" altLang="en-US" dirty="0" smtClean="0"/>
              <a:t>是因为有一个</a:t>
            </a:r>
            <a:r>
              <a:rPr lang="zh-CN" altLang="en-US" dirty="0" smtClean="0">
                <a:effectLst>
                  <a:outerShdw blurRad="38100" dist="38100" dir="2700000" algn="tl">
                    <a:srgbClr val="000000">
                      <a:alpha val="43137"/>
                    </a:srgbClr>
                  </a:outerShdw>
                </a:effectLst>
              </a:rPr>
              <a:t>复杂的</a:t>
            </a:r>
            <a:r>
              <a:rPr lang="zh-CN" altLang="en-US" dirty="0" smtClean="0">
                <a:solidFill>
                  <a:srgbClr val="FF0000"/>
                </a:solidFill>
                <a:effectLst>
                  <a:outerShdw blurRad="38100" dist="38100" dir="2700000" algn="tl">
                    <a:srgbClr val="000000">
                      <a:alpha val="43137"/>
                    </a:srgbClr>
                  </a:outerShdw>
                </a:effectLst>
              </a:rPr>
              <a:t>电感矩阵和转矩方程</a:t>
            </a:r>
            <a:r>
              <a:rPr lang="zh-CN" altLang="en-US" dirty="0" smtClean="0"/>
              <a:t>，它们体现了异步电动机的</a:t>
            </a:r>
            <a:r>
              <a:rPr lang="zh-CN" altLang="en-US" dirty="0" smtClean="0">
                <a:solidFill>
                  <a:srgbClr val="0000FF"/>
                </a:solidFill>
                <a:effectLst>
                  <a:outerShdw blurRad="38100" dist="38100" dir="2700000" algn="tl">
                    <a:srgbClr val="000000">
                      <a:alpha val="43137"/>
                    </a:srgbClr>
                  </a:outerShdw>
                </a:effectLst>
              </a:rPr>
              <a:t>电磁耦合</a:t>
            </a:r>
            <a:r>
              <a:rPr lang="zh-CN" altLang="en-US" dirty="0" smtClean="0"/>
              <a:t>和</a:t>
            </a:r>
            <a:r>
              <a:rPr lang="zh-CN" altLang="en-US" dirty="0" smtClean="0">
                <a:solidFill>
                  <a:srgbClr val="0000FF"/>
                </a:solidFill>
                <a:effectLst>
                  <a:outerShdw blurRad="38100" dist="38100" dir="2700000" algn="tl">
                    <a:srgbClr val="000000">
                      <a:alpha val="43137"/>
                    </a:srgbClr>
                  </a:outerShdw>
                </a:effectLst>
              </a:rPr>
              <a:t>能量转换</a:t>
            </a:r>
            <a:r>
              <a:rPr lang="zh-CN" altLang="en-US" dirty="0" smtClean="0"/>
              <a:t>的</a:t>
            </a:r>
            <a:r>
              <a:rPr lang="zh-CN" altLang="en-US" dirty="0" smtClean="0">
                <a:solidFill>
                  <a:srgbClr val="0000FF"/>
                </a:solidFill>
                <a:effectLst>
                  <a:outerShdw blurRad="38100" dist="38100" dir="2700000" algn="tl">
                    <a:srgbClr val="000000">
                      <a:alpha val="43137"/>
                    </a:srgbClr>
                  </a:outerShdw>
                </a:effectLst>
              </a:rPr>
              <a:t>复杂关系</a:t>
            </a:r>
            <a:r>
              <a:rPr lang="zh-CN" altLang="en-US" dirty="0" smtClean="0"/>
              <a:t>。</a:t>
            </a:r>
          </a:p>
          <a:p>
            <a:pPr algn="just" eaLnBrk="1" hangingPunct="1">
              <a:lnSpc>
                <a:spcPct val="90000"/>
              </a:lnSpc>
              <a:buFont typeface="Wingdings" pitchFamily="2" charset="2"/>
              <a:buChar char="l"/>
              <a:defRPr/>
            </a:pPr>
            <a:r>
              <a:rPr lang="zh-CN" altLang="en-US" dirty="0" smtClean="0"/>
              <a:t>要</a:t>
            </a:r>
            <a:r>
              <a:rPr lang="zh-CN" altLang="en-US" dirty="0" smtClean="0">
                <a:solidFill>
                  <a:srgbClr val="FF0000"/>
                </a:solidFill>
                <a:effectLst>
                  <a:outerShdw blurRad="38100" dist="38100" dir="2700000" algn="tl">
                    <a:srgbClr val="000000">
                      <a:alpha val="43137"/>
                    </a:srgbClr>
                  </a:outerShdw>
                </a:effectLst>
              </a:rPr>
              <a:t>简化数学模型</a:t>
            </a:r>
            <a:r>
              <a:rPr lang="zh-CN" altLang="en-US" dirty="0" smtClean="0"/>
              <a:t>，须从</a:t>
            </a:r>
            <a:r>
              <a:rPr lang="zh-CN" altLang="en-US" dirty="0" smtClean="0">
                <a:solidFill>
                  <a:srgbClr val="A50021"/>
                </a:solidFill>
                <a:effectLst>
                  <a:outerShdw blurRad="38100" dist="38100" dir="2700000" algn="tl">
                    <a:srgbClr val="000000">
                      <a:alpha val="43137"/>
                    </a:srgbClr>
                  </a:outerShdw>
                </a:effectLst>
              </a:rPr>
              <a:t>电磁耦合关系</a:t>
            </a:r>
            <a:r>
              <a:rPr lang="zh-CN" altLang="en-US" dirty="0" smtClean="0"/>
              <a:t>入手。</a:t>
            </a:r>
          </a:p>
        </p:txBody>
      </p:sp>
      <p:sp>
        <p:nvSpPr>
          <p:cNvPr id="89092" name="矩形 281603"/>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89093" name="矩形 281613"/>
          <p:cNvSpPr>
            <a:spLocks noChangeArrowheads="1"/>
          </p:cNvSpPr>
          <p:nvPr/>
        </p:nvSpPr>
        <p:spPr bwMode="auto">
          <a:xfrm>
            <a:off x="4568825" y="6186488"/>
            <a:ext cx="4330700" cy="641350"/>
          </a:xfrm>
          <a:prstGeom prst="rect">
            <a:avLst/>
          </a:prstGeom>
          <a:noFill/>
          <a:ln w="9525">
            <a:noFill/>
            <a:miter lim="800000"/>
            <a:headEnd/>
            <a:tailEnd/>
          </a:ln>
        </p:spPr>
        <p:txBody>
          <a:bodyPr wrap="none" anchor="ctr">
            <a:spAutoFit/>
          </a:bodyPr>
          <a:lstStyle/>
          <a:p>
            <a:pPr algn="ctr" eaLnBrk="1" hangingPunct="1">
              <a:buFont typeface="Arial" pitchFamily="34" charset="0"/>
              <a:buNone/>
            </a:pPr>
            <a:r>
              <a:rPr lang="zh-CN" altLang="en-US" sz="1800" dirty="0">
                <a:solidFill>
                  <a:schemeClr val="tx1"/>
                </a:solidFill>
                <a:latin typeface="Times New Roman" pitchFamily="18" charset="0"/>
              </a:rPr>
              <a:t>图</a:t>
            </a:r>
            <a:r>
              <a:rPr lang="en-US" altLang="zh-CN" sz="1800" dirty="0">
                <a:solidFill>
                  <a:schemeClr val="tx1"/>
                </a:solidFill>
                <a:latin typeface="Times New Roman" pitchFamily="18" charset="0"/>
              </a:rPr>
              <a:t>7-2 </a:t>
            </a:r>
            <a:r>
              <a:rPr lang="zh-CN" altLang="en-US" sz="1800" dirty="0">
                <a:solidFill>
                  <a:schemeClr val="tx1"/>
                </a:solidFill>
                <a:latin typeface="Times New Roman" pitchFamily="18" charset="0"/>
              </a:rPr>
              <a:t>二极直流电动机的物理模型</a:t>
            </a:r>
          </a:p>
          <a:p>
            <a:pPr algn="ctr" eaLnBrk="1" hangingPunct="1">
              <a:buFont typeface="Arial" pitchFamily="34" charset="0"/>
              <a:buNone/>
            </a:pPr>
            <a:r>
              <a:rPr lang="en-US" altLang="zh-CN" sz="1800" dirty="0">
                <a:solidFill>
                  <a:schemeClr val="tx1"/>
                </a:solidFill>
                <a:latin typeface="Times New Roman" pitchFamily="18" charset="0"/>
              </a:rPr>
              <a:t>F—</a:t>
            </a:r>
            <a:r>
              <a:rPr lang="zh-CN" altLang="en-US" sz="1800" dirty="0">
                <a:solidFill>
                  <a:schemeClr val="tx1"/>
                </a:solidFill>
                <a:latin typeface="Times New Roman" pitchFamily="18" charset="0"/>
              </a:rPr>
              <a:t>励磁绕组  </a:t>
            </a:r>
            <a:r>
              <a:rPr lang="en-US" altLang="zh-CN" sz="1800" dirty="0">
                <a:solidFill>
                  <a:schemeClr val="tx1"/>
                </a:solidFill>
                <a:latin typeface="Times New Roman" pitchFamily="18" charset="0"/>
              </a:rPr>
              <a:t>A—</a:t>
            </a:r>
            <a:r>
              <a:rPr lang="zh-CN" altLang="en-US" sz="1800" dirty="0">
                <a:solidFill>
                  <a:schemeClr val="tx1"/>
                </a:solidFill>
                <a:latin typeface="Times New Roman" pitchFamily="18" charset="0"/>
              </a:rPr>
              <a:t>电枢绕组  </a:t>
            </a:r>
            <a:r>
              <a:rPr lang="en-US" altLang="zh-CN" sz="1800" dirty="0">
                <a:solidFill>
                  <a:schemeClr val="tx1"/>
                </a:solidFill>
                <a:latin typeface="Times New Roman" pitchFamily="18" charset="0"/>
              </a:rPr>
              <a:t>C—</a:t>
            </a:r>
            <a:r>
              <a:rPr lang="zh-CN" altLang="en-US" sz="1800" dirty="0">
                <a:solidFill>
                  <a:schemeClr val="tx1"/>
                </a:solidFill>
                <a:latin typeface="Times New Roman" pitchFamily="18" charset="0"/>
              </a:rPr>
              <a:t>补偿绕组</a:t>
            </a:r>
          </a:p>
        </p:txBody>
      </p:sp>
      <p:pic>
        <p:nvPicPr>
          <p:cNvPr id="89094" name="图片 281614" descr="0602"/>
          <p:cNvPicPr>
            <a:picLocks noChangeAspect="1" noChangeArrowheads="1"/>
          </p:cNvPicPr>
          <p:nvPr/>
        </p:nvPicPr>
        <p:blipFill>
          <a:blip r:embed="rId2" cstate="print"/>
          <a:srcRect/>
          <a:stretch>
            <a:fillRect/>
          </a:stretch>
        </p:blipFill>
        <p:spPr bwMode="auto">
          <a:xfrm>
            <a:off x="3240088" y="3228975"/>
            <a:ext cx="3363912" cy="3024188"/>
          </a:xfrm>
          <a:prstGeom prst="rect">
            <a:avLst/>
          </a:prstGeom>
          <a:noFill/>
          <a:ln w="9525">
            <a:noFill/>
            <a:miter lim="800000"/>
            <a:headEnd/>
            <a:tailEnd/>
          </a:ln>
        </p:spPr>
      </p:pic>
      <p:sp>
        <p:nvSpPr>
          <p:cNvPr id="89095" name="矩形 281615"/>
          <p:cNvSpPr>
            <a:spLocks noChangeArrowheads="1"/>
          </p:cNvSpPr>
          <p:nvPr/>
        </p:nvSpPr>
        <p:spPr bwMode="auto">
          <a:xfrm>
            <a:off x="1712913" y="2819400"/>
            <a:ext cx="6450012" cy="519113"/>
          </a:xfrm>
          <a:prstGeom prst="rect">
            <a:avLst/>
          </a:prstGeom>
          <a:noFill/>
          <a:ln w="9525">
            <a:noFill/>
            <a:miter lim="800000"/>
            <a:headEnd/>
            <a:tailEnd/>
          </a:ln>
        </p:spPr>
        <p:txBody>
          <a:bodyPr lIns="0" tIns="0" bIns="0" anchor="ctr"/>
          <a:lstStyle/>
          <a:p>
            <a:pPr marL="838200" indent="-838200" eaLnBrk="1" hangingPunct="1">
              <a:lnSpc>
                <a:spcPct val="90000"/>
              </a:lnSpc>
              <a:buFont typeface="Arial" pitchFamily="34" charset="0"/>
              <a:buNone/>
            </a:pPr>
            <a:r>
              <a:rPr lang="en-US" altLang="zh-CN" sz="2400">
                <a:solidFill>
                  <a:schemeClr val="tx1"/>
                </a:solidFill>
              </a:rPr>
              <a:t>7.3.1 </a:t>
            </a:r>
            <a:r>
              <a:rPr lang="zh-CN" altLang="en-US" sz="2400">
                <a:solidFill>
                  <a:schemeClr val="tx1"/>
                </a:solidFill>
                <a:latin typeface="Siemens Sans" pitchFamily="2" charset="0"/>
              </a:rPr>
              <a:t>坐标变换的基本思路</a:t>
            </a:r>
          </a:p>
        </p:txBody>
      </p:sp>
      <p:sp>
        <p:nvSpPr>
          <p:cNvPr id="281620" name="圆角矩形标注 281619"/>
          <p:cNvSpPr>
            <a:spLocks noChangeArrowheads="1"/>
          </p:cNvSpPr>
          <p:nvPr/>
        </p:nvSpPr>
        <p:spPr bwMode="auto">
          <a:xfrm>
            <a:off x="6115050" y="3338513"/>
            <a:ext cx="1584325" cy="565150"/>
          </a:xfrm>
          <a:prstGeom prst="wedgeRoundRectCallout">
            <a:avLst>
              <a:gd name="adj1" fmla="val -76551"/>
              <a:gd name="adj2" fmla="val 200157"/>
              <a:gd name="adj3" fmla="val 16667"/>
            </a:avLst>
          </a:prstGeom>
          <a:solidFill>
            <a:srgbClr val="FFC000"/>
          </a:solidFill>
          <a:ln w="19050" cap="rnd">
            <a:solidFill>
              <a:srgbClr val="0066FF"/>
            </a:solidFill>
            <a:prstDash val="sysDot"/>
            <a:miter lim="800000"/>
            <a:headEnd/>
            <a:tailEnd/>
          </a:ln>
        </p:spPr>
        <p:txBody>
          <a:bodyPr anchor="ctr"/>
          <a:lstStyle/>
          <a:p>
            <a:pPr algn="ctr" eaLnBrk="1" fontAlgn="ctr" hangingPunct="1">
              <a:spcBef>
                <a:spcPct val="50000"/>
              </a:spcBef>
              <a:buFont typeface="Arial" pitchFamily="34" charset="0"/>
              <a:buNone/>
            </a:pPr>
            <a:r>
              <a:rPr lang="en-US" altLang="zh-CN" sz="2000">
                <a:solidFill>
                  <a:schemeClr val="tx1"/>
                </a:solidFill>
                <a:latin typeface="宋体" pitchFamily="2" charset="-122"/>
              </a:rPr>
              <a:t>F</a:t>
            </a:r>
            <a:r>
              <a:rPr lang="zh-CN" altLang="en-US" sz="2000">
                <a:solidFill>
                  <a:schemeClr val="tx1"/>
                </a:solidFill>
                <a:latin typeface="宋体" pitchFamily="2" charset="-122"/>
              </a:rPr>
              <a:t>励磁绕组在定子上</a:t>
            </a:r>
          </a:p>
        </p:txBody>
      </p:sp>
      <p:sp>
        <p:nvSpPr>
          <p:cNvPr id="281621" name="圆角矩形标注 281620"/>
          <p:cNvSpPr>
            <a:spLocks noChangeArrowheads="1"/>
          </p:cNvSpPr>
          <p:nvPr/>
        </p:nvSpPr>
        <p:spPr bwMode="auto">
          <a:xfrm>
            <a:off x="1995488" y="4006850"/>
            <a:ext cx="1584325" cy="576263"/>
          </a:xfrm>
          <a:prstGeom prst="wedgeRoundRectCallout">
            <a:avLst>
              <a:gd name="adj1" fmla="val 103708"/>
              <a:gd name="adj2" fmla="val -690"/>
              <a:gd name="adj3" fmla="val 16667"/>
            </a:avLst>
          </a:prstGeom>
          <a:solidFill>
            <a:srgbClr val="FFC000"/>
          </a:solidFill>
          <a:ln w="19050" cap="rnd">
            <a:solidFill>
              <a:srgbClr val="0066FF"/>
            </a:solidFill>
            <a:prstDash val="sysDot"/>
            <a:miter lim="800000"/>
            <a:headEnd/>
            <a:tailEnd/>
          </a:ln>
        </p:spPr>
        <p:txBody>
          <a:bodyPr anchor="ctr"/>
          <a:lstStyle/>
          <a:p>
            <a:pPr algn="ctr" eaLnBrk="1" fontAlgn="ctr" hangingPunct="1">
              <a:spcBef>
                <a:spcPct val="50000"/>
              </a:spcBef>
              <a:buFont typeface="Arial" pitchFamily="34" charset="0"/>
              <a:buNone/>
            </a:pPr>
            <a:r>
              <a:rPr lang="en-US" altLang="zh-CN" sz="2000">
                <a:solidFill>
                  <a:schemeClr val="tx1"/>
                </a:solidFill>
                <a:latin typeface="宋体" pitchFamily="2" charset="-122"/>
              </a:rPr>
              <a:t>A</a:t>
            </a:r>
            <a:r>
              <a:rPr lang="zh-CN" altLang="en-US" sz="2000">
                <a:solidFill>
                  <a:schemeClr val="tx1"/>
                </a:solidFill>
                <a:latin typeface="宋体" pitchFamily="2" charset="-122"/>
              </a:rPr>
              <a:t>电枢绕组在转子上</a:t>
            </a:r>
          </a:p>
        </p:txBody>
      </p:sp>
      <p:sp>
        <p:nvSpPr>
          <p:cNvPr id="281622" name="圆角矩形标注 281621"/>
          <p:cNvSpPr>
            <a:spLocks noChangeArrowheads="1"/>
          </p:cNvSpPr>
          <p:nvPr/>
        </p:nvSpPr>
        <p:spPr bwMode="auto">
          <a:xfrm>
            <a:off x="6232525" y="5192713"/>
            <a:ext cx="1584325" cy="714375"/>
          </a:xfrm>
          <a:prstGeom prst="wedgeRoundRectCallout">
            <a:avLst>
              <a:gd name="adj1" fmla="val -164630"/>
              <a:gd name="adj2" fmla="val 23111"/>
              <a:gd name="adj3" fmla="val 16667"/>
            </a:avLst>
          </a:prstGeom>
          <a:solidFill>
            <a:srgbClr val="FFC000"/>
          </a:solidFill>
          <a:ln w="19050" cap="rnd">
            <a:solidFill>
              <a:srgbClr val="0066FF"/>
            </a:solidFill>
            <a:prstDash val="sysDot"/>
            <a:miter lim="800000"/>
            <a:headEnd/>
            <a:tailEnd/>
          </a:ln>
        </p:spPr>
        <p:txBody>
          <a:bodyPr anchor="ctr"/>
          <a:lstStyle/>
          <a:p>
            <a:pPr algn="ctr" eaLnBrk="1" fontAlgn="ctr" hangingPunct="1">
              <a:spcBef>
                <a:spcPct val="50000"/>
              </a:spcBef>
              <a:buFont typeface="Arial" pitchFamily="34" charset="0"/>
              <a:buNone/>
            </a:pPr>
            <a:r>
              <a:rPr lang="en-US" altLang="zh-CN" sz="2000">
                <a:solidFill>
                  <a:schemeClr val="tx1"/>
                </a:solidFill>
                <a:latin typeface="宋体" pitchFamily="2" charset="-122"/>
              </a:rPr>
              <a:t>C</a:t>
            </a:r>
            <a:r>
              <a:rPr lang="zh-CN" altLang="en-US" sz="2000">
                <a:solidFill>
                  <a:schemeClr val="tx1"/>
                </a:solidFill>
                <a:latin typeface="宋体" pitchFamily="2" charset="-122"/>
              </a:rPr>
              <a:t>补偿绕组在定子上</a:t>
            </a:r>
          </a:p>
        </p:txBody>
      </p:sp>
      <p:sp>
        <p:nvSpPr>
          <p:cNvPr id="8909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8910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8910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89102" name="矩形 559112">
            <a:hlinkClick r:id="rId6"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8910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8910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8910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8910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1620"/>
                                        </p:tgtEl>
                                        <p:attrNameLst>
                                          <p:attrName>style.visibility</p:attrName>
                                        </p:attrNameLst>
                                      </p:cBhvr>
                                      <p:to>
                                        <p:strVal val="visible"/>
                                      </p:to>
                                    </p:set>
                                    <p:animEffect transition="in" filter="blinds(horizontal)">
                                      <p:cBhvr>
                                        <p:cTn id="7" dur="500"/>
                                        <p:tgtEl>
                                          <p:spTgt spid="281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1621"/>
                                        </p:tgtEl>
                                        <p:attrNameLst>
                                          <p:attrName>style.visibility</p:attrName>
                                        </p:attrNameLst>
                                      </p:cBhvr>
                                      <p:to>
                                        <p:strVal val="visible"/>
                                      </p:to>
                                    </p:set>
                                    <p:animEffect transition="in" filter="blinds(horizontal)">
                                      <p:cBhvr>
                                        <p:cTn id="12" dur="500"/>
                                        <p:tgtEl>
                                          <p:spTgt spid="2816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1622"/>
                                        </p:tgtEl>
                                        <p:attrNameLst>
                                          <p:attrName>style.visibility</p:attrName>
                                        </p:attrNameLst>
                                      </p:cBhvr>
                                      <p:to>
                                        <p:strVal val="visible"/>
                                      </p:to>
                                    </p:set>
                                    <p:animEffect transition="in" filter="blinds(horizontal)">
                                      <p:cBhvr>
                                        <p:cTn id="17" dur="500"/>
                                        <p:tgtEl>
                                          <p:spTgt spid="28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20" grpId="0" animBg="1"/>
      <p:bldP spid="281621" grpId="0" animBg="1"/>
      <p:bldP spid="2816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Font typeface="Arial" charset="0"/>
              <a:buNone/>
              <a:defRPr/>
            </a:pPr>
            <a:r>
              <a:rPr lang="zh-CN" altLang="en-US" dirty="0" smtClean="0">
                <a:effectLst>
                  <a:outerShdw blurRad="38100" dist="38100" dir="2700000" algn="tl">
                    <a:srgbClr val="000000">
                      <a:alpha val="43137"/>
                    </a:srgbClr>
                  </a:outerShdw>
                </a:effectLst>
                <a:latin typeface="Times New Roman" pitchFamily="18" charset="0"/>
                <a:ea typeface="黑体" pitchFamily="2" charset="-122"/>
              </a:rPr>
              <a:t>第</a:t>
            </a:r>
            <a:r>
              <a:rPr lang="en-US" altLang="zh-CN" dirty="0" smtClean="0">
                <a:effectLst>
                  <a:outerShdw blurRad="38100" dist="38100" dir="2700000" algn="tl">
                    <a:srgbClr val="000000">
                      <a:alpha val="43137"/>
                    </a:srgbClr>
                  </a:outerShdw>
                </a:effectLst>
                <a:latin typeface="Times New Roman" pitchFamily="18" charset="0"/>
                <a:ea typeface="黑体" pitchFamily="2" charset="-122"/>
              </a:rPr>
              <a:t>7</a:t>
            </a:r>
            <a:r>
              <a:rPr lang="zh-CN" altLang="en-US" dirty="0" smtClean="0">
                <a:effectLst>
                  <a:outerShdw blurRad="38100" dist="38100" dir="2700000" algn="tl">
                    <a:srgbClr val="000000">
                      <a:alpha val="43137"/>
                    </a:srgbClr>
                  </a:outerShdw>
                </a:effectLst>
                <a:latin typeface="Times New Roman" pitchFamily="18" charset="0"/>
                <a:ea typeface="黑体" pitchFamily="2" charset="-122"/>
              </a:rPr>
              <a:t>章 </a:t>
            </a:r>
            <a:r>
              <a:rPr lang="zh-CN" altLang="en-US" dirty="0" smtClean="0">
                <a:effectLst>
                  <a:outerShdw blurRad="38100" dist="38100" dir="2700000" algn="tl">
                    <a:srgbClr val="000000">
                      <a:alpha val="43137"/>
                    </a:srgbClr>
                  </a:outerShdw>
                </a:effectLst>
                <a:latin typeface="Times New Roman" pitchFamily="18" charset="0"/>
              </a:rPr>
              <a:t>基于动态模型的异步电动机调速系统</a:t>
            </a:r>
            <a:endParaRPr lang="zh-CN" altLang="en-US" dirty="0"/>
          </a:p>
        </p:txBody>
      </p:sp>
      <p:sp>
        <p:nvSpPr>
          <p:cNvPr id="79875" name="文本占位符 2"/>
          <p:cNvSpPr>
            <a:spLocks noGrp="1"/>
          </p:cNvSpPr>
          <p:nvPr>
            <p:ph type="body" sz="half" idx="1"/>
          </p:nvPr>
        </p:nvSpPr>
        <p:spPr>
          <a:xfrm>
            <a:off x="1841500" y="1660525"/>
            <a:ext cx="7226300" cy="4791075"/>
          </a:xfrm>
        </p:spPr>
        <p:txBody>
          <a:bodyPr/>
          <a:lstStyle/>
          <a:p>
            <a:pPr>
              <a:spcBef>
                <a:spcPts val="1800"/>
              </a:spcBef>
            </a:pPr>
            <a:r>
              <a:rPr lang="en-US" altLang="zh-CN" sz="2400" smtClean="0"/>
              <a:t>7.1</a:t>
            </a:r>
            <a:r>
              <a:rPr lang="zh-CN" altLang="zh-CN" sz="2400" smtClean="0"/>
              <a:t>异步电动机动态数学模型的性质</a:t>
            </a:r>
          </a:p>
          <a:p>
            <a:pPr>
              <a:spcBef>
                <a:spcPts val="1800"/>
              </a:spcBef>
            </a:pPr>
            <a:r>
              <a:rPr lang="en-US" altLang="zh-CN" sz="2400" smtClean="0"/>
              <a:t>7.2</a:t>
            </a:r>
            <a:r>
              <a:rPr lang="zh-CN" altLang="zh-CN" sz="2400" smtClean="0"/>
              <a:t>异步电动机的三相数学模型</a:t>
            </a:r>
          </a:p>
          <a:p>
            <a:pPr>
              <a:spcBef>
                <a:spcPts val="1800"/>
              </a:spcBef>
            </a:pPr>
            <a:r>
              <a:rPr lang="en-US" altLang="zh-CN" sz="2400" smtClean="0"/>
              <a:t>7.3</a:t>
            </a:r>
            <a:r>
              <a:rPr lang="zh-CN" altLang="zh-CN" sz="2400" smtClean="0"/>
              <a:t>坐标变换</a:t>
            </a:r>
          </a:p>
          <a:p>
            <a:pPr>
              <a:spcBef>
                <a:spcPts val="1800"/>
              </a:spcBef>
            </a:pPr>
            <a:r>
              <a:rPr lang="en-US" altLang="zh-CN" sz="2400" smtClean="0"/>
              <a:t>7.4</a:t>
            </a:r>
            <a:r>
              <a:rPr lang="zh-CN" altLang="zh-CN" sz="2400" smtClean="0"/>
              <a:t>异步电动机在正交坐标系上的动态数学模型</a:t>
            </a:r>
          </a:p>
          <a:p>
            <a:pPr>
              <a:spcBef>
                <a:spcPts val="1800"/>
              </a:spcBef>
            </a:pPr>
            <a:r>
              <a:rPr lang="en-US" altLang="zh-CN" sz="2400" smtClean="0"/>
              <a:t>7.5</a:t>
            </a:r>
            <a:r>
              <a:rPr lang="zh-CN" altLang="zh-CN" sz="2400" smtClean="0"/>
              <a:t>异步电动机在正交坐标系上的状态方程</a:t>
            </a:r>
          </a:p>
          <a:p>
            <a:pPr>
              <a:spcBef>
                <a:spcPts val="1800"/>
              </a:spcBef>
            </a:pPr>
            <a:r>
              <a:rPr lang="en-US" altLang="zh-CN" sz="2400" smtClean="0"/>
              <a:t>7.6</a:t>
            </a:r>
            <a:r>
              <a:rPr lang="zh-CN" altLang="zh-CN" sz="2400" smtClean="0"/>
              <a:t>异步电动机按转子磁链定向的矢量控制系统</a:t>
            </a:r>
          </a:p>
          <a:p>
            <a:pPr>
              <a:spcBef>
                <a:spcPts val="1800"/>
              </a:spcBef>
            </a:pPr>
            <a:r>
              <a:rPr lang="en-US" altLang="zh-CN" sz="2400" smtClean="0"/>
              <a:t>7.7</a:t>
            </a:r>
            <a:r>
              <a:rPr lang="zh-CN" altLang="zh-CN" sz="2400" smtClean="0"/>
              <a:t>异步电动机按定子磁链控制的直接转矩控制系统</a:t>
            </a:r>
          </a:p>
          <a:p>
            <a:pPr>
              <a:spcBef>
                <a:spcPts val="1800"/>
              </a:spcBef>
            </a:pPr>
            <a:r>
              <a:rPr lang="en-US" altLang="zh-CN" sz="2400" smtClean="0"/>
              <a:t>7.8</a:t>
            </a:r>
            <a:r>
              <a:rPr lang="zh-CN" altLang="zh-CN" sz="2400" smtClean="0"/>
              <a:t>直接转矩控制系统与矢量控制系统的比较</a:t>
            </a:r>
            <a:r>
              <a:rPr lang="en-US" altLang="zh-CN" sz="2400" smtClean="0"/>
              <a:t> </a:t>
            </a:r>
            <a:endParaRPr lang="zh-CN" altLang="zh-CN" sz="2400" smtClean="0"/>
          </a:p>
          <a:p>
            <a:pPr>
              <a:spcBef>
                <a:spcPts val="1800"/>
              </a:spcBef>
            </a:pPr>
            <a:endParaRPr lang="zh-CN" altLang="en-US" sz="2400" smtClean="0"/>
          </a:p>
        </p:txBody>
      </p:sp>
      <p:sp>
        <p:nvSpPr>
          <p:cNvPr id="7987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7987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7987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79879"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7988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7988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7988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7988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
        <p:nvSpPr>
          <p:cNvPr id="14" name="矩形 13"/>
          <p:cNvSpPr/>
          <p:nvPr/>
        </p:nvSpPr>
        <p:spPr>
          <a:xfrm>
            <a:off x="3687763" y="1030288"/>
            <a:ext cx="2747962" cy="530225"/>
          </a:xfrm>
          <a:prstGeom prst="rect">
            <a:avLst/>
          </a:prstGeom>
          <a:noFill/>
          <a:ln w="9525">
            <a:noFill/>
            <a:miter/>
          </a:ln>
        </p:spPr>
        <p:txBody>
          <a:bodyPr>
            <a:spAutoFit/>
          </a:bodyPr>
          <a:lstStyle/>
          <a:p>
            <a:pPr algn="ctr" eaLnBrk="1" hangingPunct="1">
              <a:lnSpc>
                <a:spcPct val="90000"/>
              </a:lnSpc>
              <a:buFont typeface="Arial" panose="020B0604020202020204" pitchFamily="34" charset="0"/>
              <a:buNone/>
              <a:defRPr/>
            </a:pPr>
            <a:r>
              <a:rPr lang="zh-CN" altLang="en-US" sz="3200" noProof="1">
                <a:solidFill>
                  <a:schemeClr val="tx1"/>
                </a:solidFill>
                <a:effectLst>
                  <a:outerShdw blurRad="38100" dist="38100" dir="2700000">
                    <a:srgbClr val="C0C0C0"/>
                  </a:outerShdw>
                </a:effectLst>
                <a:latin typeface="Monotype Corsiva" pitchFamily="66" charset="0"/>
                <a:ea typeface="+mn-ea"/>
                <a:cs typeface="+mn-ea"/>
              </a:rPr>
              <a:t>内  容  提  要</a:t>
            </a:r>
            <a:endParaRPr lang="zh-CN" altLang="en-US" sz="3200" noProof="1">
              <a:solidFill>
                <a:schemeClr val="tx1"/>
              </a:solidFill>
              <a:effectLst>
                <a:outerShdw blurRad="38100" dist="38100" dir="2700000">
                  <a:srgbClr val="C0C0C0"/>
                </a:outerShdw>
              </a:effectLst>
              <a:latin typeface="Monotype Corsiva" pitchFamily="66" charset="0"/>
              <a:ea typeface="+mn-ea"/>
            </a:endParaRPr>
          </a:p>
        </p:txBody>
      </p:sp>
    </p:spTree>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283649"/>
          <p:cNvSpPr>
            <a:spLocks noGrp="1" noChangeArrowheads="1"/>
          </p:cNvSpPr>
          <p:nvPr>
            <p:ph type="title"/>
          </p:nvPr>
        </p:nvSpPr>
        <p:spPr>
          <a:xfrm>
            <a:off x="1711325" y="246063"/>
            <a:ext cx="6450013" cy="701675"/>
          </a:xfrm>
        </p:spPr>
        <p:txBody>
          <a:bodyPr/>
          <a:lstStyle/>
          <a:p>
            <a:pPr marL="838200" indent="-838200" eaLnBrk="1" hangingPunct="1"/>
            <a:r>
              <a:rPr lang="en-US" altLang="zh-CN" smtClean="0"/>
              <a:t>7.3.1 </a:t>
            </a:r>
            <a:r>
              <a:rPr lang="zh-CN" altLang="en-US" smtClean="0"/>
              <a:t>坐标变换的基本思路</a:t>
            </a:r>
          </a:p>
        </p:txBody>
      </p:sp>
      <p:sp>
        <p:nvSpPr>
          <p:cNvPr id="95235" name="文本占位符 283650"/>
          <p:cNvSpPr>
            <a:spLocks noGrp="1" noChangeArrowheads="1"/>
          </p:cNvSpPr>
          <p:nvPr>
            <p:ph type="body" idx="1"/>
          </p:nvPr>
        </p:nvSpPr>
        <p:spPr>
          <a:xfrm>
            <a:off x="1695450" y="1087438"/>
            <a:ext cx="7448550" cy="1165225"/>
          </a:xfrm>
        </p:spPr>
        <p:txBody>
          <a:bodyPr/>
          <a:lstStyle/>
          <a:p>
            <a:pPr eaLnBrk="1" hangingPunct="1">
              <a:lnSpc>
                <a:spcPct val="90000"/>
              </a:lnSpc>
              <a:buFont typeface="Wingdings" pitchFamily="2" charset="2"/>
              <a:buChar char="l"/>
              <a:defRPr/>
            </a:pPr>
            <a:r>
              <a:rPr lang="zh-CN" altLang="en-US" dirty="0" smtClean="0"/>
              <a:t>把</a:t>
            </a:r>
            <a:r>
              <a:rPr lang="en-US" altLang="zh-CN" dirty="0" smtClean="0"/>
              <a:t>F</a:t>
            </a:r>
            <a:r>
              <a:rPr lang="zh-CN" altLang="en-US" dirty="0" smtClean="0"/>
              <a:t>的轴线称作直轴或</a:t>
            </a:r>
            <a:r>
              <a:rPr lang="en-US" altLang="zh-CN" dirty="0" smtClean="0"/>
              <a:t>d</a:t>
            </a:r>
            <a:r>
              <a:rPr lang="zh-CN" altLang="en-US" dirty="0" smtClean="0"/>
              <a:t>轴，主磁通的方向就是沿着</a:t>
            </a:r>
            <a:r>
              <a:rPr lang="en-US" altLang="zh-CN" dirty="0" smtClean="0"/>
              <a:t>d</a:t>
            </a:r>
            <a:r>
              <a:rPr lang="zh-CN" altLang="en-US" dirty="0" smtClean="0"/>
              <a:t>轴的；</a:t>
            </a:r>
            <a:r>
              <a:rPr lang="en-US" altLang="zh-CN" dirty="0" smtClean="0"/>
              <a:t>A</a:t>
            </a:r>
            <a:r>
              <a:rPr lang="zh-CN" altLang="en-US" dirty="0" smtClean="0"/>
              <a:t>和</a:t>
            </a:r>
            <a:r>
              <a:rPr lang="en-US" altLang="zh-CN" dirty="0" smtClean="0"/>
              <a:t>C</a:t>
            </a:r>
            <a:r>
              <a:rPr lang="zh-CN" altLang="en-US" dirty="0" smtClean="0"/>
              <a:t>的轴线则称为交轴或</a:t>
            </a:r>
            <a:r>
              <a:rPr lang="en-US" altLang="zh-CN" dirty="0" smtClean="0"/>
              <a:t>q</a:t>
            </a:r>
            <a:r>
              <a:rPr lang="zh-CN" altLang="en-US" dirty="0" smtClean="0"/>
              <a:t>轴。虽然电枢本身是旋转的，但</a:t>
            </a:r>
            <a:r>
              <a:rPr lang="zh-CN" altLang="en-US" dirty="0" smtClean="0">
                <a:solidFill>
                  <a:srgbClr val="C00000"/>
                </a:solidFill>
                <a:effectLst>
                  <a:outerShdw blurRad="38100" dist="38100" dir="2700000" algn="tl">
                    <a:srgbClr val="000000">
                      <a:alpha val="43137"/>
                    </a:srgbClr>
                  </a:outerShdw>
                </a:effectLst>
              </a:rPr>
              <a:t>由于换向器和电刷的作用，闭合的电枢绕组分成两条支路。电刷两侧每条支路中导线的电流方向总是相同的。</a:t>
            </a:r>
          </a:p>
        </p:txBody>
      </p:sp>
      <p:sp>
        <p:nvSpPr>
          <p:cNvPr id="90116" name="矩形 283655"/>
          <p:cNvSpPr>
            <a:spLocks noChangeArrowheads="1"/>
          </p:cNvSpPr>
          <p:nvPr/>
        </p:nvSpPr>
        <p:spPr bwMode="auto">
          <a:xfrm>
            <a:off x="1695450" y="2320925"/>
            <a:ext cx="7448550" cy="1570038"/>
          </a:xfrm>
          <a:prstGeom prst="rect">
            <a:avLst/>
          </a:prstGeom>
          <a:noFill/>
          <a:ln w="9525">
            <a:noFill/>
            <a:miter lim="800000"/>
            <a:headEnd/>
            <a:tailEnd/>
          </a:ln>
        </p:spPr>
        <p:txBody>
          <a:bodyPr lIns="0" tIns="0" rIns="90000" bIns="0"/>
          <a:lstStyle/>
          <a:p>
            <a:pPr eaLnBrk="1" hangingPunct="1">
              <a:buClr>
                <a:srgbClr val="FF9933"/>
              </a:buClr>
              <a:buFont typeface="Wingdings" pitchFamily="2" charset="2"/>
              <a:buChar char="l"/>
            </a:pPr>
            <a:r>
              <a:rPr lang="zh-CN" altLang="en-US" sz="2000" dirty="0">
                <a:solidFill>
                  <a:schemeClr val="tx1"/>
                </a:solidFill>
                <a:latin typeface="Siemens Sans" pitchFamily="2" charset="0"/>
              </a:rPr>
              <a:t>当电刷位于磁极的中性线上时，电枢磁动势的轴线始终被电刷限定在</a:t>
            </a:r>
            <a:r>
              <a:rPr lang="en-US" altLang="zh-CN" sz="2000" dirty="0">
                <a:solidFill>
                  <a:schemeClr val="tx1"/>
                </a:solidFill>
              </a:rPr>
              <a:t>q</a:t>
            </a:r>
            <a:r>
              <a:rPr lang="zh-CN" altLang="en-US" sz="2000" dirty="0">
                <a:solidFill>
                  <a:schemeClr val="tx1"/>
                </a:solidFill>
                <a:latin typeface="Siemens Sans" pitchFamily="2" charset="0"/>
              </a:rPr>
              <a:t>轴位置上，其效果好象一个在</a:t>
            </a:r>
            <a:r>
              <a:rPr lang="en-US" altLang="zh-CN" sz="2000" dirty="0">
                <a:solidFill>
                  <a:schemeClr val="tx1"/>
                </a:solidFill>
              </a:rPr>
              <a:t>q</a:t>
            </a:r>
            <a:r>
              <a:rPr lang="zh-CN" altLang="en-US" sz="2000" dirty="0">
                <a:solidFill>
                  <a:schemeClr val="tx1"/>
                </a:solidFill>
                <a:latin typeface="Siemens Sans" pitchFamily="2" charset="0"/>
              </a:rPr>
              <a:t>轴上静止的绕组一样。</a:t>
            </a:r>
          </a:p>
          <a:p>
            <a:pPr eaLnBrk="1" hangingPunct="1">
              <a:buClr>
                <a:srgbClr val="FF9933"/>
              </a:buClr>
              <a:buFont typeface="Wingdings" pitchFamily="2" charset="2"/>
              <a:buChar char="l"/>
            </a:pPr>
            <a:r>
              <a:rPr lang="zh-CN" altLang="en-US" sz="2000" dirty="0">
                <a:solidFill>
                  <a:schemeClr val="tx1"/>
                </a:solidFill>
                <a:latin typeface="Siemens Sans" pitchFamily="2" charset="0"/>
              </a:rPr>
              <a:t>但它实际上是旋转的，会切割</a:t>
            </a:r>
            <a:r>
              <a:rPr lang="en-US" altLang="zh-CN" sz="2000" dirty="0">
                <a:solidFill>
                  <a:schemeClr val="tx1"/>
                </a:solidFill>
              </a:rPr>
              <a:t>d</a:t>
            </a:r>
            <a:r>
              <a:rPr lang="zh-CN" altLang="en-US" sz="2000" dirty="0">
                <a:solidFill>
                  <a:schemeClr val="tx1"/>
                </a:solidFill>
                <a:latin typeface="Siemens Sans" pitchFamily="2" charset="0"/>
              </a:rPr>
              <a:t>轴的磁通而产生旋转电动势，这又和真正静止的绕组不同。把这种等效的静止绕组称作</a:t>
            </a:r>
            <a:r>
              <a:rPr lang="zh-CN" altLang="en-US" sz="2000" dirty="0">
                <a:solidFill>
                  <a:schemeClr val="tx1"/>
                </a:solidFill>
              </a:rPr>
              <a:t>“</a:t>
            </a:r>
            <a:r>
              <a:rPr lang="zh-CN" altLang="en-US" sz="2000" dirty="0">
                <a:solidFill>
                  <a:schemeClr val="tx1"/>
                </a:solidFill>
                <a:latin typeface="Siemens Sans" pitchFamily="2" charset="0"/>
              </a:rPr>
              <a:t>伪静止绕组</a:t>
            </a:r>
            <a:r>
              <a:rPr lang="zh-CN" altLang="en-US" sz="2000" dirty="0">
                <a:solidFill>
                  <a:schemeClr val="tx1"/>
                </a:solidFill>
              </a:rPr>
              <a:t>”</a:t>
            </a:r>
            <a:r>
              <a:rPr lang="zh-CN" altLang="en-US" sz="2000" dirty="0">
                <a:solidFill>
                  <a:schemeClr val="tx1"/>
                </a:solidFill>
                <a:latin typeface="Siemens Sans" pitchFamily="2" charset="0"/>
              </a:rPr>
              <a:t>。</a:t>
            </a:r>
          </a:p>
        </p:txBody>
      </p:sp>
      <p:sp>
        <p:nvSpPr>
          <p:cNvPr id="283657" name="矩形 283656"/>
          <p:cNvSpPr/>
          <p:nvPr/>
        </p:nvSpPr>
        <p:spPr>
          <a:xfrm>
            <a:off x="1682750" y="3963988"/>
            <a:ext cx="7461250" cy="1296987"/>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nSpc>
                <a:spcPct val="90000"/>
              </a:lnSpc>
              <a:buFont typeface="Wingdings" pitchFamily="2" charset="2"/>
              <a:buChar char="l"/>
              <a:defRPr/>
            </a:pPr>
            <a:r>
              <a:rPr lang="zh-CN" altLang="en-US" noProof="1">
                <a:ea typeface="+mn-ea"/>
                <a:cs typeface="+mn-ea"/>
              </a:rPr>
              <a:t>电枢磁动势的作用可以用补偿绕组磁动势抵消，或者由于其作用方向与</a:t>
            </a:r>
            <a:r>
              <a:rPr lang="en-US" altLang="zh-CN" noProof="1">
                <a:ea typeface="+mn-ea"/>
                <a:cs typeface="+mn-ea"/>
              </a:rPr>
              <a:t>d</a:t>
            </a:r>
            <a:r>
              <a:rPr lang="zh-CN" altLang="en-US" noProof="1">
                <a:ea typeface="+mn-ea"/>
                <a:cs typeface="+mn-ea"/>
              </a:rPr>
              <a:t>轴垂直而对主磁通影响甚微。所以</a:t>
            </a:r>
            <a:r>
              <a:rPr lang="zh-CN" altLang="en-US" noProof="1">
                <a:solidFill>
                  <a:srgbClr val="FF0000"/>
                </a:solidFill>
                <a:effectLst>
                  <a:outerShdw blurRad="38100" dist="38100" dir="2700000">
                    <a:srgbClr val="C0C0C0"/>
                  </a:outerShdw>
                </a:effectLst>
                <a:ea typeface="+mn-ea"/>
                <a:cs typeface="+mn-ea"/>
              </a:rPr>
              <a:t>直流电动机的主磁通基本上由励磁绕组的励磁电流决定</a:t>
            </a:r>
            <a:r>
              <a:rPr lang="zh-CN" altLang="en-US" noProof="1">
                <a:ea typeface="+mn-ea"/>
                <a:cs typeface="+mn-ea"/>
              </a:rPr>
              <a:t>，这是</a:t>
            </a:r>
            <a:r>
              <a:rPr lang="zh-CN" altLang="en-US" noProof="1">
                <a:solidFill>
                  <a:srgbClr val="A50021"/>
                </a:solidFill>
                <a:effectLst>
                  <a:outerShdw blurRad="38100" dist="38100" dir="2700000">
                    <a:srgbClr val="C0C0C0"/>
                  </a:outerShdw>
                </a:effectLst>
                <a:ea typeface="+mn-ea"/>
                <a:cs typeface="+mn-ea"/>
              </a:rPr>
              <a:t>直流电动机的数学模型及其控制系统比较简单的根本原因。</a:t>
            </a:r>
            <a:endParaRPr lang="zh-CN" altLang="en-US" noProof="1">
              <a:solidFill>
                <a:srgbClr val="A50021"/>
              </a:solidFill>
              <a:effectLst>
                <a:outerShdw blurRad="38100" dist="38100" dir="2700000">
                  <a:srgbClr val="C0C0C0"/>
                </a:outerShdw>
              </a:effectLst>
              <a:ea typeface="+mn-ea"/>
            </a:endParaRPr>
          </a:p>
        </p:txBody>
      </p:sp>
      <p:sp>
        <p:nvSpPr>
          <p:cNvPr id="14" name="Rectangle 3"/>
          <p:cNvSpPr txBox="1">
            <a:spLocks noChangeArrowheads="1"/>
          </p:cNvSpPr>
          <p:nvPr/>
        </p:nvSpPr>
        <p:spPr bwMode="auto">
          <a:xfrm>
            <a:off x="1698625" y="5113338"/>
            <a:ext cx="7445375" cy="1800225"/>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defRPr/>
            </a:pPr>
            <a:r>
              <a:rPr lang="zh-CN" altLang="en-US" sz="2000" dirty="0">
                <a:solidFill>
                  <a:schemeClr val="tx1"/>
                </a:solidFill>
                <a:latin typeface="+mn-lt"/>
                <a:ea typeface="+mn-ea"/>
              </a:rPr>
              <a:t>如果能</a:t>
            </a:r>
            <a:r>
              <a:rPr lang="zh-CN" altLang="en-US" sz="2000" dirty="0">
                <a:solidFill>
                  <a:srgbClr val="0000FF"/>
                </a:solidFill>
                <a:effectLst>
                  <a:outerShdw blurRad="38100" dist="38100" dir="2700000" algn="tl">
                    <a:srgbClr val="000000">
                      <a:alpha val="43137"/>
                    </a:srgbClr>
                  </a:outerShdw>
                </a:effectLst>
                <a:latin typeface="+mn-lt"/>
                <a:ea typeface="+mn-ea"/>
              </a:rPr>
              <a:t>将交流电动机的物理模型等效地变换成类似直流电动机的模式，分析和控制就可以大大简化</a:t>
            </a:r>
            <a:r>
              <a:rPr lang="zh-CN" altLang="en-US" sz="2000" dirty="0">
                <a:solidFill>
                  <a:schemeClr val="tx1"/>
                </a:solidFill>
                <a:latin typeface="+mn-lt"/>
                <a:ea typeface="+mn-ea"/>
              </a:rPr>
              <a:t>。</a:t>
            </a:r>
            <a:r>
              <a:rPr lang="zh-CN" altLang="en-US" sz="2000" dirty="0">
                <a:solidFill>
                  <a:srgbClr val="C00000"/>
                </a:solidFill>
                <a:effectLst>
                  <a:outerShdw blurRad="38100" dist="38100" dir="2700000" algn="tl">
                    <a:srgbClr val="000000">
                      <a:alpha val="43137"/>
                    </a:srgbClr>
                  </a:outerShdw>
                </a:effectLst>
                <a:latin typeface="+mn-lt"/>
                <a:ea typeface="+mn-ea"/>
              </a:rPr>
              <a:t>坐标变换</a:t>
            </a:r>
            <a:r>
              <a:rPr lang="zh-CN" altLang="en-US" sz="2000" dirty="0">
                <a:solidFill>
                  <a:schemeClr val="tx1"/>
                </a:solidFill>
                <a:latin typeface="+mn-lt"/>
                <a:ea typeface="+mn-ea"/>
              </a:rPr>
              <a:t>正是按照这条</a:t>
            </a:r>
            <a:r>
              <a:rPr lang="zh-CN" altLang="en-US" sz="2000" dirty="0">
                <a:solidFill>
                  <a:srgbClr val="C00000"/>
                </a:solidFill>
                <a:effectLst>
                  <a:outerShdw blurRad="38100" dist="38100" dir="2700000" algn="tl">
                    <a:srgbClr val="000000">
                      <a:alpha val="43137"/>
                    </a:srgbClr>
                  </a:outerShdw>
                </a:effectLst>
                <a:latin typeface="+mn-lt"/>
                <a:ea typeface="+mn-ea"/>
              </a:rPr>
              <a:t>思路</a:t>
            </a:r>
            <a:r>
              <a:rPr lang="zh-CN" altLang="en-US" sz="2000" dirty="0">
                <a:solidFill>
                  <a:schemeClr val="tx1"/>
                </a:solidFill>
                <a:latin typeface="+mn-lt"/>
                <a:ea typeface="+mn-ea"/>
              </a:rPr>
              <a:t>进行的。</a:t>
            </a:r>
          </a:p>
          <a:p>
            <a:pPr algn="just" eaLnBrk="1" hangingPunct="1">
              <a:buClr>
                <a:srgbClr val="FF9933"/>
              </a:buClr>
              <a:buFont typeface="Wingdings" pitchFamily="2" charset="2"/>
              <a:buChar char="l"/>
              <a:defRPr/>
            </a:pPr>
            <a:r>
              <a:rPr lang="zh-CN" altLang="en-US" sz="2000" dirty="0">
                <a:solidFill>
                  <a:schemeClr val="tx1"/>
                </a:solidFill>
                <a:latin typeface="+mn-lt"/>
                <a:ea typeface="+mn-ea"/>
              </a:rPr>
              <a:t>不同坐标系中电动机模型</a:t>
            </a:r>
            <a:r>
              <a:rPr lang="zh-CN" altLang="en-US" sz="2000" dirty="0">
                <a:solidFill>
                  <a:srgbClr val="C00000"/>
                </a:solidFill>
                <a:effectLst>
                  <a:outerShdw blurRad="38100" dist="38100" dir="2700000" algn="tl">
                    <a:srgbClr val="000000">
                      <a:alpha val="43137"/>
                    </a:srgbClr>
                  </a:outerShdw>
                </a:effectLst>
                <a:latin typeface="+mn-lt"/>
                <a:ea typeface="+mn-ea"/>
              </a:rPr>
              <a:t>等效的原则是</a:t>
            </a:r>
            <a:r>
              <a:rPr lang="zh-CN" altLang="en-US" sz="2000" dirty="0">
                <a:solidFill>
                  <a:schemeClr val="tx1"/>
                </a:solidFill>
                <a:latin typeface="+mn-lt"/>
                <a:ea typeface="+mn-ea"/>
              </a:rPr>
              <a:t>：</a:t>
            </a:r>
            <a:r>
              <a:rPr lang="zh-CN" altLang="en-US" sz="2000" dirty="0">
                <a:solidFill>
                  <a:srgbClr val="C00000"/>
                </a:solidFill>
                <a:effectLst>
                  <a:outerShdw blurRad="38100" dist="38100" dir="2700000" algn="tl">
                    <a:srgbClr val="000000">
                      <a:alpha val="43137"/>
                    </a:srgbClr>
                  </a:outerShdw>
                </a:effectLst>
                <a:latin typeface="+mn-lt"/>
                <a:ea typeface="+mn-ea"/>
              </a:rPr>
              <a:t>在不同坐标下绕组所产生的合成磁动势相等</a:t>
            </a:r>
            <a:r>
              <a:rPr lang="zh-CN" altLang="en-US" sz="2000" dirty="0">
                <a:solidFill>
                  <a:schemeClr val="tx1"/>
                </a:solidFill>
                <a:latin typeface="+mn-lt"/>
                <a:ea typeface="+mn-ea"/>
              </a:rPr>
              <a:t>。</a:t>
            </a:r>
          </a:p>
        </p:txBody>
      </p:sp>
      <p:sp>
        <p:nvSpPr>
          <p:cNvPr id="9011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012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012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0122" name="矩形 559112">
            <a:hlinkClick r:id="rId5"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012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012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012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dirty="0">
                <a:solidFill>
                  <a:schemeClr val="tx1"/>
                </a:solidFill>
                <a:hlinkClick r:id="rId8" action="ppaction://hlinksldjump"/>
              </a:rPr>
              <a:t>7.8 </a:t>
            </a:r>
            <a:r>
              <a:rPr lang="zh-CN" altLang="en-US" sz="1400" dirty="0">
                <a:solidFill>
                  <a:schemeClr val="tx1"/>
                </a:solidFill>
                <a:latin typeface="Siemens Sans" pitchFamily="2" charset="0"/>
                <a:hlinkClick r:id="rId8" action="ppaction://hlinksldjump"/>
              </a:rPr>
              <a:t>直接转矩控制系统与矢量控制系统的比较</a:t>
            </a:r>
            <a:endParaRPr lang="zh-CN" altLang="en-US" sz="1400" dirty="0">
              <a:solidFill>
                <a:schemeClr val="tx1"/>
              </a:solidFill>
              <a:latin typeface="Siemens Sans" pitchFamily="2" charset="0"/>
            </a:endParaRPr>
          </a:p>
        </p:txBody>
      </p:sp>
      <p:sp>
        <p:nvSpPr>
          <p:cNvPr id="9012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矩形 261122"/>
          <p:cNvSpPr>
            <a:spLocks noChangeArrowheads="1"/>
          </p:cNvSpPr>
          <p:nvPr/>
        </p:nvSpPr>
        <p:spPr bwMode="auto">
          <a:xfrm>
            <a:off x="331788" y="34020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1139" name="矩形 261133"/>
          <p:cNvSpPr>
            <a:spLocks noChangeArrowheads="1"/>
          </p:cNvSpPr>
          <p:nvPr/>
        </p:nvSpPr>
        <p:spPr bwMode="auto">
          <a:xfrm>
            <a:off x="1741488" y="6557963"/>
            <a:ext cx="6121400" cy="300037"/>
          </a:xfrm>
          <a:prstGeom prst="rect">
            <a:avLst/>
          </a:prstGeom>
          <a:noFill/>
          <a:ln w="9525">
            <a:noFill/>
            <a:miter lim="800000"/>
            <a:headEnd/>
            <a:tailEnd/>
          </a:ln>
        </p:spPr>
        <p:txBody>
          <a:bodyPr lIns="0" tIns="0" rIns="90000" bIns="0"/>
          <a:lstStyle/>
          <a:p>
            <a:pPr algn="ctr" eaLnBrk="1" hangingPunct="1">
              <a:buClr>
                <a:srgbClr val="FF9933"/>
              </a:buClr>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-3 </a:t>
            </a:r>
            <a:r>
              <a:rPr lang="zh-CN" altLang="en-US" sz="2000">
                <a:solidFill>
                  <a:schemeClr val="tx1"/>
                </a:solidFill>
                <a:latin typeface="Siemens Sans" pitchFamily="2" charset="0"/>
              </a:rPr>
              <a:t>三相异步电动机的物理模型</a:t>
            </a:r>
          </a:p>
        </p:txBody>
      </p:sp>
      <p:pic>
        <p:nvPicPr>
          <p:cNvPr id="96268" name="图片 261134" descr="0601"/>
          <p:cNvPicPr>
            <a:picLocks noChangeAspect="1" noChangeArrowheads="1"/>
          </p:cNvPicPr>
          <p:nvPr/>
        </p:nvPicPr>
        <p:blipFill>
          <a:blip r:embed="rId2" cstate="print"/>
          <a:srcRect/>
          <a:stretch>
            <a:fillRect/>
          </a:stretch>
        </p:blipFill>
        <p:spPr bwMode="auto">
          <a:xfrm>
            <a:off x="3151188" y="2828925"/>
            <a:ext cx="4283075" cy="3600450"/>
          </a:xfrm>
          <a:prstGeom prst="rect">
            <a:avLst/>
          </a:prstGeom>
          <a:noFill/>
          <a:ln w="9525">
            <a:noFill/>
            <a:miter lim="800000"/>
            <a:headEnd/>
            <a:tailEnd/>
          </a:ln>
        </p:spPr>
      </p:pic>
      <p:sp>
        <p:nvSpPr>
          <p:cNvPr id="96269" name="矩形 261135"/>
          <p:cNvSpPr>
            <a:spLocks noChangeArrowheads="1"/>
          </p:cNvSpPr>
          <p:nvPr/>
        </p:nvSpPr>
        <p:spPr bwMode="auto">
          <a:xfrm>
            <a:off x="1689100" y="882361"/>
            <a:ext cx="7454900" cy="1938992"/>
          </a:xfrm>
          <a:prstGeom prst="rect">
            <a:avLst/>
          </a:prstGeom>
          <a:noFill/>
          <a:ln w="9525">
            <a:noFill/>
            <a:miter lim="800000"/>
            <a:headEnd/>
            <a:tailEnd/>
          </a:ln>
        </p:spPr>
        <p:txBody>
          <a:bodyPr anchor="ctr">
            <a:spAutoFit/>
          </a:bodyPr>
          <a:lstStyle/>
          <a:p>
            <a:pPr algn="just" eaLnBrk="1" hangingPunct="1">
              <a:buSzPct val="100000"/>
              <a:buFont typeface="Wingdings" pitchFamily="2" charset="2"/>
              <a:buChar char="l"/>
              <a:defRPr/>
            </a:pPr>
            <a:r>
              <a:rPr lang="zh-CN" altLang="en-US" sz="2000" dirty="0" smtClean="0">
                <a:solidFill>
                  <a:schemeClr val="tx1"/>
                </a:solidFill>
                <a:latin typeface="Arial" charset="0"/>
              </a:rPr>
              <a:t>在</a:t>
            </a:r>
            <a:r>
              <a:rPr lang="zh-CN" altLang="en-US" sz="2000" dirty="0">
                <a:solidFill>
                  <a:schemeClr val="tx1"/>
                </a:solidFill>
                <a:latin typeface="Arial" charset="0"/>
              </a:rPr>
              <a:t>交流电动机三相对称的静止绕组</a:t>
            </a:r>
            <a:r>
              <a:rPr lang="en-US" altLang="zh-CN" sz="2000" dirty="0">
                <a:solidFill>
                  <a:schemeClr val="tx1"/>
                </a:solidFill>
                <a:latin typeface="Arial" charset="0"/>
              </a:rPr>
              <a:t>A</a:t>
            </a:r>
            <a:r>
              <a:rPr lang="zh-CN" altLang="en-US" sz="2000" dirty="0">
                <a:solidFill>
                  <a:schemeClr val="tx1"/>
                </a:solidFill>
                <a:latin typeface="Arial" charset="0"/>
              </a:rPr>
              <a:t>、</a:t>
            </a:r>
            <a:r>
              <a:rPr lang="en-US" altLang="zh-CN" sz="2000" dirty="0">
                <a:solidFill>
                  <a:schemeClr val="tx1"/>
                </a:solidFill>
                <a:latin typeface="Arial" charset="0"/>
              </a:rPr>
              <a:t>B</a:t>
            </a:r>
            <a:r>
              <a:rPr lang="zh-CN" altLang="en-US" sz="2000" dirty="0">
                <a:solidFill>
                  <a:schemeClr val="tx1"/>
                </a:solidFill>
                <a:latin typeface="Arial" charset="0"/>
              </a:rPr>
              <a:t>、</a:t>
            </a:r>
            <a:r>
              <a:rPr lang="en-US" altLang="zh-CN" sz="2000" dirty="0">
                <a:solidFill>
                  <a:schemeClr val="tx1"/>
                </a:solidFill>
                <a:latin typeface="Arial" charset="0"/>
              </a:rPr>
              <a:t>C</a:t>
            </a:r>
            <a:r>
              <a:rPr lang="zh-CN" altLang="en-US" sz="2000" dirty="0">
                <a:solidFill>
                  <a:schemeClr val="tx1"/>
                </a:solidFill>
                <a:latin typeface="Arial" charset="0"/>
              </a:rPr>
              <a:t>中，通以三相平衡的正弦电流，所产生的</a:t>
            </a:r>
            <a:r>
              <a:rPr lang="zh-CN" altLang="en-US" sz="2000" dirty="0">
                <a:solidFill>
                  <a:srgbClr val="0000FF"/>
                </a:solidFill>
                <a:effectLst>
                  <a:outerShdw blurRad="38100" dist="38100" dir="2700000" algn="tl">
                    <a:srgbClr val="000000">
                      <a:alpha val="43137"/>
                    </a:srgbClr>
                  </a:outerShdw>
                </a:effectLst>
                <a:latin typeface="Arial" charset="0"/>
              </a:rPr>
              <a:t>合成磁动势是旋转磁动势</a:t>
            </a:r>
            <a:r>
              <a:rPr lang="en-US" altLang="zh-CN" sz="2000" dirty="0">
                <a:solidFill>
                  <a:srgbClr val="0000FF"/>
                </a:solidFill>
                <a:effectLst>
                  <a:outerShdw blurRad="38100" dist="38100" dir="2700000" algn="tl">
                    <a:srgbClr val="000000">
                      <a:alpha val="43137"/>
                    </a:srgbClr>
                  </a:outerShdw>
                </a:effectLst>
                <a:latin typeface="Arial" charset="0"/>
              </a:rPr>
              <a:t>F</a:t>
            </a:r>
            <a:r>
              <a:rPr lang="zh-CN" altLang="en-US" sz="2000" dirty="0">
                <a:solidFill>
                  <a:schemeClr val="tx1"/>
                </a:solidFill>
                <a:latin typeface="Arial" charset="0"/>
              </a:rPr>
              <a:t>，它在空间呈正弦分布，以</a:t>
            </a:r>
            <a:r>
              <a:rPr lang="zh-CN" altLang="en-US" sz="2000" dirty="0">
                <a:solidFill>
                  <a:srgbClr val="0000FF"/>
                </a:solidFill>
                <a:effectLst>
                  <a:outerShdw blurRad="38100" dist="38100" dir="2700000" algn="tl">
                    <a:srgbClr val="000000">
                      <a:alpha val="43137"/>
                    </a:srgbClr>
                  </a:outerShdw>
                </a:effectLst>
                <a:latin typeface="Arial" charset="0"/>
              </a:rPr>
              <a:t>同步转速（即电流的角频率</a:t>
            </a:r>
            <a:r>
              <a:rPr lang="el-GR" altLang="zh-CN" sz="2000" i="1" dirty="0">
                <a:solidFill>
                  <a:srgbClr val="0000FF"/>
                </a:solidFill>
                <a:effectLst>
                  <a:outerShdw blurRad="38100" dist="38100" dir="2700000" algn="tl">
                    <a:srgbClr val="000000">
                      <a:alpha val="43137"/>
                    </a:srgbClr>
                  </a:outerShdw>
                </a:effectLst>
                <a:latin typeface="Times New Roman" pitchFamily="18" charset="0"/>
                <a:cs typeface="Times New Roman" pitchFamily="18" charset="0"/>
              </a:rPr>
              <a:t>ω</a:t>
            </a:r>
            <a:r>
              <a:rPr lang="en-US" altLang="zh-CN" sz="2000" baseline="-25000" dirty="0">
                <a:solidFill>
                  <a:srgbClr val="0000FF"/>
                </a:solidFill>
                <a:effectLst>
                  <a:outerShdw blurRad="38100" dist="38100" dir="2700000" algn="tl">
                    <a:srgbClr val="000000">
                      <a:alpha val="43137"/>
                    </a:srgbClr>
                  </a:outerShdw>
                </a:effectLst>
                <a:latin typeface="Arial" charset="0"/>
              </a:rPr>
              <a:t>1</a:t>
            </a:r>
            <a:r>
              <a:rPr lang="zh-CN" altLang="en-US" sz="2000" dirty="0">
                <a:solidFill>
                  <a:srgbClr val="0000FF"/>
                </a:solidFill>
                <a:effectLst>
                  <a:outerShdw blurRad="38100" dist="38100" dir="2700000" algn="tl">
                    <a:srgbClr val="000000">
                      <a:alpha val="43137"/>
                    </a:srgbClr>
                  </a:outerShdw>
                </a:effectLst>
                <a:latin typeface="Arial" charset="0"/>
              </a:rPr>
              <a:t>）</a:t>
            </a:r>
            <a:r>
              <a:rPr lang="zh-CN" altLang="en-US" sz="2000" dirty="0">
                <a:solidFill>
                  <a:schemeClr val="tx1"/>
                </a:solidFill>
                <a:latin typeface="Arial" charset="0"/>
              </a:rPr>
              <a:t>顺着</a:t>
            </a:r>
            <a:r>
              <a:rPr lang="en-US" altLang="zh-CN" sz="2000" dirty="0">
                <a:solidFill>
                  <a:schemeClr val="tx1"/>
                </a:solidFill>
                <a:latin typeface="Arial" charset="0"/>
              </a:rPr>
              <a:t>A-B-C</a:t>
            </a:r>
            <a:r>
              <a:rPr lang="zh-CN" altLang="en-US" sz="2000" dirty="0">
                <a:solidFill>
                  <a:schemeClr val="tx1"/>
                </a:solidFill>
                <a:latin typeface="Arial" charset="0"/>
              </a:rPr>
              <a:t>的相序旋转。</a:t>
            </a:r>
          </a:p>
          <a:p>
            <a:pPr algn="just" eaLnBrk="1" hangingPunct="1">
              <a:buSzPct val="100000"/>
              <a:buFont typeface="Wingdings" pitchFamily="2" charset="2"/>
              <a:buChar char="l"/>
              <a:defRPr/>
            </a:pPr>
            <a:r>
              <a:rPr lang="zh-CN" altLang="en-US" sz="2000" dirty="0">
                <a:solidFill>
                  <a:srgbClr val="0000FF"/>
                </a:solidFill>
                <a:effectLst>
                  <a:outerShdw blurRad="38100" dist="38100" dir="2700000" algn="tl">
                    <a:srgbClr val="000000">
                      <a:alpha val="43137"/>
                    </a:srgbClr>
                  </a:outerShdw>
                </a:effectLst>
                <a:latin typeface="Arial" charset="0"/>
              </a:rPr>
              <a:t>任意对称的多相绕组，通入平衡的多相电流，都能产生旋转磁动势</a:t>
            </a:r>
            <a:r>
              <a:rPr lang="zh-CN" altLang="en-US" sz="2000" dirty="0">
                <a:solidFill>
                  <a:schemeClr val="tx1"/>
                </a:solidFill>
                <a:effectLst>
                  <a:outerShdw blurRad="38100" dist="38100" dir="2700000" algn="tl">
                    <a:srgbClr val="000000">
                      <a:alpha val="43137"/>
                    </a:srgbClr>
                  </a:outerShdw>
                </a:effectLst>
                <a:latin typeface="Arial" charset="0"/>
              </a:rPr>
              <a:t>，当然以</a:t>
            </a:r>
            <a:r>
              <a:rPr lang="zh-CN" altLang="en-US" sz="2000" dirty="0">
                <a:solidFill>
                  <a:srgbClr val="C00000"/>
                </a:solidFill>
                <a:effectLst>
                  <a:outerShdw blurRad="38100" dist="38100" dir="2700000" algn="tl">
                    <a:srgbClr val="000000">
                      <a:alpha val="43137"/>
                    </a:srgbClr>
                  </a:outerShdw>
                </a:effectLst>
                <a:latin typeface="Arial" charset="0"/>
              </a:rPr>
              <a:t>两相最为简单</a:t>
            </a:r>
            <a:r>
              <a:rPr lang="zh-CN" altLang="en-US" sz="2000" dirty="0">
                <a:solidFill>
                  <a:schemeClr val="tx1"/>
                </a:solidFill>
                <a:effectLst>
                  <a:outerShdw blurRad="38100" dist="38100" dir="2700000" algn="tl">
                    <a:srgbClr val="000000">
                      <a:alpha val="43137"/>
                    </a:srgbClr>
                  </a:outerShdw>
                </a:effectLst>
                <a:latin typeface="Arial" charset="0"/>
              </a:rPr>
              <a:t>。</a:t>
            </a:r>
          </a:p>
        </p:txBody>
      </p:sp>
      <p:pic>
        <p:nvPicPr>
          <p:cNvPr id="14" name="Picture 6" descr="0603"/>
          <p:cNvPicPr>
            <a:picLocks noChangeAspect="1" noChangeArrowheads="1"/>
          </p:cNvPicPr>
          <p:nvPr/>
        </p:nvPicPr>
        <p:blipFill>
          <a:blip r:embed="rId3" cstate="print"/>
          <a:srcRect/>
          <a:stretch>
            <a:fillRect/>
          </a:stretch>
        </p:blipFill>
        <p:spPr bwMode="auto">
          <a:xfrm>
            <a:off x="2492375" y="2768600"/>
            <a:ext cx="5800725" cy="3797300"/>
          </a:xfrm>
          <a:prstGeom prst="rect">
            <a:avLst/>
          </a:prstGeom>
          <a:noFill/>
          <a:ln w="9525">
            <a:noFill/>
            <a:miter lim="800000"/>
            <a:headEnd/>
            <a:tailEnd/>
          </a:ln>
        </p:spPr>
      </p:pic>
      <p:sp>
        <p:nvSpPr>
          <p:cNvPr id="9114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9114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9114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91146" name="矩形 559112">
            <a:hlinkClick r:id="rId7"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9114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9114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9114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9115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268"/>
                                        </p:tgtEl>
                                        <p:attrNameLst>
                                          <p:attrName>style.visibility</p:attrName>
                                        </p:attrNameLst>
                                      </p:cBhvr>
                                      <p:to>
                                        <p:strVal val="visible"/>
                                      </p:to>
                                    </p:set>
                                    <p:anim calcmode="lin" valueType="num">
                                      <p:cBhvr additive="base">
                                        <p:cTn id="7" dur="500" fill="hold"/>
                                        <p:tgtEl>
                                          <p:spTgt spid="96268"/>
                                        </p:tgtEl>
                                        <p:attrNameLst>
                                          <p:attrName>ppt_x</p:attrName>
                                        </p:attrNameLst>
                                      </p:cBhvr>
                                      <p:tavLst>
                                        <p:tav tm="0">
                                          <p:val>
                                            <p:strVal val="#ppt_x"/>
                                          </p:val>
                                        </p:tav>
                                        <p:tav tm="100000">
                                          <p:val>
                                            <p:strVal val="#ppt_x"/>
                                          </p:val>
                                        </p:tav>
                                      </p:tavLst>
                                    </p:anim>
                                    <p:anim calcmode="lin" valueType="num">
                                      <p:cBhvr additive="base">
                                        <p:cTn id="8" dur="500" fill="hold"/>
                                        <p:tgtEl>
                                          <p:spTgt spid="96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287745"/>
          <p:cNvSpPr>
            <a:spLocks noGrp="1" noChangeArrowheads="1"/>
          </p:cNvSpPr>
          <p:nvPr>
            <p:ph type="title"/>
          </p:nvPr>
        </p:nvSpPr>
        <p:spPr>
          <a:xfrm>
            <a:off x="1725613" y="220663"/>
            <a:ext cx="6450012" cy="701675"/>
          </a:xfrm>
        </p:spPr>
        <p:txBody>
          <a:bodyPr/>
          <a:lstStyle/>
          <a:p>
            <a:pPr marL="838200" indent="-838200" eaLnBrk="1" hangingPunct="1"/>
            <a:r>
              <a:rPr lang="en-US" altLang="zh-CN" smtClean="0"/>
              <a:t>7.3.1 </a:t>
            </a:r>
            <a:r>
              <a:rPr lang="zh-CN" altLang="en-US" smtClean="0"/>
              <a:t>坐标变换的基本思路</a:t>
            </a:r>
          </a:p>
        </p:txBody>
      </p:sp>
      <p:sp>
        <p:nvSpPr>
          <p:cNvPr id="287757" name="矩形 287756"/>
          <p:cNvSpPr/>
          <p:nvPr/>
        </p:nvSpPr>
        <p:spPr>
          <a:xfrm>
            <a:off x="1695450" y="1985962"/>
            <a:ext cx="7448550" cy="1725425"/>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buFont typeface="Wingdings" pitchFamily="2" charset="2"/>
              <a:buChar char="l"/>
              <a:defRPr/>
            </a:pPr>
            <a:r>
              <a:rPr lang="zh-CN" altLang="en-US" sz="2400" noProof="1">
                <a:ea typeface="+mn-ea"/>
                <a:cs typeface="+mn-ea"/>
              </a:rPr>
              <a:t>三相变量中只有两相为独立变量，完全可以也应该消去一相。</a:t>
            </a:r>
            <a:endParaRPr lang="zh-CN" altLang="en-US" sz="2400" noProof="1">
              <a:ea typeface="+mn-ea"/>
            </a:endParaRPr>
          </a:p>
          <a:p>
            <a:pPr algn="just">
              <a:lnSpc>
                <a:spcPct val="90000"/>
              </a:lnSpc>
              <a:buFont typeface="Wingdings" pitchFamily="2" charset="2"/>
              <a:buChar char="l"/>
              <a:defRPr/>
            </a:pPr>
            <a:r>
              <a:rPr lang="zh-CN" altLang="en-US" sz="2400" noProof="1">
                <a:ea typeface="+mn-ea"/>
                <a:cs typeface="+mn-ea"/>
              </a:rPr>
              <a:t>所以，三相绕组可以用相互</a:t>
            </a:r>
            <a:r>
              <a:rPr lang="zh-CN" altLang="en-US" sz="2400" noProof="1">
                <a:solidFill>
                  <a:srgbClr val="A50021"/>
                </a:solidFill>
                <a:effectLst>
                  <a:outerShdw blurRad="38100" dist="38100" dir="2700000">
                    <a:srgbClr val="C0C0C0"/>
                  </a:outerShdw>
                </a:effectLst>
                <a:ea typeface="+mn-ea"/>
                <a:cs typeface="+mn-ea"/>
              </a:rPr>
              <a:t>独立</a:t>
            </a:r>
            <a:r>
              <a:rPr lang="zh-CN" altLang="en-US" sz="2400" noProof="1">
                <a:ea typeface="+mn-ea"/>
                <a:cs typeface="+mn-ea"/>
              </a:rPr>
              <a:t>的</a:t>
            </a:r>
            <a:r>
              <a:rPr lang="zh-CN" altLang="en-US" sz="2400" noProof="1">
                <a:effectLst>
                  <a:outerShdw blurRad="38100" dist="38100" dir="2700000">
                    <a:srgbClr val="C0C0C0"/>
                  </a:outerShdw>
                </a:effectLst>
                <a:ea typeface="+mn-ea"/>
                <a:cs typeface="+mn-ea"/>
              </a:rPr>
              <a:t>两相</a:t>
            </a:r>
            <a:r>
              <a:rPr lang="zh-CN" altLang="en-US" sz="2400" noProof="1">
                <a:solidFill>
                  <a:srgbClr val="0000CC"/>
                </a:solidFill>
                <a:effectLst>
                  <a:outerShdw blurRad="38100" dist="38100" dir="2700000">
                    <a:srgbClr val="C0C0C0"/>
                  </a:outerShdw>
                </a:effectLst>
                <a:ea typeface="+mn-ea"/>
                <a:cs typeface="+mn-ea"/>
              </a:rPr>
              <a:t>正交</a:t>
            </a:r>
            <a:r>
              <a:rPr lang="zh-CN" altLang="en-US" sz="2400" noProof="1">
                <a:solidFill>
                  <a:srgbClr val="FF9900"/>
                </a:solidFill>
                <a:effectLst>
                  <a:outerShdw blurRad="38100" dist="38100" dir="2700000">
                    <a:srgbClr val="C0C0C0"/>
                  </a:outerShdw>
                </a:effectLst>
                <a:ea typeface="+mn-ea"/>
                <a:cs typeface="+mn-ea"/>
              </a:rPr>
              <a:t>对称</a:t>
            </a:r>
            <a:r>
              <a:rPr lang="zh-CN" altLang="en-US" sz="2400" noProof="1">
                <a:ea typeface="+mn-ea"/>
                <a:cs typeface="+mn-ea"/>
              </a:rPr>
              <a:t>绕组等效代替，</a:t>
            </a:r>
            <a:r>
              <a:rPr lang="zh-CN" altLang="en-US" sz="2400" noProof="1">
                <a:solidFill>
                  <a:srgbClr val="FF3300"/>
                </a:solidFill>
                <a:effectLst>
                  <a:outerShdw blurRad="38100" dist="38100" dir="2700000" algn="tl">
                    <a:srgbClr val="000000">
                      <a:alpha val="43137"/>
                    </a:srgbClr>
                  </a:outerShdw>
                </a:effectLst>
                <a:ea typeface="+mn-ea"/>
                <a:cs typeface="+mn-ea"/>
              </a:rPr>
              <a:t>等效的原则是：</a:t>
            </a:r>
            <a:r>
              <a:rPr lang="en-US" altLang="zh-CN" sz="2400" noProof="1">
                <a:solidFill>
                  <a:srgbClr val="FF3300"/>
                </a:solidFill>
                <a:effectLst>
                  <a:outerShdw blurRad="38100" dist="38100" dir="2700000" algn="tl">
                    <a:srgbClr val="000000">
                      <a:alpha val="43137"/>
                    </a:srgbClr>
                  </a:outerShdw>
                </a:effectLst>
                <a:ea typeface="+mn-ea"/>
                <a:cs typeface="+mn-ea"/>
              </a:rPr>
              <a:t>1</a:t>
            </a:r>
            <a:r>
              <a:rPr lang="zh-CN" altLang="en-US" sz="2400" noProof="1">
                <a:solidFill>
                  <a:srgbClr val="FF3300"/>
                </a:solidFill>
                <a:effectLst>
                  <a:outerShdw blurRad="38100" dist="38100" dir="2700000" algn="tl">
                    <a:srgbClr val="000000">
                      <a:alpha val="43137"/>
                    </a:srgbClr>
                  </a:outerShdw>
                </a:effectLst>
                <a:ea typeface="+mn-ea"/>
                <a:cs typeface="+mn-ea"/>
              </a:rPr>
              <a:t>、磁势不变；</a:t>
            </a:r>
            <a:r>
              <a:rPr lang="en-US" altLang="zh-CN" sz="2400" noProof="1">
                <a:solidFill>
                  <a:srgbClr val="FF3300"/>
                </a:solidFill>
                <a:effectLst>
                  <a:outerShdw blurRad="38100" dist="38100" dir="2700000" algn="tl">
                    <a:srgbClr val="000000">
                      <a:alpha val="43137"/>
                    </a:srgbClr>
                  </a:outerShdw>
                </a:effectLst>
                <a:ea typeface="+mn-ea"/>
                <a:cs typeface="+mn-ea"/>
              </a:rPr>
              <a:t>2</a:t>
            </a:r>
            <a:r>
              <a:rPr lang="zh-CN" altLang="en-US" sz="2400" noProof="1">
                <a:solidFill>
                  <a:srgbClr val="FF3300"/>
                </a:solidFill>
                <a:effectLst>
                  <a:outerShdw blurRad="38100" dist="38100" dir="2700000" algn="tl">
                    <a:srgbClr val="000000">
                      <a:alpha val="43137"/>
                    </a:srgbClr>
                  </a:outerShdw>
                </a:effectLst>
                <a:ea typeface="+mn-ea"/>
                <a:cs typeface="+mn-ea"/>
              </a:rPr>
              <a:t>、功率不变</a:t>
            </a:r>
            <a:r>
              <a:rPr lang="zh-CN" altLang="en-US" sz="2400" noProof="1">
                <a:effectLst>
                  <a:outerShdw blurRad="38100" dist="38100" dir="2700000" algn="tl">
                    <a:srgbClr val="000000">
                      <a:alpha val="43137"/>
                    </a:srgbClr>
                  </a:outerShdw>
                </a:effectLst>
                <a:ea typeface="+mn-ea"/>
                <a:cs typeface="+mn-ea"/>
              </a:rPr>
              <a:t>。</a:t>
            </a:r>
            <a:endParaRPr lang="zh-CN" altLang="en-US" sz="2400" noProof="1">
              <a:effectLst>
                <a:outerShdw blurRad="38100" dist="38100" dir="2700000" algn="tl">
                  <a:srgbClr val="000000">
                    <a:alpha val="43137"/>
                  </a:srgbClr>
                </a:outerShdw>
              </a:effectLst>
              <a:ea typeface="+mn-ea"/>
            </a:endParaRPr>
          </a:p>
        </p:txBody>
      </p:sp>
      <p:sp>
        <p:nvSpPr>
          <p:cNvPr id="287758" name="矩形 287757"/>
          <p:cNvSpPr/>
          <p:nvPr/>
        </p:nvSpPr>
        <p:spPr>
          <a:xfrm>
            <a:off x="1682750" y="3919538"/>
            <a:ext cx="7461250" cy="1997168"/>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spcBef>
                <a:spcPts val="600"/>
              </a:spcBef>
              <a:buFont typeface="Wingdings" pitchFamily="2" charset="2"/>
              <a:buChar char="l"/>
              <a:defRPr/>
            </a:pPr>
            <a:r>
              <a:rPr lang="zh-CN" altLang="en-US" sz="2400" noProof="1">
                <a:ea typeface="+mn-ea"/>
                <a:cs typeface="+mn-ea"/>
              </a:rPr>
              <a:t>所谓</a:t>
            </a:r>
            <a:r>
              <a:rPr lang="zh-CN" altLang="en-US" sz="2400" noProof="1">
                <a:solidFill>
                  <a:srgbClr val="A50021"/>
                </a:solidFill>
                <a:effectLst>
                  <a:outerShdw blurRad="38100" dist="38100" dir="2700000">
                    <a:srgbClr val="C0C0C0"/>
                  </a:outerShdw>
                </a:effectLst>
                <a:ea typeface="+mn-ea"/>
                <a:cs typeface="+mn-ea"/>
              </a:rPr>
              <a:t>独立</a:t>
            </a:r>
            <a:r>
              <a:rPr lang="en-US" altLang="zh-CN" sz="2400" noProof="1">
                <a:solidFill>
                  <a:srgbClr val="A50021"/>
                </a:solidFill>
                <a:effectLst>
                  <a:outerShdw blurRad="38100" dist="38100" dir="2700000">
                    <a:srgbClr val="C0C0C0"/>
                  </a:outerShdw>
                </a:effectLst>
                <a:ea typeface="+mn-ea"/>
                <a:cs typeface="+mn-ea"/>
              </a:rPr>
              <a:t>:</a:t>
            </a:r>
            <a:r>
              <a:rPr lang="zh-CN" altLang="en-US" sz="2400" noProof="1">
                <a:ea typeface="+mn-ea"/>
                <a:cs typeface="+mn-ea"/>
              </a:rPr>
              <a:t>是指两相绕组间无约束条件</a:t>
            </a:r>
            <a:endParaRPr lang="zh-CN" altLang="en-US" sz="2400" noProof="1">
              <a:ea typeface="+mn-ea"/>
            </a:endParaRPr>
          </a:p>
          <a:p>
            <a:pPr algn="just">
              <a:lnSpc>
                <a:spcPct val="90000"/>
              </a:lnSpc>
              <a:spcBef>
                <a:spcPts val="600"/>
              </a:spcBef>
              <a:buFont typeface="Wingdings" pitchFamily="2" charset="2"/>
              <a:buChar char="l"/>
              <a:defRPr/>
            </a:pPr>
            <a:r>
              <a:rPr lang="zh-CN" altLang="en-US" sz="2400" noProof="1">
                <a:ea typeface="+mn-ea"/>
                <a:cs typeface="+mn-ea"/>
              </a:rPr>
              <a:t>所谓</a:t>
            </a:r>
            <a:r>
              <a:rPr lang="zh-CN" altLang="en-US" sz="2400" noProof="1">
                <a:solidFill>
                  <a:srgbClr val="FF9900"/>
                </a:solidFill>
                <a:effectLst>
                  <a:outerShdw blurRad="38100" dist="38100" dir="2700000">
                    <a:srgbClr val="C0C0C0"/>
                  </a:outerShdw>
                </a:effectLst>
                <a:ea typeface="+mn-ea"/>
                <a:cs typeface="+mn-ea"/>
              </a:rPr>
              <a:t>对称</a:t>
            </a:r>
            <a:r>
              <a:rPr lang="en-US" altLang="zh-CN" sz="2400" noProof="1">
                <a:solidFill>
                  <a:srgbClr val="FF9900"/>
                </a:solidFill>
                <a:effectLst>
                  <a:outerShdw blurRad="38100" dist="38100" dir="2700000">
                    <a:srgbClr val="C0C0C0"/>
                  </a:outerShdw>
                </a:effectLst>
                <a:ea typeface="+mn-ea"/>
                <a:cs typeface="+mn-ea"/>
              </a:rPr>
              <a:t>:</a:t>
            </a:r>
            <a:r>
              <a:rPr lang="zh-CN" altLang="en-US" sz="2400" noProof="1">
                <a:ea typeface="+mn-ea"/>
                <a:cs typeface="+mn-ea"/>
              </a:rPr>
              <a:t>是指两相绕组的匝数和阻值相等 </a:t>
            </a:r>
            <a:endParaRPr lang="zh-CN" altLang="en-US" sz="2400" noProof="1">
              <a:ea typeface="+mn-ea"/>
            </a:endParaRPr>
          </a:p>
          <a:p>
            <a:pPr algn="just">
              <a:lnSpc>
                <a:spcPct val="90000"/>
              </a:lnSpc>
              <a:spcBef>
                <a:spcPts val="600"/>
              </a:spcBef>
              <a:buFont typeface="Wingdings" pitchFamily="2" charset="2"/>
              <a:buChar char="l"/>
              <a:defRPr/>
            </a:pPr>
            <a:r>
              <a:rPr lang="zh-CN" altLang="en-US" sz="2400" noProof="1">
                <a:ea typeface="+mn-ea"/>
                <a:cs typeface="+mn-ea"/>
              </a:rPr>
              <a:t>所谓</a:t>
            </a:r>
            <a:r>
              <a:rPr lang="zh-CN" altLang="en-US" sz="2400" noProof="1">
                <a:solidFill>
                  <a:srgbClr val="0000CC"/>
                </a:solidFill>
                <a:effectLst>
                  <a:outerShdw blurRad="38100" dist="38100" dir="2700000">
                    <a:srgbClr val="C0C0C0"/>
                  </a:outerShdw>
                </a:effectLst>
                <a:ea typeface="+mn-ea"/>
                <a:cs typeface="+mn-ea"/>
              </a:rPr>
              <a:t>正交</a:t>
            </a:r>
            <a:r>
              <a:rPr lang="en-US" altLang="zh-CN" sz="2400" noProof="1">
                <a:solidFill>
                  <a:srgbClr val="0000CC"/>
                </a:solidFill>
                <a:effectLst>
                  <a:outerShdw blurRad="38100" dist="38100" dir="2700000">
                    <a:srgbClr val="C0C0C0"/>
                  </a:outerShdw>
                </a:effectLst>
                <a:ea typeface="+mn-ea"/>
                <a:cs typeface="+mn-ea"/>
              </a:rPr>
              <a:t>:</a:t>
            </a:r>
            <a:r>
              <a:rPr lang="zh-CN" altLang="en-US" sz="2400" noProof="1">
                <a:ea typeface="+mn-ea"/>
                <a:cs typeface="+mn-ea"/>
              </a:rPr>
              <a:t>是指两相绕组在空间互</a:t>
            </a:r>
            <a:r>
              <a:rPr lang="zh-CN" altLang="en-US" sz="2400" noProof="1" smtClean="0">
                <a:ea typeface="+mn-ea"/>
                <a:cs typeface="+mn-ea"/>
              </a:rPr>
              <a:t>差</a:t>
            </a:r>
            <a:r>
              <a:rPr lang="el-GR" altLang="zh-CN" sz="2400" noProof="1" smtClean="0">
                <a:latin typeface="Times New Roman" pitchFamily="18" charset="0"/>
                <a:ea typeface="+mn-ea"/>
                <a:cs typeface="Times New Roman" pitchFamily="18" charset="0"/>
              </a:rPr>
              <a:t>π</a:t>
            </a:r>
            <a:r>
              <a:rPr lang="en-US" altLang="zh-CN" sz="2400" noProof="1" smtClean="0">
                <a:latin typeface="Times New Roman" pitchFamily="18" charset="0"/>
                <a:ea typeface="+mn-ea"/>
                <a:cs typeface="Times New Roman" pitchFamily="18" charset="0"/>
              </a:rPr>
              <a:t>/2</a:t>
            </a:r>
            <a:endParaRPr lang="zh-CN" altLang="en-US" sz="2400" noProof="1">
              <a:latin typeface="Times New Roman" pitchFamily="18" charset="0"/>
              <a:ea typeface="+mn-ea"/>
              <a:cs typeface="Times New Roman" pitchFamily="18" charset="0"/>
            </a:endParaRPr>
          </a:p>
          <a:p>
            <a:pPr algn="just">
              <a:lnSpc>
                <a:spcPct val="90000"/>
              </a:lnSpc>
              <a:spcBef>
                <a:spcPts val="600"/>
              </a:spcBef>
              <a:buFont typeface="Wingdings" pitchFamily="2" charset="2"/>
              <a:buChar char="l"/>
              <a:defRPr/>
            </a:pPr>
            <a:endParaRPr lang="en-US" altLang="zh-CN" sz="2400" noProof="1" smtClean="0">
              <a:solidFill>
                <a:srgbClr val="FF0000"/>
              </a:solidFill>
              <a:effectLst>
                <a:outerShdw blurRad="38100" dist="38100" dir="2700000">
                  <a:srgbClr val="C0C0C0"/>
                </a:outerShdw>
              </a:effectLst>
              <a:ea typeface="+mn-ea"/>
              <a:cs typeface="+mn-ea"/>
            </a:endParaRPr>
          </a:p>
          <a:p>
            <a:pPr algn="just">
              <a:lnSpc>
                <a:spcPct val="90000"/>
              </a:lnSpc>
              <a:spcBef>
                <a:spcPts val="600"/>
              </a:spcBef>
              <a:buFont typeface="Wingdings" pitchFamily="2" charset="2"/>
              <a:buChar char="l"/>
              <a:defRPr/>
            </a:pPr>
            <a:r>
              <a:rPr lang="zh-CN" altLang="en-US" sz="2400" noProof="1" smtClean="0">
                <a:solidFill>
                  <a:srgbClr val="FF0000"/>
                </a:solidFill>
                <a:effectLst>
                  <a:outerShdw blurRad="38100" dist="38100" dir="2700000">
                    <a:srgbClr val="C0C0C0"/>
                  </a:outerShdw>
                </a:effectLst>
                <a:ea typeface="+mn-ea"/>
                <a:cs typeface="+mn-ea"/>
              </a:rPr>
              <a:t>坐标变换</a:t>
            </a:r>
            <a:r>
              <a:rPr lang="zh-CN" altLang="en-US" sz="2400" noProof="1">
                <a:solidFill>
                  <a:srgbClr val="FF0000"/>
                </a:solidFill>
                <a:effectLst>
                  <a:outerShdw blurRad="38100" dist="38100" dir="2700000">
                    <a:srgbClr val="C0C0C0"/>
                  </a:outerShdw>
                </a:effectLst>
                <a:ea typeface="+mn-ea"/>
                <a:cs typeface="+mn-ea"/>
              </a:rPr>
              <a:t>属于正交变换！（可以证明！）</a:t>
            </a:r>
            <a:endParaRPr lang="zh-CN" altLang="en-US" sz="2400" noProof="1">
              <a:solidFill>
                <a:srgbClr val="FF0000"/>
              </a:solidFill>
              <a:effectLst>
                <a:outerShdw blurRad="38100" dist="38100" dir="2700000">
                  <a:srgbClr val="C0C0C0"/>
                </a:outerShdw>
              </a:effectLst>
              <a:ea typeface="+mn-ea"/>
            </a:endParaRPr>
          </a:p>
          <a:p>
            <a:pPr algn="just">
              <a:lnSpc>
                <a:spcPct val="90000"/>
              </a:lnSpc>
              <a:buFont typeface="Wingdings" pitchFamily="2" charset="2"/>
              <a:buChar char="l"/>
              <a:defRPr/>
            </a:pPr>
            <a:endParaRPr lang="zh-CN" altLang="en-US" sz="2400" noProof="1">
              <a:solidFill>
                <a:srgbClr val="FF0000"/>
              </a:solidFill>
              <a:effectLst>
                <a:outerShdw blurRad="38100" dist="38100" dir="2700000">
                  <a:srgbClr val="C0C0C0"/>
                </a:outerShdw>
              </a:effectLst>
              <a:ea typeface="+mn-ea"/>
            </a:endParaRPr>
          </a:p>
        </p:txBody>
      </p:sp>
      <p:sp>
        <p:nvSpPr>
          <p:cNvPr id="287762" name="矩形 287761"/>
          <p:cNvSpPr/>
          <p:nvPr/>
        </p:nvSpPr>
        <p:spPr>
          <a:xfrm>
            <a:off x="1674813" y="1069975"/>
            <a:ext cx="7469187" cy="669925"/>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buFont typeface="Wingdings" pitchFamily="2" charset="2"/>
              <a:buChar char="l"/>
              <a:defRPr/>
            </a:pPr>
            <a:r>
              <a:rPr lang="zh-CN" altLang="en-US" sz="2400" noProof="1">
                <a:solidFill>
                  <a:srgbClr val="A50021"/>
                </a:solidFill>
                <a:effectLst>
                  <a:outerShdw blurRad="38100" dist="38100" dir="2700000">
                    <a:srgbClr val="C0C0C0"/>
                  </a:outerShdw>
                </a:effectLst>
                <a:ea typeface="+mn-ea"/>
                <a:cs typeface="+mn-ea"/>
              </a:rPr>
              <a:t>不同坐标系中电动机模型等效的原则</a:t>
            </a:r>
            <a:r>
              <a:rPr lang="zh-CN" altLang="en-US" sz="2400" noProof="1">
                <a:ea typeface="+mn-ea"/>
                <a:cs typeface="+mn-ea"/>
              </a:rPr>
              <a:t>是：</a:t>
            </a:r>
            <a:r>
              <a:rPr lang="zh-CN" altLang="en-US" sz="2400" noProof="1">
                <a:effectLst>
                  <a:outerShdw blurRad="38100" dist="38100" dir="2700000" algn="tl">
                    <a:srgbClr val="000000">
                      <a:alpha val="43137"/>
                    </a:srgbClr>
                  </a:outerShdw>
                </a:effectLst>
                <a:ea typeface="+mn-ea"/>
                <a:cs typeface="+mn-ea"/>
              </a:rPr>
              <a:t>在不同坐标下绕组所产生的合成磁动势相等</a:t>
            </a:r>
            <a:r>
              <a:rPr lang="zh-CN" altLang="en-US" sz="2400" noProof="1">
                <a:ea typeface="+mn-ea"/>
                <a:cs typeface="+mn-ea"/>
              </a:rPr>
              <a:t>。</a:t>
            </a:r>
            <a:endParaRPr lang="zh-CN" altLang="en-US" sz="2400" noProof="1">
              <a:ea typeface="+mn-ea"/>
            </a:endParaRPr>
          </a:p>
        </p:txBody>
      </p:sp>
      <p:graphicFrame>
        <p:nvGraphicFramePr>
          <p:cNvPr id="9218" name="Object 19"/>
          <p:cNvGraphicFramePr>
            <a:graphicFrameLocks noChangeAspect="1"/>
          </p:cNvGraphicFramePr>
          <p:nvPr/>
        </p:nvGraphicFramePr>
        <p:xfrm>
          <a:off x="4399878" y="6035046"/>
          <a:ext cx="1619922" cy="571930"/>
        </p:xfrm>
        <a:graphic>
          <a:graphicData uri="http://schemas.openxmlformats.org/presentationml/2006/ole">
            <p:oleObj spid="_x0000_s9218" name="公式" r:id="rId3" imgW="583920" imgH="203040" progId="">
              <p:embed/>
            </p:oleObj>
          </a:graphicData>
        </a:graphic>
      </p:graphicFrame>
      <p:sp>
        <p:nvSpPr>
          <p:cNvPr id="922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922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922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9226" name="矩形 559112">
            <a:hlinkClick r:id="rId7"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922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922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922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923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8" name="标题 461825"/>
          <p:cNvSpPr>
            <a:spLocks noGrp="1" noChangeArrowheads="1"/>
          </p:cNvSpPr>
          <p:nvPr>
            <p:ph type="title"/>
          </p:nvPr>
        </p:nvSpPr>
        <p:spPr>
          <a:xfrm>
            <a:off x="1685925" y="1019175"/>
            <a:ext cx="7458075" cy="869950"/>
          </a:xfrm>
        </p:spPr>
        <p:txBody>
          <a:bodyPr/>
          <a:lstStyle/>
          <a:p>
            <a:pPr eaLnBrk="1" hangingPunct="1"/>
            <a:r>
              <a:rPr lang="zh-CN" altLang="en-US" sz="2000" smtClean="0"/>
              <a:t>即                    （</a:t>
            </a:r>
            <a:r>
              <a:rPr lang="en-US" altLang="zh-CN" sz="2000" smtClean="0"/>
              <a:t>C</a:t>
            </a:r>
            <a:r>
              <a:rPr lang="zh-CN" altLang="en-US" sz="2000" smtClean="0"/>
              <a:t>是坐标变换阵）。在变换前后总功率不变，且电压和电流选取相同变换阵的条件下，变换阵的逆阵与其转置相等，这样的坐标变换属于正交变换。 </a:t>
            </a:r>
          </a:p>
        </p:txBody>
      </p:sp>
      <p:graphicFrame>
        <p:nvGraphicFramePr>
          <p:cNvPr id="10242" name="对象 461826"/>
          <p:cNvGraphicFramePr>
            <a:graphicFrameLocks/>
          </p:cNvGraphicFramePr>
          <p:nvPr/>
        </p:nvGraphicFramePr>
        <p:xfrm>
          <a:off x="1968500" y="860425"/>
          <a:ext cx="1547813" cy="508000"/>
        </p:xfrm>
        <a:graphic>
          <a:graphicData uri="http://schemas.openxmlformats.org/presentationml/2006/ole">
            <p:oleObj spid="_x0000_s10242" r:id="rId3" imgW="609865" imgH="203288" progId="">
              <p:embed/>
            </p:oleObj>
          </a:graphicData>
        </a:graphic>
      </p:graphicFrame>
      <p:sp>
        <p:nvSpPr>
          <p:cNvPr id="10259" name="矩形 461827"/>
          <p:cNvSpPr>
            <a:spLocks noChangeArrowheads="1"/>
          </p:cNvSpPr>
          <p:nvPr/>
        </p:nvSpPr>
        <p:spPr bwMode="auto">
          <a:xfrm>
            <a:off x="1576388" y="1916113"/>
            <a:ext cx="2319337"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dirty="0">
                <a:solidFill>
                  <a:schemeClr val="tx1"/>
                </a:solidFill>
              </a:rPr>
              <a:t>证明：设原坐标系： </a:t>
            </a:r>
          </a:p>
        </p:txBody>
      </p:sp>
      <p:sp>
        <p:nvSpPr>
          <p:cNvPr id="10260" name="矩形 461828"/>
          <p:cNvSpPr>
            <a:spLocks noChangeArrowheads="1"/>
          </p:cNvSpPr>
          <p:nvPr/>
        </p:nvSpPr>
        <p:spPr bwMode="auto">
          <a:xfrm>
            <a:off x="5270500" y="1890713"/>
            <a:ext cx="1398588"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新坐标系： </a:t>
            </a:r>
          </a:p>
        </p:txBody>
      </p:sp>
      <p:graphicFrame>
        <p:nvGraphicFramePr>
          <p:cNvPr id="10243" name="对象 461829"/>
          <p:cNvGraphicFramePr>
            <a:graphicFrameLocks/>
          </p:cNvGraphicFramePr>
          <p:nvPr/>
        </p:nvGraphicFramePr>
        <p:xfrm>
          <a:off x="3736975" y="1916113"/>
          <a:ext cx="312738" cy="360362"/>
        </p:xfrm>
        <a:graphic>
          <a:graphicData uri="http://schemas.openxmlformats.org/presentationml/2006/ole">
            <p:oleObj spid="_x0000_s10243" r:id="rId4" imgW="127110" imgH="139821" progId="">
              <p:embed/>
            </p:oleObj>
          </a:graphicData>
        </a:graphic>
      </p:graphicFrame>
      <p:graphicFrame>
        <p:nvGraphicFramePr>
          <p:cNvPr id="10244" name="对象 461830"/>
          <p:cNvGraphicFramePr>
            <a:graphicFrameLocks/>
          </p:cNvGraphicFramePr>
          <p:nvPr/>
        </p:nvGraphicFramePr>
        <p:xfrm>
          <a:off x="4359275" y="1838325"/>
          <a:ext cx="228600" cy="431800"/>
        </p:xfrm>
        <a:graphic>
          <a:graphicData uri="http://schemas.openxmlformats.org/presentationml/2006/ole">
            <p:oleObj spid="_x0000_s10244" r:id="rId5" imgW="88939" imgH="165172" progId="">
              <p:embed/>
            </p:oleObj>
          </a:graphicData>
        </a:graphic>
      </p:graphicFrame>
      <p:graphicFrame>
        <p:nvGraphicFramePr>
          <p:cNvPr id="10245" name="对象 461831"/>
          <p:cNvGraphicFramePr>
            <a:graphicFrameLocks/>
          </p:cNvGraphicFramePr>
          <p:nvPr/>
        </p:nvGraphicFramePr>
        <p:xfrm>
          <a:off x="6783388" y="1817688"/>
          <a:ext cx="387350" cy="433387"/>
        </p:xfrm>
        <a:graphic>
          <a:graphicData uri="http://schemas.openxmlformats.org/presentationml/2006/ole">
            <p:oleObj spid="_x0000_s10245" r:id="rId6" imgW="165100" imgH="177800" progId="">
              <p:embed/>
            </p:oleObj>
          </a:graphicData>
        </a:graphic>
      </p:graphicFrame>
      <p:graphicFrame>
        <p:nvGraphicFramePr>
          <p:cNvPr id="10246" name="对象 461832"/>
          <p:cNvGraphicFramePr>
            <a:graphicFrameLocks/>
          </p:cNvGraphicFramePr>
          <p:nvPr/>
        </p:nvGraphicFramePr>
        <p:xfrm>
          <a:off x="7515225" y="1819275"/>
          <a:ext cx="295275" cy="431800"/>
        </p:xfrm>
        <a:graphic>
          <a:graphicData uri="http://schemas.openxmlformats.org/presentationml/2006/ole">
            <p:oleObj spid="_x0000_s10246" r:id="rId7" imgW="127000" imgH="177800" progId="">
              <p:embed/>
            </p:oleObj>
          </a:graphicData>
        </a:graphic>
      </p:graphicFrame>
      <p:sp>
        <p:nvSpPr>
          <p:cNvPr id="10261" name="矩形 461833"/>
          <p:cNvSpPr>
            <a:spLocks noChangeArrowheads="1"/>
          </p:cNvSpPr>
          <p:nvPr/>
        </p:nvSpPr>
        <p:spPr bwMode="auto">
          <a:xfrm>
            <a:off x="2297113" y="2347913"/>
            <a:ext cx="2319337"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原新变量间的关系： </a:t>
            </a:r>
          </a:p>
        </p:txBody>
      </p:sp>
      <p:sp>
        <p:nvSpPr>
          <p:cNvPr id="10262" name="矩形 461834"/>
          <p:cNvSpPr>
            <a:spLocks noChangeArrowheads="1"/>
          </p:cNvSpPr>
          <p:nvPr/>
        </p:nvSpPr>
        <p:spPr bwMode="auto">
          <a:xfrm>
            <a:off x="2224088" y="2852738"/>
            <a:ext cx="3470275"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为了方便记忆又使矩阵简单，令 </a:t>
            </a:r>
          </a:p>
        </p:txBody>
      </p:sp>
      <p:graphicFrame>
        <p:nvGraphicFramePr>
          <p:cNvPr id="10247" name="对象 461835"/>
          <p:cNvGraphicFramePr>
            <a:graphicFrameLocks/>
          </p:cNvGraphicFramePr>
          <p:nvPr/>
        </p:nvGraphicFramePr>
        <p:xfrm>
          <a:off x="4384675" y="2276475"/>
          <a:ext cx="1225550" cy="488950"/>
        </p:xfrm>
        <a:graphic>
          <a:graphicData uri="http://schemas.openxmlformats.org/presentationml/2006/ole">
            <p:oleObj spid="_x0000_s10247" r:id="rId8" imgW="571748" imgH="228699" progId="">
              <p:embed/>
            </p:oleObj>
          </a:graphicData>
        </a:graphic>
      </p:graphicFrame>
      <p:graphicFrame>
        <p:nvGraphicFramePr>
          <p:cNvPr id="10248" name="对象 461836"/>
          <p:cNvGraphicFramePr>
            <a:graphicFrameLocks/>
          </p:cNvGraphicFramePr>
          <p:nvPr/>
        </p:nvGraphicFramePr>
        <p:xfrm>
          <a:off x="6184900" y="2276475"/>
          <a:ext cx="1008063" cy="493713"/>
        </p:xfrm>
        <a:graphic>
          <a:graphicData uri="http://schemas.openxmlformats.org/presentationml/2006/ole">
            <p:oleObj spid="_x0000_s10248" r:id="rId9" imgW="470308" imgH="228799" progId="">
              <p:embed/>
            </p:oleObj>
          </a:graphicData>
        </a:graphic>
      </p:graphicFrame>
      <p:graphicFrame>
        <p:nvGraphicFramePr>
          <p:cNvPr id="10249" name="对象 461837"/>
          <p:cNvGraphicFramePr>
            <a:graphicFrameLocks/>
          </p:cNvGraphicFramePr>
          <p:nvPr/>
        </p:nvGraphicFramePr>
        <p:xfrm>
          <a:off x="5681663" y="2781300"/>
          <a:ext cx="1584325" cy="452438"/>
        </p:xfrm>
        <a:graphic>
          <a:graphicData uri="http://schemas.openxmlformats.org/presentationml/2006/ole">
            <p:oleObj spid="_x0000_s10249" r:id="rId10" imgW="800447" imgH="228699" progId="">
              <p:embed/>
            </p:oleObj>
          </a:graphicData>
        </a:graphic>
      </p:graphicFrame>
      <p:sp>
        <p:nvSpPr>
          <p:cNvPr id="10263" name="矩形 461838"/>
          <p:cNvSpPr>
            <a:spLocks noChangeArrowheads="1"/>
          </p:cNvSpPr>
          <p:nvPr/>
        </p:nvSpPr>
        <p:spPr bwMode="auto">
          <a:xfrm>
            <a:off x="2224088" y="3278188"/>
            <a:ext cx="1168400"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变换前： </a:t>
            </a:r>
          </a:p>
        </p:txBody>
      </p:sp>
      <p:sp>
        <p:nvSpPr>
          <p:cNvPr id="10264" name="矩形 461839"/>
          <p:cNvSpPr>
            <a:spLocks noChangeArrowheads="1"/>
          </p:cNvSpPr>
          <p:nvPr/>
        </p:nvSpPr>
        <p:spPr bwMode="auto">
          <a:xfrm>
            <a:off x="2214563" y="3716338"/>
            <a:ext cx="1168400"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变换后： </a:t>
            </a:r>
          </a:p>
        </p:txBody>
      </p:sp>
      <p:sp>
        <p:nvSpPr>
          <p:cNvPr id="10265" name="矩形 461840"/>
          <p:cNvSpPr>
            <a:spLocks noChangeArrowheads="1"/>
          </p:cNvSpPr>
          <p:nvPr/>
        </p:nvSpPr>
        <p:spPr bwMode="auto">
          <a:xfrm>
            <a:off x="2224088" y="4167188"/>
            <a:ext cx="3930650"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因变换原则：变换前后功率不变，即 </a:t>
            </a:r>
          </a:p>
        </p:txBody>
      </p:sp>
      <p:graphicFrame>
        <p:nvGraphicFramePr>
          <p:cNvPr id="10250" name="对象 461841"/>
          <p:cNvGraphicFramePr>
            <a:graphicFrameLocks/>
          </p:cNvGraphicFramePr>
          <p:nvPr/>
        </p:nvGraphicFramePr>
        <p:xfrm>
          <a:off x="3160713" y="3213100"/>
          <a:ext cx="4716462" cy="484188"/>
        </p:xfrm>
        <a:graphic>
          <a:graphicData uri="http://schemas.openxmlformats.org/presentationml/2006/ole">
            <p:oleObj spid="_x0000_s10250" r:id="rId11" imgW="2312404" imgH="241405" progId="">
              <p:embed/>
            </p:oleObj>
          </a:graphicData>
        </a:graphic>
      </p:graphicFrame>
      <p:graphicFrame>
        <p:nvGraphicFramePr>
          <p:cNvPr id="10251" name="对象 461842"/>
          <p:cNvGraphicFramePr>
            <a:graphicFrameLocks/>
          </p:cNvGraphicFramePr>
          <p:nvPr/>
        </p:nvGraphicFramePr>
        <p:xfrm>
          <a:off x="3016250" y="3644900"/>
          <a:ext cx="4968875" cy="471488"/>
        </p:xfrm>
        <a:graphic>
          <a:graphicData uri="http://schemas.openxmlformats.org/presentationml/2006/ole">
            <p:oleObj spid="_x0000_s10251" r:id="rId12" imgW="2502986" imgH="241405" progId="">
              <p:embed/>
            </p:oleObj>
          </a:graphicData>
        </a:graphic>
      </p:graphicFrame>
      <p:graphicFrame>
        <p:nvGraphicFramePr>
          <p:cNvPr id="10252" name="对象 461843"/>
          <p:cNvGraphicFramePr>
            <a:graphicFrameLocks/>
          </p:cNvGraphicFramePr>
          <p:nvPr/>
        </p:nvGraphicFramePr>
        <p:xfrm>
          <a:off x="5969000" y="4102100"/>
          <a:ext cx="863600" cy="385763"/>
        </p:xfrm>
        <a:graphic>
          <a:graphicData uri="http://schemas.openxmlformats.org/presentationml/2006/ole">
            <p:oleObj spid="_x0000_s10252" r:id="rId13" imgW="444693" imgH="203288" progId="">
              <p:embed/>
            </p:oleObj>
          </a:graphicData>
        </a:graphic>
      </p:graphicFrame>
      <p:graphicFrame>
        <p:nvGraphicFramePr>
          <p:cNvPr id="10253" name="对象 461844"/>
          <p:cNvGraphicFramePr>
            <a:graphicFrameLocks/>
          </p:cNvGraphicFramePr>
          <p:nvPr/>
        </p:nvGraphicFramePr>
        <p:xfrm>
          <a:off x="3717925" y="4559300"/>
          <a:ext cx="1403350" cy="409575"/>
        </p:xfrm>
        <a:graphic>
          <a:graphicData uri="http://schemas.openxmlformats.org/presentationml/2006/ole">
            <p:oleObj spid="_x0000_s10253" r:id="rId14" imgW="686396" imgH="203377" progId="">
              <p:embed/>
            </p:oleObj>
          </a:graphicData>
        </a:graphic>
      </p:graphicFrame>
      <p:graphicFrame>
        <p:nvGraphicFramePr>
          <p:cNvPr id="10254" name="对象 461845"/>
          <p:cNvGraphicFramePr>
            <a:graphicFrameLocks/>
          </p:cNvGraphicFramePr>
          <p:nvPr/>
        </p:nvGraphicFramePr>
        <p:xfrm>
          <a:off x="5784850" y="4506913"/>
          <a:ext cx="1476375" cy="431800"/>
        </p:xfrm>
        <a:graphic>
          <a:graphicData uri="http://schemas.openxmlformats.org/presentationml/2006/ole">
            <p:oleObj spid="_x0000_s10254" r:id="rId15" imgW="686396" imgH="203377" progId="">
              <p:embed/>
            </p:oleObj>
          </a:graphicData>
        </a:graphic>
      </p:graphicFrame>
      <p:sp>
        <p:nvSpPr>
          <p:cNvPr id="10266" name="矩形 461846"/>
          <p:cNvSpPr>
            <a:spLocks noChangeArrowheads="1"/>
          </p:cNvSpPr>
          <p:nvPr/>
        </p:nvSpPr>
        <p:spPr bwMode="auto">
          <a:xfrm>
            <a:off x="2224088" y="5068888"/>
            <a:ext cx="938212"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所以有 </a:t>
            </a:r>
          </a:p>
        </p:txBody>
      </p:sp>
      <p:graphicFrame>
        <p:nvGraphicFramePr>
          <p:cNvPr id="10255" name="对象 461847"/>
          <p:cNvGraphicFramePr>
            <a:graphicFrameLocks/>
          </p:cNvGraphicFramePr>
          <p:nvPr/>
        </p:nvGraphicFramePr>
        <p:xfrm>
          <a:off x="3232150" y="5003800"/>
          <a:ext cx="4826000" cy="509588"/>
        </p:xfrm>
        <a:graphic>
          <a:graphicData uri="http://schemas.openxmlformats.org/presentationml/2006/ole">
            <p:oleObj spid="_x0000_s10255" r:id="rId16" imgW="2172643" imgH="228699" progId="">
              <p:embed/>
            </p:oleObj>
          </a:graphicData>
        </a:graphic>
      </p:graphicFrame>
      <p:sp>
        <p:nvSpPr>
          <p:cNvPr id="10267" name="矩形 461848"/>
          <p:cNvSpPr>
            <a:spLocks noChangeArrowheads="1"/>
          </p:cNvSpPr>
          <p:nvPr/>
        </p:nvSpPr>
        <p:spPr bwMode="auto">
          <a:xfrm>
            <a:off x="2224088" y="5672138"/>
            <a:ext cx="644525"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latin typeface="Times New Roman" pitchFamily="18" charset="0"/>
              </a:rPr>
              <a:t>因此</a:t>
            </a:r>
            <a:endParaRPr lang="zh-CN" altLang="en-US" sz="1800">
              <a:solidFill>
                <a:schemeClr val="tx1"/>
              </a:solidFill>
            </a:endParaRPr>
          </a:p>
        </p:txBody>
      </p:sp>
      <p:graphicFrame>
        <p:nvGraphicFramePr>
          <p:cNvPr id="10256" name="对象 461849"/>
          <p:cNvGraphicFramePr>
            <a:graphicFrameLocks/>
          </p:cNvGraphicFramePr>
          <p:nvPr/>
        </p:nvGraphicFramePr>
        <p:xfrm>
          <a:off x="3232150" y="5622925"/>
          <a:ext cx="1187450" cy="404813"/>
        </p:xfrm>
        <a:graphic>
          <a:graphicData uri="http://schemas.openxmlformats.org/presentationml/2006/ole">
            <p:oleObj spid="_x0000_s10256" r:id="rId17" imgW="584200" imgH="203200" progId="">
              <p:embed/>
            </p:oleObj>
          </a:graphicData>
        </a:graphic>
      </p:graphicFrame>
      <p:sp>
        <p:nvSpPr>
          <p:cNvPr id="10268" name="矩形 461850"/>
          <p:cNvSpPr>
            <a:spLocks noChangeArrowheads="1"/>
          </p:cNvSpPr>
          <p:nvPr/>
        </p:nvSpPr>
        <p:spPr bwMode="auto">
          <a:xfrm>
            <a:off x="4529138" y="5630863"/>
            <a:ext cx="1143000"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latin typeface="Times New Roman" pitchFamily="18" charset="0"/>
              </a:rPr>
              <a:t>单位矩阵</a:t>
            </a:r>
            <a:r>
              <a:rPr lang="zh-CN" altLang="en-US" sz="1100">
                <a:solidFill>
                  <a:schemeClr val="tx1"/>
                </a:solidFill>
              </a:rPr>
              <a:t> </a:t>
            </a:r>
            <a:endParaRPr lang="zh-CN" altLang="en-US" sz="1800">
              <a:solidFill>
                <a:schemeClr val="tx1"/>
              </a:solidFill>
            </a:endParaRPr>
          </a:p>
        </p:txBody>
      </p:sp>
      <p:sp>
        <p:nvSpPr>
          <p:cNvPr id="10269" name="矩形 461851"/>
          <p:cNvSpPr>
            <a:spLocks noChangeArrowheads="1"/>
          </p:cNvSpPr>
          <p:nvPr/>
        </p:nvSpPr>
        <p:spPr bwMode="auto">
          <a:xfrm>
            <a:off x="2214563" y="6207125"/>
            <a:ext cx="644525"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latin typeface="Times New Roman" pitchFamily="18" charset="0"/>
              </a:rPr>
              <a:t>所以</a:t>
            </a:r>
            <a:endParaRPr lang="zh-CN" altLang="en-US" sz="1800">
              <a:solidFill>
                <a:schemeClr val="tx1"/>
              </a:solidFill>
            </a:endParaRPr>
          </a:p>
        </p:txBody>
      </p:sp>
      <p:graphicFrame>
        <p:nvGraphicFramePr>
          <p:cNvPr id="10257" name="对象 461852"/>
          <p:cNvGraphicFramePr>
            <a:graphicFrameLocks/>
          </p:cNvGraphicFramePr>
          <p:nvPr/>
        </p:nvGraphicFramePr>
        <p:xfrm>
          <a:off x="3232150" y="6210300"/>
          <a:ext cx="1152525" cy="377825"/>
        </p:xfrm>
        <a:graphic>
          <a:graphicData uri="http://schemas.openxmlformats.org/presentationml/2006/ole">
            <p:oleObj spid="_x0000_s10257" r:id="rId18" imgW="609865" imgH="203288" progId="">
              <p:embed/>
            </p:oleObj>
          </a:graphicData>
        </a:graphic>
      </p:graphicFrame>
      <p:sp>
        <p:nvSpPr>
          <p:cNvPr id="10270" name="矩形 461853"/>
          <p:cNvSpPr>
            <a:spLocks noChangeArrowheads="1"/>
          </p:cNvSpPr>
          <p:nvPr/>
        </p:nvSpPr>
        <p:spPr bwMode="auto">
          <a:xfrm>
            <a:off x="4600575" y="6221413"/>
            <a:ext cx="1335088" cy="366712"/>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latin typeface="Times New Roman" pitchFamily="18" charset="0"/>
              </a:rPr>
              <a:t>正交变换。</a:t>
            </a:r>
            <a:endParaRPr lang="zh-CN" altLang="en-US" sz="1800">
              <a:solidFill>
                <a:schemeClr val="tx1"/>
              </a:solidFill>
            </a:endParaRPr>
          </a:p>
        </p:txBody>
      </p:sp>
      <p:sp>
        <p:nvSpPr>
          <p:cNvPr id="23583" name="矩形 461854"/>
          <p:cNvSpPr>
            <a:spLocks noChangeArrowheads="1"/>
          </p:cNvSpPr>
          <p:nvPr/>
        </p:nvSpPr>
        <p:spPr bwMode="auto">
          <a:xfrm>
            <a:off x="1602736" y="307975"/>
            <a:ext cx="5793574" cy="535531"/>
          </a:xfrm>
          <a:prstGeom prst="rect">
            <a:avLst/>
          </a:prstGeom>
          <a:noFill/>
          <a:ln w="9525">
            <a:noFill/>
            <a:miter lim="800000"/>
            <a:headEnd/>
            <a:tailEnd/>
          </a:ln>
        </p:spPr>
        <p:txBody>
          <a:bodyPr wrap="none">
            <a:spAutoFit/>
          </a:bodyPr>
          <a:lstStyle/>
          <a:p>
            <a:pPr algn="ctr" eaLnBrk="1" hangingPunct="1">
              <a:lnSpc>
                <a:spcPct val="90000"/>
              </a:lnSpc>
              <a:buFont typeface="Arial" charset="0"/>
              <a:buNone/>
              <a:defRPr/>
            </a:pPr>
            <a:r>
              <a:rPr lang="zh-CN" altLang="en-US" sz="3200" dirty="0">
                <a:solidFill>
                  <a:srgbClr val="C00000"/>
                </a:solidFill>
                <a:effectLst>
                  <a:outerShdw blurRad="38100" dist="38100" dir="2700000" algn="tl">
                    <a:srgbClr val="000000">
                      <a:alpha val="43137"/>
                    </a:srgbClr>
                  </a:outerShdw>
                </a:effectLst>
                <a:latin typeface="华文行楷" pitchFamily="2" charset="-122"/>
                <a:ea typeface="华文行楷" pitchFamily="2" charset="-122"/>
              </a:rPr>
              <a:t>推导证明</a:t>
            </a:r>
            <a:r>
              <a:rPr lang="zh-CN" altLang="en-US" sz="2800" dirty="0">
                <a:solidFill>
                  <a:srgbClr val="C00000"/>
                </a:solidFill>
                <a:effectLst>
                  <a:outerShdw blurRad="38100" dist="38100" dir="2700000" algn="tl">
                    <a:srgbClr val="000000">
                      <a:alpha val="43137"/>
                    </a:srgbClr>
                  </a:outerShdw>
                </a:effectLst>
                <a:latin typeface="Monotype Corsiva" pitchFamily="66" charset="0"/>
              </a:rPr>
              <a:t>：坐标变换属于正交变换</a:t>
            </a:r>
          </a:p>
        </p:txBody>
      </p:sp>
      <p:sp>
        <p:nvSpPr>
          <p:cNvPr id="10272" name="矩形 461855"/>
          <p:cNvSpPr>
            <a:spLocks noChangeArrowheads="1"/>
          </p:cNvSpPr>
          <p:nvPr/>
        </p:nvSpPr>
        <p:spPr bwMode="auto">
          <a:xfrm>
            <a:off x="5208588" y="4625975"/>
            <a:ext cx="414337"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1800">
                <a:solidFill>
                  <a:schemeClr val="tx1"/>
                </a:solidFill>
              </a:rPr>
              <a:t>或</a:t>
            </a:r>
          </a:p>
        </p:txBody>
      </p:sp>
      <p:sp>
        <p:nvSpPr>
          <p:cNvPr id="461867" name="直接连接符 461866"/>
          <p:cNvSpPr>
            <a:spLocks noChangeShapeType="1"/>
          </p:cNvSpPr>
          <p:nvPr/>
        </p:nvSpPr>
        <p:spPr bwMode="auto">
          <a:xfrm flipV="1">
            <a:off x="6115050" y="5441950"/>
            <a:ext cx="685800" cy="1588"/>
          </a:xfrm>
          <a:prstGeom prst="line">
            <a:avLst/>
          </a:prstGeom>
          <a:noFill/>
          <a:ln w="57150">
            <a:solidFill>
              <a:srgbClr val="FF0000"/>
            </a:solidFill>
            <a:round/>
            <a:headEnd/>
            <a:tailEnd/>
          </a:ln>
        </p:spPr>
        <p:txBody>
          <a:bodyPr/>
          <a:lstStyle/>
          <a:p>
            <a:endParaRPr lang="zh-CN" altLang="en-US"/>
          </a:p>
        </p:txBody>
      </p:sp>
      <p:sp>
        <p:nvSpPr>
          <p:cNvPr id="1027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9" action="ppaction://hlinksldjump"/>
              </a:rPr>
              <a:t>7.1 </a:t>
            </a:r>
            <a:r>
              <a:rPr lang="zh-CN" altLang="en-US" sz="1400">
                <a:solidFill>
                  <a:srgbClr val="0000CC"/>
                </a:solidFill>
                <a:latin typeface="Siemens Sans" pitchFamily="2" charset="0"/>
                <a:hlinkClick r:id="rId19" action="ppaction://hlinksldjump"/>
              </a:rPr>
              <a:t>异步电动机动态数学模型的性质</a:t>
            </a:r>
            <a:endParaRPr lang="zh-CN" altLang="en-US" sz="1400">
              <a:solidFill>
                <a:srgbClr val="0000CC"/>
              </a:solidFill>
              <a:latin typeface="Siemens Sans" pitchFamily="2" charset="0"/>
            </a:endParaRPr>
          </a:p>
        </p:txBody>
      </p:sp>
      <p:sp>
        <p:nvSpPr>
          <p:cNvPr id="1027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0" action="ppaction://hlinksldjump"/>
              </a:rPr>
              <a:t>7.6 </a:t>
            </a:r>
            <a:r>
              <a:rPr lang="zh-CN" altLang="en-US" sz="1400">
                <a:solidFill>
                  <a:schemeClr val="tx1"/>
                </a:solidFill>
                <a:latin typeface="Siemens Sans" pitchFamily="2" charset="0"/>
                <a:hlinkClick r:id="rId20" action="ppaction://hlinksldjump"/>
              </a:rPr>
              <a:t>异步电动机按转子磁链定向的矢量控制系统</a:t>
            </a:r>
            <a:endParaRPr lang="zh-CN" altLang="en-US" sz="1400">
              <a:solidFill>
                <a:schemeClr val="tx1"/>
              </a:solidFill>
              <a:latin typeface="Siemens Sans" pitchFamily="2" charset="0"/>
            </a:endParaRPr>
          </a:p>
        </p:txBody>
      </p:sp>
      <p:sp>
        <p:nvSpPr>
          <p:cNvPr id="1027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1" action="ppaction://hlinksldjump"/>
              </a:rPr>
              <a:t>7.2 </a:t>
            </a:r>
            <a:r>
              <a:rPr lang="zh-CN" altLang="en-US" sz="1400">
                <a:solidFill>
                  <a:schemeClr val="tx1"/>
                </a:solidFill>
                <a:latin typeface="Siemens Sans" pitchFamily="2" charset="0"/>
                <a:hlinkClick r:id="rId21" action="ppaction://hlinksldjump"/>
              </a:rPr>
              <a:t>异步电动机三相数学模型</a:t>
            </a:r>
            <a:endParaRPr lang="zh-CN" altLang="en-US" sz="1400">
              <a:solidFill>
                <a:schemeClr val="tx1"/>
              </a:solidFill>
              <a:latin typeface="Siemens Sans" pitchFamily="2" charset="0"/>
            </a:endParaRPr>
          </a:p>
        </p:txBody>
      </p:sp>
      <p:sp>
        <p:nvSpPr>
          <p:cNvPr id="10277" name="矩形 559112">
            <a:hlinkClick r:id="rId22"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2" action="ppaction://hlinksldjump"/>
              </a:rPr>
              <a:t>7.3 </a:t>
            </a:r>
            <a:r>
              <a:rPr lang="zh-CN" altLang="en-US" sz="1400">
                <a:solidFill>
                  <a:schemeClr val="tx1"/>
                </a:solidFill>
                <a:latin typeface="Siemens Sans" pitchFamily="2" charset="0"/>
                <a:hlinkClick r:id="rId22" action="ppaction://hlinksldjump"/>
              </a:rPr>
              <a:t>坐标变换</a:t>
            </a:r>
            <a:endParaRPr lang="zh-CN" altLang="en-US" sz="1400">
              <a:solidFill>
                <a:schemeClr val="tx1"/>
              </a:solidFill>
              <a:latin typeface="Siemens Sans" pitchFamily="2" charset="0"/>
            </a:endParaRPr>
          </a:p>
        </p:txBody>
      </p:sp>
      <p:sp>
        <p:nvSpPr>
          <p:cNvPr id="1027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3" action="ppaction://hlinksldjump"/>
              </a:rPr>
              <a:t>7.4 </a:t>
            </a:r>
            <a:r>
              <a:rPr lang="zh-CN" altLang="en-US" sz="1400">
                <a:solidFill>
                  <a:schemeClr val="tx1"/>
                </a:solidFill>
                <a:latin typeface="Siemens Sans" pitchFamily="2" charset="0"/>
                <a:hlinkClick r:id="rId23" action="ppaction://hlinksldjump"/>
              </a:rPr>
              <a:t>异步电动机在正交坐标系上的动态数学模型</a:t>
            </a:r>
            <a:endParaRPr lang="zh-CN" altLang="en-US" sz="1400">
              <a:solidFill>
                <a:schemeClr val="tx1"/>
              </a:solidFill>
              <a:latin typeface="Siemens Sans" pitchFamily="2" charset="0"/>
            </a:endParaRPr>
          </a:p>
        </p:txBody>
      </p:sp>
      <p:sp>
        <p:nvSpPr>
          <p:cNvPr id="1027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24" action="ppaction://hlinksldjump"/>
              </a:rPr>
              <a:t>7.5 </a:t>
            </a:r>
            <a:r>
              <a:rPr lang="zh-CN" altLang="en-US" sz="1400">
                <a:solidFill>
                  <a:schemeClr val="tx1"/>
                </a:solidFill>
                <a:latin typeface="Siemens Sans" pitchFamily="2" charset="0"/>
                <a:hlinkClick r:id="rId24" action="ppaction://hlinksldjump"/>
              </a:rPr>
              <a:t>异步电动机在正交坐标系上的状态方程</a:t>
            </a:r>
            <a:endParaRPr lang="zh-CN" altLang="en-US" sz="1400">
              <a:solidFill>
                <a:schemeClr val="tx1"/>
              </a:solidFill>
              <a:latin typeface="Siemens Sans" pitchFamily="2" charset="0"/>
            </a:endParaRPr>
          </a:p>
        </p:txBody>
      </p:sp>
      <p:sp>
        <p:nvSpPr>
          <p:cNvPr id="1028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25" action="ppaction://hlinksldjump"/>
              </a:rPr>
              <a:t>7.8 </a:t>
            </a:r>
            <a:r>
              <a:rPr lang="zh-CN" altLang="en-US" sz="1400">
                <a:solidFill>
                  <a:schemeClr val="tx1"/>
                </a:solidFill>
                <a:latin typeface="Siemens Sans" pitchFamily="2" charset="0"/>
                <a:hlinkClick r:id="rId25" action="ppaction://hlinksldjump"/>
              </a:rPr>
              <a:t>直接转矩控制系统与矢量控制系统的比较</a:t>
            </a:r>
            <a:endParaRPr lang="zh-CN" altLang="en-US" sz="1400">
              <a:solidFill>
                <a:schemeClr val="tx1"/>
              </a:solidFill>
              <a:latin typeface="Siemens Sans" pitchFamily="2" charset="0"/>
            </a:endParaRPr>
          </a:p>
        </p:txBody>
      </p:sp>
      <p:sp>
        <p:nvSpPr>
          <p:cNvPr id="1028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26" action="ppaction://hlinksldjump"/>
              </a:rPr>
              <a:t>7.7 </a:t>
            </a:r>
            <a:r>
              <a:rPr lang="zh-CN" altLang="en-US" sz="1400">
                <a:solidFill>
                  <a:schemeClr val="tx1"/>
                </a:solidFill>
                <a:latin typeface="Siemens Sans" pitchFamily="2" charset="0"/>
                <a:hlinkClick r:id="rId26"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1867"/>
                                        </p:tgtEl>
                                        <p:attrNameLst>
                                          <p:attrName>style.visibility</p:attrName>
                                        </p:attrNameLst>
                                      </p:cBhvr>
                                      <p:to>
                                        <p:strVal val="visible"/>
                                      </p:to>
                                    </p:set>
                                    <p:animEffect transition="in" filter="wipe(left)">
                                      <p:cBhvr>
                                        <p:cTn id="7" dur="500"/>
                                        <p:tgtEl>
                                          <p:spTgt spid="461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5" name="标题 448514"/>
          <p:cNvSpPr>
            <a:spLocks noGrp="1"/>
          </p:cNvSpPr>
          <p:nvPr>
            <p:ph type="title"/>
          </p:nvPr>
        </p:nvSpPr>
        <p:spPr>
          <a:xfrm>
            <a:off x="1727200" y="207963"/>
            <a:ext cx="7416800" cy="728662"/>
          </a:xfrm>
        </p:spPr>
        <p:txBody>
          <a:bodyPr/>
          <a:lstStyle/>
          <a:p>
            <a:pPr eaLnBrk="1" hangingPunct="1">
              <a:defRPr/>
            </a:pPr>
            <a:r>
              <a:rPr lang="zh-CN" altLang="en-US" noProof="1">
                <a:effectLst>
                  <a:outerShdw blurRad="38100" dist="38100" dir="2700000">
                    <a:srgbClr val="C0C0C0"/>
                  </a:outerShdw>
                </a:effectLst>
                <a:latin typeface="Times New Roman" pitchFamily="18" charset="0"/>
              </a:rPr>
              <a:t>（</a:t>
            </a:r>
            <a:r>
              <a:rPr lang="en-US" altLang="zh-CN" noProof="1">
                <a:effectLst>
                  <a:outerShdw blurRad="38100" dist="38100" dir="2700000">
                    <a:srgbClr val="C0C0C0"/>
                  </a:outerShdw>
                </a:effectLst>
                <a:latin typeface="Times New Roman" pitchFamily="18" charset="0"/>
              </a:rPr>
              <a:t>1</a:t>
            </a:r>
            <a:r>
              <a:rPr lang="zh-CN" altLang="en-US" noProof="1">
                <a:effectLst>
                  <a:outerShdw blurRad="38100" dist="38100" dir="2700000">
                    <a:srgbClr val="C0C0C0"/>
                  </a:outerShdw>
                </a:effectLst>
                <a:latin typeface="Times New Roman" pitchFamily="18" charset="0"/>
              </a:rPr>
              <a:t>）交流电机绕组的等效物理模型三</a:t>
            </a:r>
            <a:r>
              <a:rPr lang="zh-CN" altLang="en-US" noProof="1">
                <a:effectLst>
                  <a:outerShdw blurRad="38100" dist="38100" dir="2700000">
                    <a:srgbClr val="C0C0C0"/>
                  </a:outerShdw>
                </a:effectLst>
              </a:rPr>
              <a:t>相交流电机绕组</a:t>
            </a:r>
          </a:p>
        </p:txBody>
      </p:sp>
      <p:grpSp>
        <p:nvGrpSpPr>
          <p:cNvPr id="11268" name="组合 448552"/>
          <p:cNvGrpSpPr>
            <a:grpSpLocks/>
          </p:cNvGrpSpPr>
          <p:nvPr/>
        </p:nvGrpSpPr>
        <p:grpSpPr bwMode="auto">
          <a:xfrm>
            <a:off x="2855913" y="1339850"/>
            <a:ext cx="5192712" cy="5030788"/>
            <a:chOff x="1799" y="844"/>
            <a:chExt cx="3271" cy="3169"/>
          </a:xfrm>
        </p:grpSpPr>
        <p:sp>
          <p:nvSpPr>
            <p:cNvPr id="11277" name="直接连接符 448516"/>
            <p:cNvSpPr>
              <a:spLocks noChangeShapeType="1"/>
            </p:cNvSpPr>
            <p:nvPr/>
          </p:nvSpPr>
          <p:spPr bwMode="auto">
            <a:xfrm flipV="1">
              <a:off x="3205" y="890"/>
              <a:ext cx="817" cy="1406"/>
            </a:xfrm>
            <a:prstGeom prst="line">
              <a:avLst/>
            </a:prstGeom>
            <a:noFill/>
            <a:ln w="19050">
              <a:solidFill>
                <a:srgbClr val="FF3300"/>
              </a:solidFill>
              <a:miter lim="800000"/>
              <a:headEnd/>
              <a:tailEnd type="triangle" w="med" len="med"/>
            </a:ln>
          </p:spPr>
          <p:txBody>
            <a:bodyPr/>
            <a:lstStyle/>
            <a:p>
              <a:endParaRPr lang="zh-CN" altLang="en-US"/>
            </a:p>
          </p:txBody>
        </p:sp>
        <p:graphicFrame>
          <p:nvGraphicFramePr>
            <p:cNvPr id="11266" name="内容占位符 448517"/>
            <p:cNvGraphicFramePr>
              <a:graphicFrameLocks/>
            </p:cNvGraphicFramePr>
            <p:nvPr/>
          </p:nvGraphicFramePr>
          <p:xfrm>
            <a:off x="1895" y="966"/>
            <a:ext cx="3008" cy="2640"/>
          </p:xfrm>
          <a:graphic>
            <a:graphicData uri="http://schemas.openxmlformats.org/presentationml/2006/ole">
              <p:oleObj spid="_x0000_s11266" r:id="rId3" imgW="5453482" imgH="4786579" progId="">
                <p:embed/>
              </p:oleObj>
            </a:graphicData>
          </a:graphic>
        </p:graphicFrame>
        <p:sp>
          <p:nvSpPr>
            <p:cNvPr id="11278" name="椭圆 448518"/>
            <p:cNvSpPr>
              <a:spLocks noChangeArrowheads="1"/>
            </p:cNvSpPr>
            <p:nvPr/>
          </p:nvSpPr>
          <p:spPr bwMode="auto">
            <a:xfrm>
              <a:off x="2117" y="3195"/>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79" name="椭圆 448519"/>
            <p:cNvSpPr>
              <a:spLocks noChangeArrowheads="1"/>
            </p:cNvSpPr>
            <p:nvPr/>
          </p:nvSpPr>
          <p:spPr bwMode="auto">
            <a:xfrm>
              <a:off x="2285" y="1154"/>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80" name="椭圆 448520"/>
            <p:cNvSpPr>
              <a:spLocks noChangeArrowheads="1"/>
            </p:cNvSpPr>
            <p:nvPr/>
          </p:nvSpPr>
          <p:spPr bwMode="auto">
            <a:xfrm>
              <a:off x="2563" y="1498"/>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81" name="椭圆 448521"/>
            <p:cNvSpPr>
              <a:spLocks noChangeArrowheads="1"/>
            </p:cNvSpPr>
            <p:nvPr/>
          </p:nvSpPr>
          <p:spPr bwMode="auto">
            <a:xfrm>
              <a:off x="4158" y="2371"/>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82" name="椭圆 448522"/>
            <p:cNvSpPr>
              <a:spLocks noChangeArrowheads="1"/>
            </p:cNvSpPr>
            <p:nvPr/>
          </p:nvSpPr>
          <p:spPr bwMode="auto">
            <a:xfrm>
              <a:off x="4599" y="2387"/>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83" name="椭圆 448523"/>
            <p:cNvSpPr>
              <a:spLocks noChangeArrowheads="1"/>
            </p:cNvSpPr>
            <p:nvPr/>
          </p:nvSpPr>
          <p:spPr bwMode="auto">
            <a:xfrm>
              <a:off x="2434" y="2894"/>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1284" name="文本框 448524"/>
            <p:cNvSpPr txBox="1">
              <a:spLocks noChangeArrowheads="1"/>
            </p:cNvSpPr>
            <p:nvPr/>
          </p:nvSpPr>
          <p:spPr bwMode="auto">
            <a:xfrm>
              <a:off x="4826" y="2263"/>
              <a:ext cx="244"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rgbClr val="0066FF"/>
                  </a:solidFill>
                  <a:latin typeface="Times New Roman" pitchFamily="18" charset="0"/>
                </a:rPr>
                <a:t>A</a:t>
              </a:r>
            </a:p>
          </p:txBody>
        </p:sp>
        <p:sp>
          <p:nvSpPr>
            <p:cNvPr id="11285" name="文本框 448525"/>
            <p:cNvSpPr txBox="1">
              <a:spLocks noChangeArrowheads="1"/>
            </p:cNvSpPr>
            <p:nvPr/>
          </p:nvSpPr>
          <p:spPr bwMode="auto">
            <a:xfrm>
              <a:off x="2020" y="844"/>
              <a:ext cx="244"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rgbClr val="0066FF"/>
                  </a:solidFill>
                  <a:latin typeface="Times New Roman" pitchFamily="18" charset="0"/>
                </a:rPr>
                <a:t>B</a:t>
              </a:r>
            </a:p>
          </p:txBody>
        </p:sp>
        <p:sp>
          <p:nvSpPr>
            <p:cNvPr id="11286" name="文本框 448526"/>
            <p:cNvSpPr txBox="1">
              <a:spLocks noChangeArrowheads="1"/>
            </p:cNvSpPr>
            <p:nvPr/>
          </p:nvSpPr>
          <p:spPr bwMode="auto">
            <a:xfrm>
              <a:off x="1799" y="3233"/>
              <a:ext cx="244"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rgbClr val="0066FF"/>
                  </a:solidFill>
                  <a:latin typeface="Times New Roman" pitchFamily="18" charset="0"/>
                </a:rPr>
                <a:t>C</a:t>
              </a:r>
            </a:p>
          </p:txBody>
        </p:sp>
        <p:sp>
          <p:nvSpPr>
            <p:cNvPr id="11287" name="文本框 448527"/>
            <p:cNvSpPr txBox="1">
              <a:spLocks noChangeArrowheads="1"/>
            </p:cNvSpPr>
            <p:nvPr/>
          </p:nvSpPr>
          <p:spPr bwMode="auto">
            <a:xfrm>
              <a:off x="4294" y="1873"/>
              <a:ext cx="226" cy="25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000">
                  <a:solidFill>
                    <a:schemeClr val="tx1"/>
                  </a:solidFill>
                  <a:latin typeface="Tahoma" pitchFamily="34" charset="0"/>
                </a:rPr>
                <a:t>A</a:t>
              </a:r>
            </a:p>
          </p:txBody>
        </p:sp>
        <p:sp>
          <p:nvSpPr>
            <p:cNvPr id="11288" name="文本框 448528"/>
            <p:cNvSpPr txBox="1">
              <a:spLocks noChangeArrowheads="1"/>
            </p:cNvSpPr>
            <p:nvPr/>
          </p:nvSpPr>
          <p:spPr bwMode="auto">
            <a:xfrm>
              <a:off x="2071" y="1479"/>
              <a:ext cx="226" cy="25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000">
                  <a:solidFill>
                    <a:schemeClr val="tx1"/>
                  </a:solidFill>
                  <a:latin typeface="Tahoma" pitchFamily="34" charset="0"/>
                </a:rPr>
                <a:t>B</a:t>
              </a:r>
            </a:p>
          </p:txBody>
        </p:sp>
        <p:sp>
          <p:nvSpPr>
            <p:cNvPr id="11289" name="文本框 448529"/>
            <p:cNvSpPr txBox="1">
              <a:spLocks noChangeArrowheads="1"/>
            </p:cNvSpPr>
            <p:nvPr/>
          </p:nvSpPr>
          <p:spPr bwMode="auto">
            <a:xfrm>
              <a:off x="2509" y="3166"/>
              <a:ext cx="223" cy="25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000">
                  <a:solidFill>
                    <a:schemeClr val="tx1"/>
                  </a:solidFill>
                  <a:latin typeface="Tahoma" pitchFamily="34" charset="0"/>
                </a:rPr>
                <a:t>C</a:t>
              </a:r>
            </a:p>
          </p:txBody>
        </p:sp>
        <p:sp>
          <p:nvSpPr>
            <p:cNvPr id="11290" name="文本框 448530"/>
            <p:cNvSpPr txBox="1">
              <a:spLocks noChangeArrowheads="1"/>
            </p:cNvSpPr>
            <p:nvPr/>
          </p:nvSpPr>
          <p:spPr bwMode="auto">
            <a:xfrm>
              <a:off x="4319" y="2325"/>
              <a:ext cx="261"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chemeClr val="tx1"/>
                  </a:solidFill>
                  <a:latin typeface="Times New Roman" pitchFamily="18" charset="0"/>
                </a:rPr>
                <a:t>i</a:t>
              </a:r>
              <a:r>
                <a:rPr lang="en-US" altLang="zh-CN" sz="2400" baseline="-25000">
                  <a:solidFill>
                    <a:schemeClr val="tx1"/>
                  </a:solidFill>
                  <a:latin typeface="Times New Roman" pitchFamily="18" charset="0"/>
                </a:rPr>
                <a:t>A</a:t>
              </a:r>
            </a:p>
          </p:txBody>
        </p:sp>
        <p:sp>
          <p:nvSpPr>
            <p:cNvPr id="11291" name="文本框 448531"/>
            <p:cNvSpPr txBox="1">
              <a:spLocks noChangeArrowheads="1"/>
            </p:cNvSpPr>
            <p:nvPr/>
          </p:nvSpPr>
          <p:spPr bwMode="auto">
            <a:xfrm>
              <a:off x="2426" y="1101"/>
              <a:ext cx="254"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chemeClr val="tx1"/>
                  </a:solidFill>
                  <a:latin typeface="Times New Roman" pitchFamily="18" charset="0"/>
                </a:rPr>
                <a:t>i</a:t>
              </a:r>
              <a:r>
                <a:rPr lang="en-US" altLang="zh-CN" sz="2400" baseline="-25000">
                  <a:solidFill>
                    <a:schemeClr val="tx1"/>
                  </a:solidFill>
                  <a:latin typeface="Times New Roman" pitchFamily="18" charset="0"/>
                </a:rPr>
                <a:t>B</a:t>
              </a:r>
            </a:p>
          </p:txBody>
        </p:sp>
        <p:sp>
          <p:nvSpPr>
            <p:cNvPr id="11292" name="文本框 448532"/>
            <p:cNvSpPr txBox="1">
              <a:spLocks noChangeArrowheads="1"/>
            </p:cNvSpPr>
            <p:nvPr/>
          </p:nvSpPr>
          <p:spPr bwMode="auto">
            <a:xfrm>
              <a:off x="2109" y="2795"/>
              <a:ext cx="261"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chemeClr val="tx1"/>
                  </a:solidFill>
                  <a:latin typeface="Times New Roman" pitchFamily="18" charset="0"/>
                </a:rPr>
                <a:t>i</a:t>
              </a:r>
              <a:r>
                <a:rPr lang="en-US" altLang="zh-CN" sz="2400" baseline="-25000">
                  <a:solidFill>
                    <a:schemeClr val="tx1"/>
                  </a:solidFill>
                  <a:latin typeface="Times New Roman" pitchFamily="18" charset="0"/>
                </a:rPr>
                <a:t>C</a:t>
              </a:r>
            </a:p>
          </p:txBody>
        </p:sp>
        <p:sp>
          <p:nvSpPr>
            <p:cNvPr id="11293" name="文本框 448533"/>
            <p:cNvSpPr txBox="1">
              <a:spLocks noChangeArrowheads="1"/>
            </p:cNvSpPr>
            <p:nvPr/>
          </p:nvSpPr>
          <p:spPr bwMode="auto">
            <a:xfrm>
              <a:off x="4022" y="857"/>
              <a:ext cx="244"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i="1">
                  <a:solidFill>
                    <a:srgbClr val="FF3300"/>
                  </a:solidFill>
                  <a:latin typeface="Times New Roman" pitchFamily="18" charset="0"/>
                </a:rPr>
                <a:t>F</a:t>
              </a:r>
            </a:p>
          </p:txBody>
        </p:sp>
        <p:sp>
          <p:nvSpPr>
            <p:cNvPr id="11294" name="文本框 448534"/>
            <p:cNvSpPr txBox="1">
              <a:spLocks noChangeArrowheads="1"/>
            </p:cNvSpPr>
            <p:nvPr/>
          </p:nvSpPr>
          <p:spPr bwMode="auto">
            <a:xfrm>
              <a:off x="3024" y="1195"/>
              <a:ext cx="473" cy="288"/>
            </a:xfrm>
            <a:prstGeom prst="rect">
              <a:avLst/>
            </a:prstGeom>
            <a:noFill/>
            <a:ln w="9525">
              <a:noFill/>
              <a:miter lim="800000"/>
              <a:headEnd/>
              <a:tailEnd/>
            </a:ln>
          </p:spPr>
          <p:txBody>
            <a:bodyPr>
              <a:spAutoFit/>
            </a:bodyPr>
            <a:lstStyle/>
            <a:p>
              <a:pPr eaLnBrk="1" hangingPunct="1">
                <a:buFont typeface="Arial" pitchFamily="34" charset="0"/>
                <a:buNone/>
              </a:pPr>
              <a:r>
                <a:rPr lang="el-GR" altLang="zh-CN" sz="2400" i="1">
                  <a:solidFill>
                    <a:srgbClr val="FF3300"/>
                  </a:solidFill>
                  <a:latin typeface="Times New Roman" pitchFamily="18" charset="0"/>
                </a:rPr>
                <a:t>ω</a:t>
              </a:r>
              <a:r>
                <a:rPr lang="en-US" altLang="zh-CN" sz="2400" baseline="-25000">
                  <a:solidFill>
                    <a:srgbClr val="FF3300"/>
                  </a:solidFill>
                  <a:latin typeface="Times New Roman" pitchFamily="18" charset="0"/>
                </a:rPr>
                <a:t>1</a:t>
              </a:r>
            </a:p>
          </p:txBody>
        </p:sp>
        <p:sp>
          <p:nvSpPr>
            <p:cNvPr id="448536" name="文本框 448535"/>
            <p:cNvSpPr txBox="1"/>
            <p:nvPr/>
          </p:nvSpPr>
          <p:spPr>
            <a:xfrm>
              <a:off x="2373" y="3763"/>
              <a:ext cx="2452" cy="250"/>
            </a:xfrm>
            <a:prstGeom prst="rect">
              <a:avLst/>
            </a:prstGeom>
            <a:noFill/>
            <a:ln w="9525">
              <a:noFill/>
              <a:miter/>
            </a:ln>
          </p:spPr>
          <p:txBody>
            <a:bodyPr wrap="none">
              <a:spAutoFit/>
            </a:bodyPr>
            <a:lstStyle/>
            <a:p>
              <a:pPr eaLnBrk="1" hangingPunct="1">
                <a:lnSpc>
                  <a:spcPct val="90000"/>
                </a:lnSpc>
                <a:buFont typeface="Arial" panose="020B0604020202020204" pitchFamily="34" charset="0"/>
                <a:buNone/>
                <a:defRPr/>
              </a:pPr>
              <a:r>
                <a:rPr lang="en-US" altLang="zh-CN" sz="2000" noProof="1">
                  <a:solidFill>
                    <a:schemeClr val="tx1"/>
                  </a:solidFill>
                  <a:effectLst>
                    <a:outerShdw blurRad="38100" dist="38100" dir="2700000">
                      <a:srgbClr val="C0C0C0"/>
                    </a:outerShdw>
                  </a:effectLst>
                  <a:latin typeface="Tahoma" pitchFamily="34" charset="0"/>
                  <a:ea typeface="+mn-ea"/>
                  <a:cs typeface="+mn-ea"/>
                </a:rPr>
                <a:t>a</a:t>
              </a:r>
              <a:r>
                <a:rPr lang="zh-CN" altLang="en-US" sz="2000" noProof="1">
                  <a:solidFill>
                    <a:schemeClr val="tx1"/>
                  </a:solidFill>
                  <a:effectLst>
                    <a:outerShdw blurRad="38100" dist="38100" dir="2700000">
                      <a:srgbClr val="C0C0C0"/>
                    </a:outerShdw>
                  </a:effectLst>
                  <a:latin typeface="Tahoma" pitchFamily="34" charset="0"/>
                  <a:ea typeface="+mn-ea"/>
                  <a:cs typeface="+mn-ea"/>
                </a:rPr>
                <a:t>）三相交流绕组，三相静止坐标</a:t>
              </a:r>
              <a:endParaRPr lang="zh-CN" altLang="en-US" sz="2000" noProof="1">
                <a:solidFill>
                  <a:schemeClr val="tx1"/>
                </a:solidFill>
                <a:effectLst>
                  <a:outerShdw blurRad="38100" dist="38100" dir="2700000">
                    <a:srgbClr val="C0C0C0"/>
                  </a:outerShdw>
                </a:effectLst>
                <a:latin typeface="Tahoma" pitchFamily="34" charset="0"/>
                <a:ea typeface="+mn-ea"/>
              </a:endParaRPr>
            </a:p>
          </p:txBody>
        </p:sp>
      </p:grpSp>
      <p:sp>
        <p:nvSpPr>
          <p:cNvPr id="1126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127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127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1272" name="矩形 559112">
            <a:hlinkClick r:id="rId7"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127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127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127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127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9" name="标题 449538"/>
          <p:cNvSpPr>
            <a:spLocks noGrp="1"/>
          </p:cNvSpPr>
          <p:nvPr>
            <p:ph type="title"/>
          </p:nvPr>
        </p:nvSpPr>
        <p:spPr>
          <a:xfrm>
            <a:off x="1698625" y="373063"/>
            <a:ext cx="5106988" cy="328612"/>
          </a:xfrm>
        </p:spPr>
        <p:txBody>
          <a:bodyPr anchor="b">
            <a:spAutoFit/>
          </a:bodyPr>
          <a:lstStyle/>
          <a:p>
            <a:pPr eaLnBrk="1" hangingPunct="1">
              <a:defRPr/>
            </a:pPr>
            <a:r>
              <a:rPr lang="zh-CN" altLang="en-US" noProof="1">
                <a:effectLst>
                  <a:outerShdw blurRad="38100" dist="38100" dir="2700000">
                    <a:srgbClr val="C0C0C0"/>
                  </a:outerShdw>
                </a:effectLst>
              </a:rPr>
              <a:t> （</a:t>
            </a:r>
            <a:r>
              <a:rPr lang="en-US" altLang="zh-CN" noProof="1">
                <a:effectLst>
                  <a:outerShdw blurRad="38100" dist="38100" dir="2700000">
                    <a:srgbClr val="C0C0C0"/>
                  </a:outerShdw>
                </a:effectLst>
              </a:rPr>
              <a:t>2</a:t>
            </a:r>
            <a:r>
              <a:rPr lang="zh-CN" altLang="en-US" noProof="1">
                <a:effectLst>
                  <a:outerShdw blurRad="38100" dist="38100" dir="2700000">
                    <a:srgbClr val="C0C0C0"/>
                  </a:outerShdw>
                </a:effectLst>
              </a:rPr>
              <a:t>）等效的两相交流电机绕组</a:t>
            </a:r>
          </a:p>
        </p:txBody>
      </p:sp>
      <p:grpSp>
        <p:nvGrpSpPr>
          <p:cNvPr id="12293" name="组合 449563"/>
          <p:cNvGrpSpPr>
            <a:grpSpLocks/>
          </p:cNvGrpSpPr>
          <p:nvPr/>
        </p:nvGrpSpPr>
        <p:grpSpPr bwMode="auto">
          <a:xfrm>
            <a:off x="2435225" y="1763713"/>
            <a:ext cx="4927600" cy="3902075"/>
            <a:chOff x="1534" y="1111"/>
            <a:chExt cx="3104" cy="2458"/>
          </a:xfrm>
        </p:grpSpPr>
        <p:sp>
          <p:nvSpPr>
            <p:cNvPr id="12303" name="直接连接符 449539"/>
            <p:cNvSpPr>
              <a:spLocks noChangeShapeType="1"/>
            </p:cNvSpPr>
            <p:nvPr/>
          </p:nvSpPr>
          <p:spPr bwMode="auto">
            <a:xfrm flipV="1">
              <a:off x="2821" y="1618"/>
              <a:ext cx="0" cy="1414"/>
            </a:xfrm>
            <a:prstGeom prst="line">
              <a:avLst/>
            </a:prstGeom>
            <a:noFill/>
            <a:ln w="9525">
              <a:solidFill>
                <a:schemeClr val="tx1"/>
              </a:solidFill>
              <a:prstDash val="lgDashDot"/>
              <a:miter lim="800000"/>
              <a:headEnd/>
              <a:tailEnd/>
            </a:ln>
          </p:spPr>
          <p:txBody>
            <a:bodyPr/>
            <a:lstStyle/>
            <a:p>
              <a:endParaRPr lang="zh-CN" altLang="en-US"/>
            </a:p>
          </p:txBody>
        </p:sp>
        <p:sp>
          <p:nvSpPr>
            <p:cNvPr id="12304" name="直接连接符 449540"/>
            <p:cNvSpPr>
              <a:spLocks noChangeShapeType="1"/>
            </p:cNvSpPr>
            <p:nvPr/>
          </p:nvSpPr>
          <p:spPr bwMode="auto">
            <a:xfrm flipV="1">
              <a:off x="1534" y="2343"/>
              <a:ext cx="2812" cy="0"/>
            </a:xfrm>
            <a:prstGeom prst="line">
              <a:avLst/>
            </a:prstGeom>
            <a:noFill/>
            <a:ln w="12700">
              <a:solidFill>
                <a:srgbClr val="0066FF"/>
              </a:solidFill>
              <a:miter lim="800000"/>
              <a:headEnd/>
              <a:tailEnd type="triangle" w="med" len="med"/>
            </a:ln>
          </p:spPr>
          <p:txBody>
            <a:bodyPr/>
            <a:lstStyle/>
            <a:p>
              <a:endParaRPr lang="zh-CN" altLang="en-US"/>
            </a:p>
          </p:txBody>
        </p:sp>
        <p:sp>
          <p:nvSpPr>
            <p:cNvPr id="12305" name="文本框 449541"/>
            <p:cNvSpPr txBox="1">
              <a:spLocks noChangeArrowheads="1"/>
            </p:cNvSpPr>
            <p:nvPr/>
          </p:nvSpPr>
          <p:spPr bwMode="auto">
            <a:xfrm>
              <a:off x="4346" y="2254"/>
              <a:ext cx="292"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2400" b="0" i="1">
                  <a:solidFill>
                    <a:srgbClr val="0066FF"/>
                  </a:solidFill>
                  <a:latin typeface="Tahoma" pitchFamily="34" charset="0"/>
                  <a:sym typeface="Symbol" pitchFamily="18" charset="2"/>
                </a:rPr>
                <a:t></a:t>
              </a:r>
            </a:p>
          </p:txBody>
        </p:sp>
        <p:sp>
          <p:nvSpPr>
            <p:cNvPr id="12306" name="文本框 449542"/>
            <p:cNvSpPr txBox="1">
              <a:spLocks noChangeArrowheads="1"/>
            </p:cNvSpPr>
            <p:nvPr/>
          </p:nvSpPr>
          <p:spPr bwMode="auto">
            <a:xfrm>
              <a:off x="2577" y="1111"/>
              <a:ext cx="219"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2400" b="0" i="1">
                  <a:solidFill>
                    <a:srgbClr val="0066FF"/>
                  </a:solidFill>
                  <a:latin typeface="Tahoma" pitchFamily="34" charset="0"/>
                  <a:sym typeface="Symbol" pitchFamily="18" charset="2"/>
                </a:rPr>
                <a:t></a:t>
              </a:r>
            </a:p>
          </p:txBody>
        </p:sp>
        <p:sp>
          <p:nvSpPr>
            <p:cNvPr id="12307" name="直接连接符 449543"/>
            <p:cNvSpPr>
              <a:spLocks noChangeShapeType="1"/>
            </p:cNvSpPr>
            <p:nvPr/>
          </p:nvSpPr>
          <p:spPr bwMode="auto">
            <a:xfrm flipV="1">
              <a:off x="2821" y="1201"/>
              <a:ext cx="0" cy="2368"/>
            </a:xfrm>
            <a:prstGeom prst="line">
              <a:avLst/>
            </a:prstGeom>
            <a:noFill/>
            <a:ln w="12700">
              <a:solidFill>
                <a:srgbClr val="0066FF"/>
              </a:solidFill>
              <a:miter lim="800000"/>
              <a:headEnd/>
              <a:tailEnd type="triangle" w="med" len="med"/>
            </a:ln>
          </p:spPr>
          <p:txBody>
            <a:bodyPr/>
            <a:lstStyle/>
            <a:p>
              <a:endParaRPr lang="zh-CN" altLang="en-US"/>
            </a:p>
          </p:txBody>
        </p:sp>
        <p:sp>
          <p:nvSpPr>
            <p:cNvPr id="12308" name="文本框 449544"/>
            <p:cNvSpPr txBox="1">
              <a:spLocks noChangeArrowheads="1"/>
            </p:cNvSpPr>
            <p:nvPr/>
          </p:nvSpPr>
          <p:spPr bwMode="auto">
            <a:xfrm>
              <a:off x="4074" y="1383"/>
              <a:ext cx="255"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FF3300"/>
                  </a:solidFill>
                  <a:latin typeface="Times New Roman" pitchFamily="18" charset="0"/>
                </a:rPr>
                <a:t>F</a:t>
              </a:r>
            </a:p>
          </p:txBody>
        </p:sp>
        <p:sp>
          <p:nvSpPr>
            <p:cNvPr id="12309" name="直接连接符 449545"/>
            <p:cNvSpPr>
              <a:spLocks noChangeShapeType="1"/>
            </p:cNvSpPr>
            <p:nvPr/>
          </p:nvSpPr>
          <p:spPr bwMode="auto">
            <a:xfrm flipV="1">
              <a:off x="2825" y="1527"/>
              <a:ext cx="1271" cy="817"/>
            </a:xfrm>
            <a:prstGeom prst="line">
              <a:avLst/>
            </a:prstGeom>
            <a:noFill/>
            <a:ln w="19050">
              <a:solidFill>
                <a:srgbClr val="FF3300"/>
              </a:solidFill>
              <a:miter lim="800000"/>
              <a:headEnd/>
              <a:tailEnd type="triangle" w="med" len="med"/>
            </a:ln>
          </p:spPr>
          <p:txBody>
            <a:bodyPr/>
            <a:lstStyle/>
            <a:p>
              <a:endParaRPr lang="zh-CN" altLang="en-US"/>
            </a:p>
          </p:txBody>
        </p:sp>
        <p:sp>
          <p:nvSpPr>
            <p:cNvPr id="12310" name="文本框 449546"/>
            <p:cNvSpPr txBox="1">
              <a:spLocks noChangeArrowheads="1"/>
            </p:cNvSpPr>
            <p:nvPr/>
          </p:nvSpPr>
          <p:spPr bwMode="auto">
            <a:xfrm>
              <a:off x="2512" y="1611"/>
              <a:ext cx="221" cy="288"/>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2400" b="0">
                  <a:solidFill>
                    <a:schemeClr val="tx1"/>
                  </a:solidFill>
                  <a:latin typeface="Tahoma" pitchFamily="34" charset="0"/>
                  <a:sym typeface="Symbol" pitchFamily="18" charset="2"/>
                </a:rPr>
                <a:t></a:t>
              </a:r>
              <a:endParaRPr lang="en-US" altLang="en-US" sz="2400" b="0">
                <a:solidFill>
                  <a:schemeClr val="tx1"/>
                </a:solidFill>
                <a:latin typeface="Tahoma" pitchFamily="34" charset="0"/>
                <a:sym typeface="Symbol" pitchFamily="18" charset="2"/>
              </a:endParaRPr>
            </a:p>
          </p:txBody>
        </p:sp>
        <p:graphicFrame>
          <p:nvGraphicFramePr>
            <p:cNvPr id="12290" name="对象 449547"/>
            <p:cNvGraphicFramePr>
              <a:graphicFrameLocks/>
            </p:cNvGraphicFramePr>
            <p:nvPr/>
          </p:nvGraphicFramePr>
          <p:xfrm>
            <a:off x="2730" y="1528"/>
            <a:ext cx="155" cy="496"/>
          </p:xfrm>
          <a:graphic>
            <a:graphicData uri="http://schemas.openxmlformats.org/presentationml/2006/ole">
              <p:oleObj spid="_x0000_s12290" r:id="rId3" imgW="323393" imgH="1703527" progId="">
                <p:embed/>
              </p:oleObj>
            </a:graphicData>
          </a:graphic>
        </p:graphicFrame>
        <p:sp>
          <p:nvSpPr>
            <p:cNvPr id="12311" name="直接连接符 449548"/>
            <p:cNvSpPr>
              <a:spLocks noChangeShapeType="1"/>
            </p:cNvSpPr>
            <p:nvPr/>
          </p:nvSpPr>
          <p:spPr bwMode="auto">
            <a:xfrm>
              <a:off x="2849" y="1536"/>
              <a:ext cx="104" cy="0"/>
            </a:xfrm>
            <a:prstGeom prst="line">
              <a:avLst/>
            </a:prstGeom>
            <a:noFill/>
            <a:ln w="19050">
              <a:solidFill>
                <a:schemeClr val="tx1"/>
              </a:solidFill>
              <a:miter lim="800000"/>
              <a:headEnd/>
              <a:tailEnd/>
            </a:ln>
          </p:spPr>
          <p:txBody>
            <a:bodyPr/>
            <a:lstStyle/>
            <a:p>
              <a:endParaRPr lang="zh-CN" altLang="en-US"/>
            </a:p>
          </p:txBody>
        </p:sp>
        <p:sp>
          <p:nvSpPr>
            <p:cNvPr id="12312" name="直接连接符 449549"/>
            <p:cNvSpPr>
              <a:spLocks noChangeShapeType="1"/>
            </p:cNvSpPr>
            <p:nvPr/>
          </p:nvSpPr>
          <p:spPr bwMode="auto">
            <a:xfrm>
              <a:off x="2849" y="2016"/>
              <a:ext cx="104" cy="0"/>
            </a:xfrm>
            <a:prstGeom prst="line">
              <a:avLst/>
            </a:prstGeom>
            <a:noFill/>
            <a:ln w="19050">
              <a:solidFill>
                <a:schemeClr val="tx1"/>
              </a:solidFill>
              <a:miter lim="800000"/>
              <a:headEnd/>
              <a:tailEnd/>
            </a:ln>
          </p:spPr>
          <p:txBody>
            <a:bodyPr/>
            <a:lstStyle/>
            <a:p>
              <a:endParaRPr lang="zh-CN" altLang="en-US"/>
            </a:p>
          </p:txBody>
        </p:sp>
        <p:sp>
          <p:nvSpPr>
            <p:cNvPr id="12313" name="椭圆 449550"/>
            <p:cNvSpPr>
              <a:spLocks noChangeArrowheads="1"/>
            </p:cNvSpPr>
            <p:nvPr/>
          </p:nvSpPr>
          <p:spPr bwMode="auto">
            <a:xfrm>
              <a:off x="2953" y="1996"/>
              <a:ext cx="34" cy="34"/>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14" name="椭圆 449551"/>
            <p:cNvSpPr>
              <a:spLocks noChangeArrowheads="1"/>
            </p:cNvSpPr>
            <p:nvPr/>
          </p:nvSpPr>
          <p:spPr bwMode="auto">
            <a:xfrm>
              <a:off x="2953" y="1519"/>
              <a:ext cx="34" cy="33"/>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15" name="文本框 449552"/>
            <p:cNvSpPr txBox="1">
              <a:spLocks noChangeArrowheads="1"/>
            </p:cNvSpPr>
            <p:nvPr/>
          </p:nvSpPr>
          <p:spPr bwMode="auto">
            <a:xfrm>
              <a:off x="2965" y="1639"/>
              <a:ext cx="293" cy="288"/>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a:t>
              </a:r>
            </a:p>
          </p:txBody>
        </p:sp>
        <p:sp>
          <p:nvSpPr>
            <p:cNvPr id="12316" name="直接连接符 449553"/>
            <p:cNvSpPr>
              <a:spLocks noChangeShapeType="1"/>
            </p:cNvSpPr>
            <p:nvPr/>
          </p:nvSpPr>
          <p:spPr bwMode="auto">
            <a:xfrm>
              <a:off x="2867" y="1959"/>
              <a:ext cx="104" cy="0"/>
            </a:xfrm>
            <a:prstGeom prst="line">
              <a:avLst/>
            </a:prstGeom>
            <a:noFill/>
            <a:ln w="12700">
              <a:solidFill>
                <a:srgbClr val="FF3300"/>
              </a:solidFill>
              <a:miter lim="800000"/>
              <a:headEnd type="triangle" w="med" len="med"/>
              <a:tailEnd/>
            </a:ln>
          </p:spPr>
          <p:txBody>
            <a:bodyPr/>
            <a:lstStyle/>
            <a:p>
              <a:endParaRPr lang="zh-CN" altLang="en-US"/>
            </a:p>
          </p:txBody>
        </p:sp>
        <p:graphicFrame>
          <p:nvGraphicFramePr>
            <p:cNvPr id="12291" name="内容占位符 449554"/>
            <p:cNvGraphicFramePr>
              <a:graphicFrameLocks/>
            </p:cNvGraphicFramePr>
            <p:nvPr/>
          </p:nvGraphicFramePr>
          <p:xfrm>
            <a:off x="3375" y="2169"/>
            <a:ext cx="607" cy="324"/>
          </p:xfrm>
          <a:graphic>
            <a:graphicData uri="http://schemas.openxmlformats.org/presentationml/2006/ole">
              <p:oleObj spid="_x0000_s12291" r:id="rId4" imgW="1266749" imgH="250546" progId="">
                <p:embed/>
              </p:oleObj>
            </a:graphicData>
          </a:graphic>
        </p:graphicFrame>
        <p:sp>
          <p:nvSpPr>
            <p:cNvPr id="12317" name="椭圆 449555"/>
            <p:cNvSpPr>
              <a:spLocks noChangeArrowheads="1"/>
            </p:cNvSpPr>
            <p:nvPr/>
          </p:nvSpPr>
          <p:spPr bwMode="auto">
            <a:xfrm>
              <a:off x="3958" y="2470"/>
              <a:ext cx="45" cy="45"/>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18" name="椭圆 449556"/>
            <p:cNvSpPr>
              <a:spLocks noChangeArrowheads="1"/>
            </p:cNvSpPr>
            <p:nvPr/>
          </p:nvSpPr>
          <p:spPr bwMode="auto">
            <a:xfrm>
              <a:off x="3368" y="2470"/>
              <a:ext cx="45" cy="44"/>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2319" name="文本框 449557"/>
            <p:cNvSpPr txBox="1">
              <a:spLocks noChangeArrowheads="1"/>
            </p:cNvSpPr>
            <p:nvPr/>
          </p:nvSpPr>
          <p:spPr bwMode="auto">
            <a:xfrm>
              <a:off x="3576" y="1981"/>
              <a:ext cx="237" cy="288"/>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2400" b="0">
                  <a:solidFill>
                    <a:schemeClr val="tx1"/>
                  </a:solidFill>
                  <a:latin typeface="Tahoma" pitchFamily="34" charset="0"/>
                  <a:sym typeface="Symbol" pitchFamily="18" charset="2"/>
                </a:rPr>
                <a:t></a:t>
              </a:r>
              <a:endParaRPr lang="en-US" altLang="en-US" sz="2400" b="0">
                <a:solidFill>
                  <a:schemeClr val="tx1"/>
                </a:solidFill>
                <a:latin typeface="Tahoma" pitchFamily="34" charset="0"/>
                <a:sym typeface="Symbol" pitchFamily="18" charset="2"/>
              </a:endParaRPr>
            </a:p>
          </p:txBody>
        </p:sp>
        <p:sp>
          <p:nvSpPr>
            <p:cNvPr id="12320" name="文本框 449558"/>
            <p:cNvSpPr txBox="1">
              <a:spLocks noChangeArrowheads="1"/>
            </p:cNvSpPr>
            <p:nvPr/>
          </p:nvSpPr>
          <p:spPr bwMode="auto">
            <a:xfrm>
              <a:off x="3504" y="2435"/>
              <a:ext cx="250"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a:t>
              </a:r>
            </a:p>
          </p:txBody>
        </p:sp>
        <p:sp>
          <p:nvSpPr>
            <p:cNvPr id="12321" name="直接连接符 449559"/>
            <p:cNvSpPr>
              <a:spLocks noChangeShapeType="1"/>
            </p:cNvSpPr>
            <p:nvPr/>
          </p:nvSpPr>
          <p:spPr bwMode="auto">
            <a:xfrm rot="5400000" flipH="1">
              <a:off x="3396" y="2451"/>
              <a:ext cx="130" cy="5"/>
            </a:xfrm>
            <a:prstGeom prst="line">
              <a:avLst/>
            </a:prstGeom>
            <a:noFill/>
            <a:ln w="12700">
              <a:solidFill>
                <a:srgbClr val="FF3300"/>
              </a:solidFill>
              <a:miter lim="800000"/>
              <a:headEnd/>
              <a:tailEnd type="triangle" w="med" len="med"/>
            </a:ln>
          </p:spPr>
          <p:txBody>
            <a:bodyPr/>
            <a:lstStyle/>
            <a:p>
              <a:endParaRPr lang="zh-CN" altLang="en-US"/>
            </a:p>
          </p:txBody>
        </p:sp>
        <p:sp>
          <p:nvSpPr>
            <p:cNvPr id="12322" name="任意多边形 449560"/>
            <p:cNvSpPr>
              <a:spLocks noChangeArrowheads="1"/>
            </p:cNvSpPr>
            <p:nvPr/>
          </p:nvSpPr>
          <p:spPr bwMode="auto">
            <a:xfrm>
              <a:off x="3621" y="1655"/>
              <a:ext cx="226" cy="2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fill="none">
                  <a:moveTo>
                    <a:pt x="0" y="0"/>
                  </a:moveTo>
                  <a:cubicBezTo>
                    <a:pt x="11929" y="0"/>
                    <a:pt x="21600" y="9671"/>
                    <a:pt x="21600" y="21600"/>
                  </a:cubicBezTo>
                </a:path>
                <a:path w="21600" h="21600" stroke="0">
                  <a:moveTo>
                    <a:pt x="21600" y="21600"/>
                  </a:moveTo>
                  <a:cubicBezTo>
                    <a:pt x="21600" y="9671"/>
                    <a:pt x="26435" y="0"/>
                    <a:pt x="32400" y="0"/>
                  </a:cubicBezTo>
                  <a:cubicBezTo>
                    <a:pt x="38365" y="0"/>
                    <a:pt x="43200" y="9671"/>
                    <a:pt x="43200" y="21600"/>
                  </a:cubicBezTo>
                  <a:cubicBezTo>
                    <a:pt x="43200" y="23991"/>
                    <a:pt x="43006" y="26290"/>
                    <a:pt x="42648" y="28436"/>
                  </a:cubicBezTo>
                  <a:lnTo>
                    <a:pt x="0" y="0"/>
                  </a:lnTo>
                  <a:lnTo>
                    <a:pt x="21600" y="21600"/>
                  </a:lnTo>
                  <a:close/>
                </a:path>
              </a:pathLst>
            </a:custGeom>
            <a:noFill/>
            <a:ln w="12700">
              <a:solidFill>
                <a:srgbClr val="FF3300"/>
              </a:solidFill>
              <a:miter lim="800000"/>
              <a:headEnd type="triangle" w="med" len="med"/>
              <a:tailEnd/>
            </a:ln>
          </p:spPr>
          <p:txBody>
            <a:bodyPr/>
            <a:lstStyle/>
            <a:p>
              <a:endParaRPr lang="zh-CN" altLang="en-US"/>
            </a:p>
          </p:txBody>
        </p:sp>
        <p:sp>
          <p:nvSpPr>
            <p:cNvPr id="12323" name="文本框 449561"/>
            <p:cNvSpPr txBox="1">
              <a:spLocks noChangeArrowheads="1"/>
            </p:cNvSpPr>
            <p:nvPr/>
          </p:nvSpPr>
          <p:spPr bwMode="auto">
            <a:xfrm>
              <a:off x="3268" y="1392"/>
              <a:ext cx="372" cy="288"/>
            </a:xfrm>
            <a:prstGeom prst="rect">
              <a:avLst/>
            </a:prstGeom>
            <a:noFill/>
            <a:ln w="9525">
              <a:noFill/>
              <a:miter lim="800000"/>
              <a:headEnd/>
              <a:tailEnd/>
            </a:ln>
          </p:spPr>
          <p:txBody>
            <a:bodyPr wrap="none">
              <a:spAutoFit/>
            </a:bodyPr>
            <a:lstStyle/>
            <a:p>
              <a:pPr eaLnBrk="1" hangingPunct="1">
                <a:buFont typeface="Arial" pitchFamily="34" charset="0"/>
                <a:buNone/>
              </a:pPr>
              <a:r>
                <a:rPr lang="el-GR" altLang="zh-CN" sz="2400" b="0" i="1">
                  <a:solidFill>
                    <a:srgbClr val="FF3300"/>
                  </a:solidFill>
                  <a:latin typeface="Times New Roman" pitchFamily="18" charset="0"/>
                </a:rPr>
                <a:t>ω</a:t>
              </a:r>
              <a:r>
                <a:rPr lang="en-US" altLang="zh-CN" sz="2400" b="0" baseline="-25000">
                  <a:solidFill>
                    <a:srgbClr val="FF3300"/>
                  </a:solidFill>
                  <a:latin typeface="Times New Roman" pitchFamily="18" charset="0"/>
                </a:rPr>
                <a:t>1</a:t>
              </a:r>
            </a:p>
          </p:txBody>
        </p:sp>
      </p:grpSp>
      <p:sp>
        <p:nvSpPr>
          <p:cNvPr id="449563" name="文本框 449562"/>
          <p:cNvSpPr txBox="1"/>
          <p:nvPr/>
        </p:nvSpPr>
        <p:spPr>
          <a:xfrm>
            <a:off x="3330575" y="5665788"/>
            <a:ext cx="3989388" cy="457200"/>
          </a:xfrm>
          <a:prstGeom prst="rect">
            <a:avLst/>
          </a:prstGeom>
          <a:noFill/>
          <a:ln w="9525">
            <a:noFill/>
            <a:miter/>
          </a:ln>
        </p:spPr>
        <p:txBody>
          <a:bodyPr wrap="none">
            <a:spAutoFit/>
          </a:bodyPr>
          <a:lstStyle/>
          <a:p>
            <a:pPr eaLnBrk="1" hangingPunct="1">
              <a:lnSpc>
                <a:spcPct val="90000"/>
              </a:lnSpc>
              <a:buFont typeface="Arial" panose="020B0604020202020204" pitchFamily="34" charset="0"/>
              <a:buNone/>
              <a:defRPr/>
            </a:pPr>
            <a:r>
              <a:rPr lang="en-US" altLang="zh-CN" sz="2000" noProof="1">
                <a:solidFill>
                  <a:schemeClr val="tx1"/>
                </a:solidFill>
                <a:effectLst>
                  <a:outerShdw blurRad="38100" dist="38100" dir="2700000">
                    <a:srgbClr val="C0C0C0"/>
                  </a:outerShdw>
                </a:effectLst>
                <a:latin typeface="Tahoma" pitchFamily="34" charset="0"/>
                <a:ea typeface="+mn-ea"/>
                <a:cs typeface="+mn-ea"/>
              </a:rPr>
              <a:t>b</a:t>
            </a:r>
            <a:r>
              <a:rPr lang="zh-CN" altLang="en-US" sz="2000" noProof="1">
                <a:solidFill>
                  <a:schemeClr val="tx1"/>
                </a:solidFill>
                <a:effectLst>
                  <a:outerShdw blurRad="38100" dist="38100" dir="2700000">
                    <a:srgbClr val="C0C0C0"/>
                  </a:outerShdw>
                </a:effectLst>
                <a:latin typeface="Tahoma" pitchFamily="34" charset="0"/>
                <a:ea typeface="+mn-ea"/>
                <a:cs typeface="+mn-ea"/>
              </a:rPr>
              <a:t>）两相交流绕组，两相静止坐标</a:t>
            </a:r>
            <a:r>
              <a:rPr lang="zh-CN" altLang="en-US" sz="2400" noProof="1">
                <a:solidFill>
                  <a:schemeClr val="tx1"/>
                </a:solidFill>
                <a:effectLst>
                  <a:outerShdw blurRad="38100" dist="38100" dir="2700000">
                    <a:srgbClr val="C0C0C0"/>
                  </a:outerShdw>
                </a:effectLst>
                <a:latin typeface="Tahoma" pitchFamily="34" charset="0"/>
                <a:ea typeface="+mn-ea"/>
                <a:cs typeface="+mn-ea"/>
              </a:rPr>
              <a:t> </a:t>
            </a:r>
            <a:endParaRPr lang="zh-CN" altLang="en-US" sz="2400" noProof="1">
              <a:solidFill>
                <a:schemeClr val="tx1"/>
              </a:solidFill>
              <a:effectLst>
                <a:outerShdw blurRad="38100" dist="38100" dir="2700000">
                  <a:srgbClr val="C0C0C0"/>
                </a:outerShdw>
              </a:effectLst>
              <a:latin typeface="Tahoma" pitchFamily="34" charset="0"/>
              <a:ea typeface="+mn-ea"/>
            </a:endParaRPr>
          </a:p>
        </p:txBody>
      </p:sp>
      <p:sp>
        <p:nvSpPr>
          <p:cNvPr id="1229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1229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1229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12298" name="矩形 559112">
            <a:hlinkClick r:id="rId8"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1229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1230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1230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1230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9563"/>
                                        </p:tgtEl>
                                        <p:attrNameLst>
                                          <p:attrName>style.visibility</p:attrName>
                                        </p:attrNameLst>
                                      </p:cBhvr>
                                      <p:to>
                                        <p:strVal val="visible"/>
                                      </p:to>
                                    </p:set>
                                    <p:animEffect transition="in" filter="fade">
                                      <p:cBhvr>
                                        <p:cTn id="7" dur="1000"/>
                                        <p:tgtEl>
                                          <p:spTgt spid="449563"/>
                                        </p:tgtEl>
                                      </p:cBhvr>
                                    </p:animEffect>
                                    <p:anim calcmode="lin" valueType="num">
                                      <p:cBhvr>
                                        <p:cTn id="8" dur="1000" fill="hold"/>
                                        <p:tgtEl>
                                          <p:spTgt spid="449563"/>
                                        </p:tgtEl>
                                        <p:attrNameLst>
                                          <p:attrName>ppt_x</p:attrName>
                                        </p:attrNameLst>
                                      </p:cBhvr>
                                      <p:tavLst>
                                        <p:tav tm="0">
                                          <p:val>
                                            <p:strVal val="#ppt_x"/>
                                          </p:val>
                                        </p:tav>
                                        <p:tav tm="100000">
                                          <p:val>
                                            <p:strVal val="#ppt_x"/>
                                          </p:val>
                                        </p:tav>
                                      </p:tavLst>
                                    </p:anim>
                                    <p:anim calcmode="lin" valueType="num">
                                      <p:cBhvr>
                                        <p:cTn id="9" dur="1000" fill="hold"/>
                                        <p:tgtEl>
                                          <p:spTgt spid="4495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标题 1"/>
          <p:cNvSpPr>
            <a:spLocks noGrp="1"/>
          </p:cNvSpPr>
          <p:nvPr>
            <p:ph type="title"/>
          </p:nvPr>
        </p:nvSpPr>
        <p:spPr/>
        <p:txBody>
          <a:bodyPr/>
          <a:lstStyle/>
          <a:p>
            <a:endParaRPr lang="zh-CN" altLang="en-US" smtClean="0"/>
          </a:p>
        </p:txBody>
      </p:sp>
      <p:grpSp>
        <p:nvGrpSpPr>
          <p:cNvPr id="13318" name="组合 448552"/>
          <p:cNvGrpSpPr>
            <a:grpSpLocks/>
          </p:cNvGrpSpPr>
          <p:nvPr/>
        </p:nvGrpSpPr>
        <p:grpSpPr bwMode="auto">
          <a:xfrm>
            <a:off x="1852613" y="1028700"/>
            <a:ext cx="3660775" cy="3560763"/>
            <a:chOff x="1799" y="844"/>
            <a:chExt cx="3318" cy="3201"/>
          </a:xfrm>
        </p:grpSpPr>
        <p:sp>
          <p:nvSpPr>
            <p:cNvPr id="13351" name="直接连接符 448516"/>
            <p:cNvSpPr>
              <a:spLocks noChangeShapeType="1"/>
            </p:cNvSpPr>
            <p:nvPr/>
          </p:nvSpPr>
          <p:spPr bwMode="auto">
            <a:xfrm flipV="1">
              <a:off x="3205" y="890"/>
              <a:ext cx="817" cy="1406"/>
            </a:xfrm>
            <a:prstGeom prst="line">
              <a:avLst/>
            </a:prstGeom>
            <a:noFill/>
            <a:ln w="19050">
              <a:solidFill>
                <a:srgbClr val="FF3300"/>
              </a:solidFill>
              <a:miter lim="800000"/>
              <a:headEnd/>
              <a:tailEnd type="triangle" w="med" len="med"/>
            </a:ln>
          </p:spPr>
          <p:txBody>
            <a:bodyPr/>
            <a:lstStyle/>
            <a:p>
              <a:endParaRPr lang="zh-CN" altLang="en-US"/>
            </a:p>
          </p:txBody>
        </p:sp>
        <p:graphicFrame>
          <p:nvGraphicFramePr>
            <p:cNvPr id="13316" name="内容占位符 448517"/>
            <p:cNvGraphicFramePr>
              <a:graphicFrameLocks/>
            </p:cNvGraphicFramePr>
            <p:nvPr/>
          </p:nvGraphicFramePr>
          <p:xfrm>
            <a:off x="1895" y="966"/>
            <a:ext cx="3008" cy="2640"/>
          </p:xfrm>
          <a:graphic>
            <a:graphicData uri="http://schemas.openxmlformats.org/presentationml/2006/ole">
              <p:oleObj spid="_x0000_s13316" r:id="rId3" imgW="5453482" imgH="4786579" progId="">
                <p:embed/>
              </p:oleObj>
            </a:graphicData>
          </a:graphic>
        </p:graphicFrame>
        <p:sp>
          <p:nvSpPr>
            <p:cNvPr id="13352" name="椭圆 448518"/>
            <p:cNvSpPr>
              <a:spLocks noChangeArrowheads="1"/>
            </p:cNvSpPr>
            <p:nvPr/>
          </p:nvSpPr>
          <p:spPr bwMode="auto">
            <a:xfrm>
              <a:off x="2117" y="3195"/>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3" name="椭圆 448519"/>
            <p:cNvSpPr>
              <a:spLocks noChangeArrowheads="1"/>
            </p:cNvSpPr>
            <p:nvPr/>
          </p:nvSpPr>
          <p:spPr bwMode="auto">
            <a:xfrm>
              <a:off x="2285" y="1154"/>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4" name="椭圆 448520"/>
            <p:cNvSpPr>
              <a:spLocks noChangeArrowheads="1"/>
            </p:cNvSpPr>
            <p:nvPr/>
          </p:nvSpPr>
          <p:spPr bwMode="auto">
            <a:xfrm>
              <a:off x="2563" y="1498"/>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5" name="椭圆 448521"/>
            <p:cNvSpPr>
              <a:spLocks noChangeArrowheads="1"/>
            </p:cNvSpPr>
            <p:nvPr/>
          </p:nvSpPr>
          <p:spPr bwMode="auto">
            <a:xfrm>
              <a:off x="4158" y="2371"/>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6" name="椭圆 448522"/>
            <p:cNvSpPr>
              <a:spLocks noChangeArrowheads="1"/>
            </p:cNvSpPr>
            <p:nvPr/>
          </p:nvSpPr>
          <p:spPr bwMode="auto">
            <a:xfrm>
              <a:off x="4599" y="2387"/>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7" name="椭圆 448523"/>
            <p:cNvSpPr>
              <a:spLocks noChangeArrowheads="1"/>
            </p:cNvSpPr>
            <p:nvPr/>
          </p:nvSpPr>
          <p:spPr bwMode="auto">
            <a:xfrm>
              <a:off x="2434" y="2894"/>
              <a:ext cx="45" cy="46"/>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58" name="文本框 448524"/>
            <p:cNvSpPr txBox="1">
              <a:spLocks noChangeArrowheads="1"/>
            </p:cNvSpPr>
            <p:nvPr/>
          </p:nvSpPr>
          <p:spPr bwMode="auto">
            <a:xfrm>
              <a:off x="4826" y="2263"/>
              <a:ext cx="291"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rgbClr val="0066FF"/>
                  </a:solidFill>
                  <a:latin typeface="Times New Roman" pitchFamily="18" charset="0"/>
                </a:rPr>
                <a:t>A</a:t>
              </a:r>
            </a:p>
          </p:txBody>
        </p:sp>
        <p:sp>
          <p:nvSpPr>
            <p:cNvPr id="13359" name="文本框 448525"/>
            <p:cNvSpPr txBox="1">
              <a:spLocks noChangeArrowheads="1"/>
            </p:cNvSpPr>
            <p:nvPr/>
          </p:nvSpPr>
          <p:spPr bwMode="auto">
            <a:xfrm>
              <a:off x="2020" y="844"/>
              <a:ext cx="291"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rgbClr val="0066FF"/>
                  </a:solidFill>
                  <a:latin typeface="Times New Roman" pitchFamily="18" charset="0"/>
                </a:rPr>
                <a:t>B</a:t>
              </a:r>
            </a:p>
          </p:txBody>
        </p:sp>
        <p:sp>
          <p:nvSpPr>
            <p:cNvPr id="13360" name="文本框 448526"/>
            <p:cNvSpPr txBox="1">
              <a:spLocks noChangeArrowheads="1"/>
            </p:cNvSpPr>
            <p:nvPr/>
          </p:nvSpPr>
          <p:spPr bwMode="auto">
            <a:xfrm>
              <a:off x="1799" y="3233"/>
              <a:ext cx="291"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rgbClr val="0066FF"/>
                  </a:solidFill>
                  <a:latin typeface="Times New Roman" pitchFamily="18" charset="0"/>
                </a:rPr>
                <a:t>C</a:t>
              </a:r>
            </a:p>
          </p:txBody>
        </p:sp>
        <p:sp>
          <p:nvSpPr>
            <p:cNvPr id="13361" name="文本框 448527"/>
            <p:cNvSpPr txBox="1">
              <a:spLocks noChangeArrowheads="1"/>
            </p:cNvSpPr>
            <p:nvPr/>
          </p:nvSpPr>
          <p:spPr bwMode="auto">
            <a:xfrm>
              <a:off x="4294" y="1873"/>
              <a:ext cx="295"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a:solidFill>
                    <a:schemeClr val="tx1"/>
                  </a:solidFill>
                  <a:latin typeface="Tahoma" pitchFamily="34" charset="0"/>
                </a:rPr>
                <a:t>A</a:t>
              </a:r>
            </a:p>
          </p:txBody>
        </p:sp>
        <p:sp>
          <p:nvSpPr>
            <p:cNvPr id="13362" name="文本框 448528"/>
            <p:cNvSpPr txBox="1">
              <a:spLocks noChangeArrowheads="1"/>
            </p:cNvSpPr>
            <p:nvPr/>
          </p:nvSpPr>
          <p:spPr bwMode="auto">
            <a:xfrm>
              <a:off x="2071" y="1479"/>
              <a:ext cx="295"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a:solidFill>
                    <a:schemeClr val="tx1"/>
                  </a:solidFill>
                  <a:latin typeface="Tahoma" pitchFamily="34" charset="0"/>
                </a:rPr>
                <a:t>B</a:t>
              </a:r>
            </a:p>
          </p:txBody>
        </p:sp>
        <p:sp>
          <p:nvSpPr>
            <p:cNvPr id="13363" name="文本框 448529"/>
            <p:cNvSpPr txBox="1">
              <a:spLocks noChangeArrowheads="1"/>
            </p:cNvSpPr>
            <p:nvPr/>
          </p:nvSpPr>
          <p:spPr bwMode="auto">
            <a:xfrm>
              <a:off x="2509" y="3166"/>
              <a:ext cx="291"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a:solidFill>
                    <a:schemeClr val="tx1"/>
                  </a:solidFill>
                  <a:latin typeface="Tahoma" pitchFamily="34" charset="0"/>
                </a:rPr>
                <a:t>C</a:t>
              </a:r>
            </a:p>
          </p:txBody>
        </p:sp>
        <p:sp>
          <p:nvSpPr>
            <p:cNvPr id="13364" name="文本框 448530"/>
            <p:cNvSpPr txBox="1">
              <a:spLocks noChangeArrowheads="1"/>
            </p:cNvSpPr>
            <p:nvPr/>
          </p:nvSpPr>
          <p:spPr bwMode="auto">
            <a:xfrm>
              <a:off x="4319" y="2325"/>
              <a:ext cx="310"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chemeClr val="tx1"/>
                  </a:solidFill>
                  <a:latin typeface="Times New Roman" pitchFamily="18" charset="0"/>
                </a:rPr>
                <a:t>i</a:t>
              </a:r>
              <a:r>
                <a:rPr lang="en-US" altLang="zh-CN" sz="1600" baseline="-25000">
                  <a:solidFill>
                    <a:schemeClr val="tx1"/>
                  </a:solidFill>
                  <a:latin typeface="Times New Roman" pitchFamily="18" charset="0"/>
                </a:rPr>
                <a:t>A</a:t>
              </a:r>
            </a:p>
          </p:txBody>
        </p:sp>
        <p:sp>
          <p:nvSpPr>
            <p:cNvPr id="13365" name="文本框 448531"/>
            <p:cNvSpPr txBox="1">
              <a:spLocks noChangeArrowheads="1"/>
            </p:cNvSpPr>
            <p:nvPr/>
          </p:nvSpPr>
          <p:spPr bwMode="auto">
            <a:xfrm>
              <a:off x="2426" y="1101"/>
              <a:ext cx="303"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chemeClr val="tx1"/>
                  </a:solidFill>
                  <a:latin typeface="Times New Roman" pitchFamily="18" charset="0"/>
                </a:rPr>
                <a:t>i</a:t>
              </a:r>
              <a:r>
                <a:rPr lang="en-US" altLang="zh-CN" sz="1600" baseline="-25000">
                  <a:solidFill>
                    <a:schemeClr val="tx1"/>
                  </a:solidFill>
                  <a:latin typeface="Times New Roman" pitchFamily="18" charset="0"/>
                </a:rPr>
                <a:t>B</a:t>
              </a:r>
            </a:p>
          </p:txBody>
        </p:sp>
        <p:sp>
          <p:nvSpPr>
            <p:cNvPr id="13366" name="文本框 448532"/>
            <p:cNvSpPr txBox="1">
              <a:spLocks noChangeArrowheads="1"/>
            </p:cNvSpPr>
            <p:nvPr/>
          </p:nvSpPr>
          <p:spPr bwMode="auto">
            <a:xfrm>
              <a:off x="2109" y="2795"/>
              <a:ext cx="310"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chemeClr val="tx1"/>
                  </a:solidFill>
                  <a:latin typeface="Times New Roman" pitchFamily="18" charset="0"/>
                </a:rPr>
                <a:t>i</a:t>
              </a:r>
              <a:r>
                <a:rPr lang="en-US" altLang="zh-CN" sz="1600" baseline="-25000">
                  <a:solidFill>
                    <a:schemeClr val="tx1"/>
                  </a:solidFill>
                  <a:latin typeface="Times New Roman" pitchFamily="18" charset="0"/>
                </a:rPr>
                <a:t>C</a:t>
              </a:r>
            </a:p>
          </p:txBody>
        </p:sp>
        <p:sp>
          <p:nvSpPr>
            <p:cNvPr id="13367" name="文本框 448533"/>
            <p:cNvSpPr txBox="1">
              <a:spLocks noChangeArrowheads="1"/>
            </p:cNvSpPr>
            <p:nvPr/>
          </p:nvSpPr>
          <p:spPr bwMode="auto">
            <a:xfrm>
              <a:off x="4022" y="857"/>
              <a:ext cx="291" cy="304"/>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i="1">
                  <a:solidFill>
                    <a:srgbClr val="FF3300"/>
                  </a:solidFill>
                  <a:latin typeface="Times New Roman" pitchFamily="18" charset="0"/>
                </a:rPr>
                <a:t>F</a:t>
              </a:r>
            </a:p>
          </p:txBody>
        </p:sp>
        <p:sp>
          <p:nvSpPr>
            <p:cNvPr id="13368" name="文本框 448534"/>
            <p:cNvSpPr txBox="1">
              <a:spLocks noChangeArrowheads="1"/>
            </p:cNvSpPr>
            <p:nvPr/>
          </p:nvSpPr>
          <p:spPr bwMode="auto">
            <a:xfrm>
              <a:off x="3024" y="1195"/>
              <a:ext cx="473" cy="304"/>
            </a:xfrm>
            <a:prstGeom prst="rect">
              <a:avLst/>
            </a:prstGeom>
            <a:noFill/>
            <a:ln w="9525">
              <a:noFill/>
              <a:miter lim="800000"/>
              <a:headEnd/>
              <a:tailEnd/>
            </a:ln>
          </p:spPr>
          <p:txBody>
            <a:bodyPr>
              <a:spAutoFit/>
            </a:bodyPr>
            <a:lstStyle/>
            <a:p>
              <a:pPr eaLnBrk="1" hangingPunct="1">
                <a:buFont typeface="Arial" pitchFamily="34" charset="0"/>
                <a:buNone/>
              </a:pPr>
              <a:r>
                <a:rPr lang="el-GR" altLang="zh-CN" sz="1600" i="1">
                  <a:solidFill>
                    <a:srgbClr val="FF3300"/>
                  </a:solidFill>
                  <a:latin typeface="Times New Roman" pitchFamily="18" charset="0"/>
                </a:rPr>
                <a:t>ω</a:t>
              </a:r>
              <a:r>
                <a:rPr lang="en-US" altLang="zh-CN" sz="1600" baseline="-25000">
                  <a:solidFill>
                    <a:srgbClr val="FF3300"/>
                  </a:solidFill>
                  <a:latin typeface="Times New Roman" pitchFamily="18" charset="0"/>
                </a:rPr>
                <a:t>1</a:t>
              </a:r>
            </a:p>
          </p:txBody>
        </p:sp>
        <p:sp>
          <p:nvSpPr>
            <p:cNvPr id="24" name="文本框 448535"/>
            <p:cNvSpPr txBox="1"/>
            <p:nvPr/>
          </p:nvSpPr>
          <p:spPr>
            <a:xfrm>
              <a:off x="2373" y="3762"/>
              <a:ext cx="2604" cy="283"/>
            </a:xfrm>
            <a:prstGeom prst="rect">
              <a:avLst/>
            </a:prstGeom>
            <a:noFill/>
            <a:ln w="9525">
              <a:noFill/>
              <a:miter/>
            </a:ln>
          </p:spPr>
          <p:txBody>
            <a:bodyPr wrap="none">
              <a:spAutoFit/>
            </a:bodyPr>
            <a:lstStyle/>
            <a:p>
              <a:pPr eaLnBrk="1" hangingPunct="1">
                <a:lnSpc>
                  <a:spcPct val="90000"/>
                </a:lnSpc>
                <a:buFont typeface="Arial" panose="020B0604020202020204" pitchFamily="34" charset="0"/>
                <a:buNone/>
                <a:defRPr/>
              </a:pPr>
              <a:r>
                <a:rPr lang="zh-CN" altLang="en-US" sz="1600" noProof="1">
                  <a:solidFill>
                    <a:schemeClr val="tx1"/>
                  </a:solidFill>
                  <a:effectLst>
                    <a:outerShdw blurRad="38100" dist="38100" dir="2700000">
                      <a:srgbClr val="C0C0C0"/>
                    </a:outerShdw>
                  </a:effectLst>
                  <a:latin typeface="Tahoma" pitchFamily="34" charset="0"/>
                  <a:ea typeface="+mn-ea"/>
                  <a:cs typeface="+mn-ea"/>
                </a:rPr>
                <a:t>三相交流绕组，三相静止坐标</a:t>
              </a:r>
              <a:endParaRPr lang="zh-CN" altLang="en-US" sz="1600" noProof="1">
                <a:solidFill>
                  <a:schemeClr val="tx1"/>
                </a:solidFill>
                <a:effectLst>
                  <a:outerShdw blurRad="38100" dist="38100" dir="2700000">
                    <a:srgbClr val="C0C0C0"/>
                  </a:outerShdw>
                </a:effectLst>
                <a:latin typeface="Tahoma" pitchFamily="34" charset="0"/>
                <a:ea typeface="+mn-ea"/>
              </a:endParaRPr>
            </a:p>
          </p:txBody>
        </p:sp>
      </p:grpSp>
      <p:grpSp>
        <p:nvGrpSpPr>
          <p:cNvPr id="13319" name="组合 449563"/>
          <p:cNvGrpSpPr>
            <a:grpSpLocks/>
          </p:cNvGrpSpPr>
          <p:nvPr/>
        </p:nvGrpSpPr>
        <p:grpSpPr bwMode="auto">
          <a:xfrm>
            <a:off x="5715000" y="1092200"/>
            <a:ext cx="3286125" cy="3087688"/>
            <a:chOff x="1534" y="1111"/>
            <a:chExt cx="3104" cy="2458"/>
          </a:xfrm>
        </p:grpSpPr>
        <p:sp>
          <p:nvSpPr>
            <p:cNvPr id="13330" name="直接连接符 449539"/>
            <p:cNvSpPr>
              <a:spLocks noChangeShapeType="1"/>
            </p:cNvSpPr>
            <p:nvPr/>
          </p:nvSpPr>
          <p:spPr bwMode="auto">
            <a:xfrm flipV="1">
              <a:off x="2821" y="1618"/>
              <a:ext cx="0" cy="1414"/>
            </a:xfrm>
            <a:prstGeom prst="line">
              <a:avLst/>
            </a:prstGeom>
            <a:noFill/>
            <a:ln w="9525">
              <a:solidFill>
                <a:schemeClr val="tx1"/>
              </a:solidFill>
              <a:prstDash val="lgDashDot"/>
              <a:miter lim="800000"/>
              <a:headEnd/>
              <a:tailEnd/>
            </a:ln>
          </p:spPr>
          <p:txBody>
            <a:bodyPr/>
            <a:lstStyle/>
            <a:p>
              <a:endParaRPr lang="zh-CN" altLang="en-US"/>
            </a:p>
          </p:txBody>
        </p:sp>
        <p:sp>
          <p:nvSpPr>
            <p:cNvPr id="13331" name="直接连接符 449540"/>
            <p:cNvSpPr>
              <a:spLocks noChangeShapeType="1"/>
            </p:cNvSpPr>
            <p:nvPr/>
          </p:nvSpPr>
          <p:spPr bwMode="auto">
            <a:xfrm flipV="1">
              <a:off x="1534" y="2343"/>
              <a:ext cx="2812" cy="0"/>
            </a:xfrm>
            <a:prstGeom prst="line">
              <a:avLst/>
            </a:prstGeom>
            <a:noFill/>
            <a:ln w="12700">
              <a:solidFill>
                <a:srgbClr val="0066FF"/>
              </a:solidFill>
              <a:miter lim="800000"/>
              <a:headEnd/>
              <a:tailEnd type="triangle" w="med" len="med"/>
            </a:ln>
          </p:spPr>
          <p:txBody>
            <a:bodyPr/>
            <a:lstStyle/>
            <a:p>
              <a:endParaRPr lang="zh-CN" altLang="en-US"/>
            </a:p>
          </p:txBody>
        </p:sp>
        <p:sp>
          <p:nvSpPr>
            <p:cNvPr id="13332" name="文本框 449541"/>
            <p:cNvSpPr txBox="1">
              <a:spLocks noChangeArrowheads="1"/>
            </p:cNvSpPr>
            <p:nvPr/>
          </p:nvSpPr>
          <p:spPr bwMode="auto">
            <a:xfrm>
              <a:off x="4346" y="2254"/>
              <a:ext cx="292" cy="270"/>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1600" b="0" i="1">
                  <a:solidFill>
                    <a:srgbClr val="0066FF"/>
                  </a:solidFill>
                  <a:latin typeface="Tahoma" pitchFamily="34" charset="0"/>
                  <a:sym typeface="Symbol" pitchFamily="18" charset="2"/>
                </a:rPr>
                <a:t></a:t>
              </a:r>
            </a:p>
          </p:txBody>
        </p:sp>
        <p:sp>
          <p:nvSpPr>
            <p:cNvPr id="13333" name="文本框 449542"/>
            <p:cNvSpPr txBox="1">
              <a:spLocks noChangeArrowheads="1"/>
            </p:cNvSpPr>
            <p:nvPr/>
          </p:nvSpPr>
          <p:spPr bwMode="auto">
            <a:xfrm>
              <a:off x="2577" y="1111"/>
              <a:ext cx="219" cy="270"/>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1600" b="0" i="1">
                  <a:solidFill>
                    <a:srgbClr val="0066FF"/>
                  </a:solidFill>
                  <a:latin typeface="Tahoma" pitchFamily="34" charset="0"/>
                  <a:sym typeface="Symbol" pitchFamily="18" charset="2"/>
                </a:rPr>
                <a:t></a:t>
              </a:r>
            </a:p>
          </p:txBody>
        </p:sp>
        <p:sp>
          <p:nvSpPr>
            <p:cNvPr id="13334" name="直接连接符 449543"/>
            <p:cNvSpPr>
              <a:spLocks noChangeShapeType="1"/>
            </p:cNvSpPr>
            <p:nvPr/>
          </p:nvSpPr>
          <p:spPr bwMode="auto">
            <a:xfrm flipV="1">
              <a:off x="2821" y="1201"/>
              <a:ext cx="0" cy="2368"/>
            </a:xfrm>
            <a:prstGeom prst="line">
              <a:avLst/>
            </a:prstGeom>
            <a:noFill/>
            <a:ln w="12700">
              <a:solidFill>
                <a:srgbClr val="0066FF"/>
              </a:solidFill>
              <a:miter lim="800000"/>
              <a:headEnd/>
              <a:tailEnd type="triangle" w="med" len="med"/>
            </a:ln>
          </p:spPr>
          <p:txBody>
            <a:bodyPr/>
            <a:lstStyle/>
            <a:p>
              <a:endParaRPr lang="zh-CN" altLang="en-US"/>
            </a:p>
          </p:txBody>
        </p:sp>
        <p:sp>
          <p:nvSpPr>
            <p:cNvPr id="13335" name="文本框 449544"/>
            <p:cNvSpPr txBox="1">
              <a:spLocks noChangeArrowheads="1"/>
            </p:cNvSpPr>
            <p:nvPr/>
          </p:nvSpPr>
          <p:spPr bwMode="auto">
            <a:xfrm>
              <a:off x="4074" y="1383"/>
              <a:ext cx="255" cy="270"/>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1600" b="0" i="1">
                  <a:solidFill>
                    <a:srgbClr val="FF3300"/>
                  </a:solidFill>
                  <a:latin typeface="Times New Roman" pitchFamily="18" charset="0"/>
                </a:rPr>
                <a:t>F</a:t>
              </a:r>
            </a:p>
          </p:txBody>
        </p:sp>
        <p:sp>
          <p:nvSpPr>
            <p:cNvPr id="13336" name="直接连接符 449545"/>
            <p:cNvSpPr>
              <a:spLocks noChangeShapeType="1"/>
            </p:cNvSpPr>
            <p:nvPr/>
          </p:nvSpPr>
          <p:spPr bwMode="auto">
            <a:xfrm flipV="1">
              <a:off x="2825" y="1527"/>
              <a:ext cx="1271" cy="817"/>
            </a:xfrm>
            <a:prstGeom prst="line">
              <a:avLst/>
            </a:prstGeom>
            <a:noFill/>
            <a:ln w="19050">
              <a:solidFill>
                <a:srgbClr val="FF3300"/>
              </a:solidFill>
              <a:miter lim="800000"/>
              <a:headEnd/>
              <a:tailEnd type="triangle" w="med" len="med"/>
            </a:ln>
          </p:spPr>
          <p:txBody>
            <a:bodyPr/>
            <a:lstStyle/>
            <a:p>
              <a:endParaRPr lang="zh-CN" altLang="en-US"/>
            </a:p>
          </p:txBody>
        </p:sp>
        <p:sp>
          <p:nvSpPr>
            <p:cNvPr id="13337" name="文本框 449546"/>
            <p:cNvSpPr txBox="1">
              <a:spLocks noChangeArrowheads="1"/>
            </p:cNvSpPr>
            <p:nvPr/>
          </p:nvSpPr>
          <p:spPr bwMode="auto">
            <a:xfrm>
              <a:off x="2512" y="1611"/>
              <a:ext cx="280" cy="270"/>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1600" b="0">
                  <a:solidFill>
                    <a:schemeClr val="tx1"/>
                  </a:solidFill>
                  <a:latin typeface="Tahoma" pitchFamily="34" charset="0"/>
                  <a:sym typeface="Symbol" pitchFamily="18" charset="2"/>
                </a:rPr>
                <a:t></a:t>
              </a:r>
              <a:endParaRPr lang="en-US" altLang="en-US" sz="1600" b="0">
                <a:solidFill>
                  <a:schemeClr val="tx1"/>
                </a:solidFill>
                <a:latin typeface="Tahoma" pitchFamily="34" charset="0"/>
                <a:sym typeface="Symbol" pitchFamily="18" charset="2"/>
              </a:endParaRPr>
            </a:p>
          </p:txBody>
        </p:sp>
        <p:graphicFrame>
          <p:nvGraphicFramePr>
            <p:cNvPr id="13314" name="对象 449547"/>
            <p:cNvGraphicFramePr>
              <a:graphicFrameLocks/>
            </p:cNvGraphicFramePr>
            <p:nvPr/>
          </p:nvGraphicFramePr>
          <p:xfrm>
            <a:off x="2730" y="1528"/>
            <a:ext cx="155" cy="496"/>
          </p:xfrm>
          <a:graphic>
            <a:graphicData uri="http://schemas.openxmlformats.org/presentationml/2006/ole">
              <p:oleObj spid="_x0000_s13314" r:id="rId4" imgW="323393" imgH="1703527" progId="">
                <p:embed/>
              </p:oleObj>
            </a:graphicData>
          </a:graphic>
        </p:graphicFrame>
        <p:sp>
          <p:nvSpPr>
            <p:cNvPr id="13338" name="直接连接符 449548"/>
            <p:cNvSpPr>
              <a:spLocks noChangeShapeType="1"/>
            </p:cNvSpPr>
            <p:nvPr/>
          </p:nvSpPr>
          <p:spPr bwMode="auto">
            <a:xfrm>
              <a:off x="2849" y="1536"/>
              <a:ext cx="104" cy="0"/>
            </a:xfrm>
            <a:prstGeom prst="line">
              <a:avLst/>
            </a:prstGeom>
            <a:noFill/>
            <a:ln w="19050">
              <a:solidFill>
                <a:schemeClr val="tx1"/>
              </a:solidFill>
              <a:miter lim="800000"/>
              <a:headEnd/>
              <a:tailEnd/>
            </a:ln>
          </p:spPr>
          <p:txBody>
            <a:bodyPr/>
            <a:lstStyle/>
            <a:p>
              <a:endParaRPr lang="zh-CN" altLang="en-US"/>
            </a:p>
          </p:txBody>
        </p:sp>
        <p:sp>
          <p:nvSpPr>
            <p:cNvPr id="13339" name="直接连接符 449549"/>
            <p:cNvSpPr>
              <a:spLocks noChangeShapeType="1"/>
            </p:cNvSpPr>
            <p:nvPr/>
          </p:nvSpPr>
          <p:spPr bwMode="auto">
            <a:xfrm>
              <a:off x="2849" y="2016"/>
              <a:ext cx="104" cy="0"/>
            </a:xfrm>
            <a:prstGeom prst="line">
              <a:avLst/>
            </a:prstGeom>
            <a:noFill/>
            <a:ln w="19050">
              <a:solidFill>
                <a:schemeClr val="tx1"/>
              </a:solidFill>
              <a:miter lim="800000"/>
              <a:headEnd/>
              <a:tailEnd/>
            </a:ln>
          </p:spPr>
          <p:txBody>
            <a:bodyPr/>
            <a:lstStyle/>
            <a:p>
              <a:endParaRPr lang="zh-CN" altLang="en-US"/>
            </a:p>
          </p:txBody>
        </p:sp>
        <p:sp>
          <p:nvSpPr>
            <p:cNvPr id="13340" name="椭圆 449550"/>
            <p:cNvSpPr>
              <a:spLocks noChangeArrowheads="1"/>
            </p:cNvSpPr>
            <p:nvPr/>
          </p:nvSpPr>
          <p:spPr bwMode="auto">
            <a:xfrm>
              <a:off x="2953" y="1996"/>
              <a:ext cx="34" cy="34"/>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41" name="椭圆 449551"/>
            <p:cNvSpPr>
              <a:spLocks noChangeArrowheads="1"/>
            </p:cNvSpPr>
            <p:nvPr/>
          </p:nvSpPr>
          <p:spPr bwMode="auto">
            <a:xfrm>
              <a:off x="2953" y="1519"/>
              <a:ext cx="34" cy="33"/>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42" name="文本框 449552"/>
            <p:cNvSpPr txBox="1">
              <a:spLocks noChangeArrowheads="1"/>
            </p:cNvSpPr>
            <p:nvPr/>
          </p:nvSpPr>
          <p:spPr bwMode="auto">
            <a:xfrm>
              <a:off x="2965" y="1639"/>
              <a:ext cx="293" cy="400"/>
            </a:xfrm>
            <a:prstGeom prst="rect">
              <a:avLst/>
            </a:prstGeom>
            <a:noFill/>
            <a:ln w="9525">
              <a:noFill/>
              <a:miter lim="800000"/>
              <a:headEnd/>
              <a:tailEnd/>
            </a:ln>
          </p:spPr>
          <p:txBody>
            <a:bodyPr>
              <a:spAutoFit/>
            </a:bodyPr>
            <a:lstStyle/>
            <a:p>
              <a:pPr eaLnBrk="1" hangingPunct="1">
                <a:buFont typeface="Arial" pitchFamily="34" charset="0"/>
                <a:buNone/>
              </a:pPr>
              <a:r>
                <a:rPr lang="en-US" altLang="zh-CN" sz="1600" b="0" i="1">
                  <a:solidFill>
                    <a:schemeClr val="tx1"/>
                  </a:solidFill>
                  <a:latin typeface="Times New Roman" pitchFamily="18" charset="0"/>
                </a:rPr>
                <a:t>i</a:t>
              </a:r>
              <a:r>
                <a:rPr lang="en-US" altLang="zh-CN" sz="1600" b="0" baseline="-25000">
                  <a:solidFill>
                    <a:schemeClr val="tx1"/>
                  </a:solidFill>
                  <a:latin typeface="Times New Roman" pitchFamily="18" charset="0"/>
                  <a:sym typeface="Symbol" pitchFamily="18" charset="2"/>
                </a:rPr>
                <a:t></a:t>
              </a:r>
            </a:p>
          </p:txBody>
        </p:sp>
        <p:sp>
          <p:nvSpPr>
            <p:cNvPr id="13343" name="直接连接符 449553"/>
            <p:cNvSpPr>
              <a:spLocks noChangeShapeType="1"/>
            </p:cNvSpPr>
            <p:nvPr/>
          </p:nvSpPr>
          <p:spPr bwMode="auto">
            <a:xfrm>
              <a:off x="2867" y="1959"/>
              <a:ext cx="104" cy="0"/>
            </a:xfrm>
            <a:prstGeom prst="line">
              <a:avLst/>
            </a:prstGeom>
            <a:noFill/>
            <a:ln w="12700">
              <a:solidFill>
                <a:srgbClr val="FF3300"/>
              </a:solidFill>
              <a:miter lim="800000"/>
              <a:headEnd type="triangle" w="med" len="med"/>
              <a:tailEnd/>
            </a:ln>
          </p:spPr>
          <p:txBody>
            <a:bodyPr/>
            <a:lstStyle/>
            <a:p>
              <a:endParaRPr lang="zh-CN" altLang="en-US"/>
            </a:p>
          </p:txBody>
        </p:sp>
        <p:graphicFrame>
          <p:nvGraphicFramePr>
            <p:cNvPr id="13315" name="内容占位符 449554"/>
            <p:cNvGraphicFramePr>
              <a:graphicFrameLocks/>
            </p:cNvGraphicFramePr>
            <p:nvPr/>
          </p:nvGraphicFramePr>
          <p:xfrm>
            <a:off x="3375" y="2169"/>
            <a:ext cx="607" cy="324"/>
          </p:xfrm>
          <a:graphic>
            <a:graphicData uri="http://schemas.openxmlformats.org/presentationml/2006/ole">
              <p:oleObj spid="_x0000_s13315" r:id="rId5" imgW="1266749" imgH="250546" progId="">
                <p:embed/>
              </p:oleObj>
            </a:graphicData>
          </a:graphic>
        </p:graphicFrame>
        <p:sp>
          <p:nvSpPr>
            <p:cNvPr id="13344" name="椭圆 449555"/>
            <p:cNvSpPr>
              <a:spLocks noChangeArrowheads="1"/>
            </p:cNvSpPr>
            <p:nvPr/>
          </p:nvSpPr>
          <p:spPr bwMode="auto">
            <a:xfrm>
              <a:off x="3958" y="2470"/>
              <a:ext cx="45" cy="45"/>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45" name="椭圆 449556"/>
            <p:cNvSpPr>
              <a:spLocks noChangeArrowheads="1"/>
            </p:cNvSpPr>
            <p:nvPr/>
          </p:nvSpPr>
          <p:spPr bwMode="auto">
            <a:xfrm>
              <a:off x="3368" y="2470"/>
              <a:ext cx="45" cy="44"/>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sz="1600">
                <a:latin typeface="Siemens Sans" pitchFamily="2" charset="0"/>
              </a:endParaRPr>
            </a:p>
          </p:txBody>
        </p:sp>
        <p:sp>
          <p:nvSpPr>
            <p:cNvPr id="13346" name="文本框 449557"/>
            <p:cNvSpPr txBox="1">
              <a:spLocks noChangeArrowheads="1"/>
            </p:cNvSpPr>
            <p:nvPr/>
          </p:nvSpPr>
          <p:spPr bwMode="auto">
            <a:xfrm>
              <a:off x="3576" y="1981"/>
              <a:ext cx="297" cy="270"/>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1600" b="0">
                  <a:solidFill>
                    <a:schemeClr val="tx1"/>
                  </a:solidFill>
                  <a:latin typeface="Tahoma" pitchFamily="34" charset="0"/>
                  <a:sym typeface="Symbol" pitchFamily="18" charset="2"/>
                </a:rPr>
                <a:t></a:t>
              </a:r>
              <a:endParaRPr lang="en-US" altLang="en-US" sz="1600" b="0">
                <a:solidFill>
                  <a:schemeClr val="tx1"/>
                </a:solidFill>
                <a:latin typeface="Tahoma" pitchFamily="34" charset="0"/>
                <a:sym typeface="Symbol" pitchFamily="18" charset="2"/>
              </a:endParaRPr>
            </a:p>
          </p:txBody>
        </p:sp>
        <p:sp>
          <p:nvSpPr>
            <p:cNvPr id="13347" name="文本框 449558"/>
            <p:cNvSpPr txBox="1">
              <a:spLocks noChangeArrowheads="1"/>
            </p:cNvSpPr>
            <p:nvPr/>
          </p:nvSpPr>
          <p:spPr bwMode="auto">
            <a:xfrm>
              <a:off x="3504" y="2435"/>
              <a:ext cx="311" cy="27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1600" b="0" i="1">
                  <a:solidFill>
                    <a:schemeClr val="tx1"/>
                  </a:solidFill>
                  <a:latin typeface="Times New Roman" pitchFamily="18" charset="0"/>
                </a:rPr>
                <a:t>i</a:t>
              </a:r>
              <a:r>
                <a:rPr lang="en-US" altLang="zh-CN" sz="1600" b="0" baseline="-25000">
                  <a:solidFill>
                    <a:schemeClr val="tx1"/>
                  </a:solidFill>
                  <a:latin typeface="Times New Roman" pitchFamily="18" charset="0"/>
                  <a:sym typeface="Symbol" pitchFamily="18" charset="2"/>
                </a:rPr>
                <a:t></a:t>
              </a:r>
            </a:p>
          </p:txBody>
        </p:sp>
        <p:sp>
          <p:nvSpPr>
            <p:cNvPr id="13348" name="直接连接符 449559"/>
            <p:cNvSpPr>
              <a:spLocks noChangeShapeType="1"/>
            </p:cNvSpPr>
            <p:nvPr/>
          </p:nvSpPr>
          <p:spPr bwMode="auto">
            <a:xfrm rot="5400000" flipH="1">
              <a:off x="3396" y="2451"/>
              <a:ext cx="130" cy="5"/>
            </a:xfrm>
            <a:prstGeom prst="line">
              <a:avLst/>
            </a:prstGeom>
            <a:noFill/>
            <a:ln w="12700">
              <a:solidFill>
                <a:srgbClr val="FF3300"/>
              </a:solidFill>
              <a:miter lim="800000"/>
              <a:headEnd/>
              <a:tailEnd type="triangle" w="med" len="med"/>
            </a:ln>
          </p:spPr>
          <p:txBody>
            <a:bodyPr/>
            <a:lstStyle/>
            <a:p>
              <a:endParaRPr lang="zh-CN" altLang="en-US"/>
            </a:p>
          </p:txBody>
        </p:sp>
        <p:sp>
          <p:nvSpPr>
            <p:cNvPr id="13349" name="任意多边形 449560"/>
            <p:cNvSpPr>
              <a:spLocks noChangeArrowheads="1"/>
            </p:cNvSpPr>
            <p:nvPr/>
          </p:nvSpPr>
          <p:spPr bwMode="auto">
            <a:xfrm>
              <a:off x="3621" y="1655"/>
              <a:ext cx="226" cy="2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fill="none">
                  <a:moveTo>
                    <a:pt x="0" y="0"/>
                  </a:moveTo>
                  <a:cubicBezTo>
                    <a:pt x="11929" y="0"/>
                    <a:pt x="21600" y="9671"/>
                    <a:pt x="21600" y="21600"/>
                  </a:cubicBezTo>
                </a:path>
                <a:path w="21600" h="21600" stroke="0">
                  <a:moveTo>
                    <a:pt x="21600" y="21600"/>
                  </a:moveTo>
                  <a:cubicBezTo>
                    <a:pt x="21600" y="9671"/>
                    <a:pt x="26435" y="0"/>
                    <a:pt x="32400" y="0"/>
                  </a:cubicBezTo>
                  <a:cubicBezTo>
                    <a:pt x="38365" y="0"/>
                    <a:pt x="43200" y="9671"/>
                    <a:pt x="43200" y="21600"/>
                  </a:cubicBezTo>
                  <a:cubicBezTo>
                    <a:pt x="43200" y="23991"/>
                    <a:pt x="43006" y="26290"/>
                    <a:pt x="42648" y="28436"/>
                  </a:cubicBezTo>
                  <a:lnTo>
                    <a:pt x="0" y="0"/>
                  </a:lnTo>
                  <a:lnTo>
                    <a:pt x="21600" y="21600"/>
                  </a:lnTo>
                  <a:close/>
                </a:path>
              </a:pathLst>
            </a:custGeom>
            <a:noFill/>
            <a:ln w="12700">
              <a:solidFill>
                <a:srgbClr val="FF3300"/>
              </a:solidFill>
              <a:miter lim="800000"/>
              <a:headEnd type="triangle" w="med" len="med"/>
              <a:tailEnd/>
            </a:ln>
          </p:spPr>
          <p:txBody>
            <a:bodyPr/>
            <a:lstStyle/>
            <a:p>
              <a:endParaRPr lang="zh-CN" altLang="en-US"/>
            </a:p>
          </p:txBody>
        </p:sp>
        <p:sp>
          <p:nvSpPr>
            <p:cNvPr id="13350" name="文本框 449561"/>
            <p:cNvSpPr txBox="1">
              <a:spLocks noChangeArrowheads="1"/>
            </p:cNvSpPr>
            <p:nvPr/>
          </p:nvSpPr>
          <p:spPr bwMode="auto">
            <a:xfrm>
              <a:off x="3268" y="1392"/>
              <a:ext cx="376" cy="270"/>
            </a:xfrm>
            <a:prstGeom prst="rect">
              <a:avLst/>
            </a:prstGeom>
            <a:noFill/>
            <a:ln w="9525">
              <a:noFill/>
              <a:miter lim="800000"/>
              <a:headEnd/>
              <a:tailEnd/>
            </a:ln>
          </p:spPr>
          <p:txBody>
            <a:bodyPr wrap="none">
              <a:spAutoFit/>
            </a:bodyPr>
            <a:lstStyle/>
            <a:p>
              <a:pPr eaLnBrk="1" hangingPunct="1">
                <a:buFont typeface="Arial" pitchFamily="34" charset="0"/>
                <a:buNone/>
              </a:pPr>
              <a:r>
                <a:rPr lang="el-GR" altLang="zh-CN" sz="1600" b="0" i="1">
                  <a:solidFill>
                    <a:srgbClr val="FF3300"/>
                  </a:solidFill>
                  <a:latin typeface="Times New Roman" pitchFamily="18" charset="0"/>
                </a:rPr>
                <a:t>ω</a:t>
              </a:r>
              <a:r>
                <a:rPr lang="en-US" altLang="zh-CN" sz="1600" b="0" baseline="-25000">
                  <a:solidFill>
                    <a:srgbClr val="FF3300"/>
                  </a:solidFill>
                  <a:latin typeface="Times New Roman" pitchFamily="18" charset="0"/>
                </a:rPr>
                <a:t>1</a:t>
              </a:r>
            </a:p>
          </p:txBody>
        </p:sp>
      </p:grpSp>
      <p:sp>
        <p:nvSpPr>
          <p:cNvPr id="49" name="文本框 449562"/>
          <p:cNvSpPr txBox="1"/>
          <p:nvPr/>
        </p:nvSpPr>
        <p:spPr>
          <a:xfrm>
            <a:off x="6108700" y="4291013"/>
            <a:ext cx="2849563" cy="312737"/>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zh-CN" altLang="en-US" sz="1600" noProof="1">
                <a:solidFill>
                  <a:schemeClr val="tx1"/>
                </a:solidFill>
                <a:effectLst>
                  <a:outerShdw blurRad="38100" dist="38100" dir="2700000">
                    <a:srgbClr val="C0C0C0"/>
                  </a:outerShdw>
                </a:effectLst>
                <a:latin typeface="Tahoma" pitchFamily="34" charset="0"/>
                <a:ea typeface="+mn-ea"/>
                <a:cs typeface="+mn-ea"/>
              </a:rPr>
              <a:t>两相交流绕组，两相静止坐标 </a:t>
            </a:r>
            <a:endParaRPr lang="zh-CN" altLang="en-US" sz="1600" noProof="1">
              <a:solidFill>
                <a:schemeClr val="tx1"/>
              </a:solidFill>
              <a:effectLst>
                <a:outerShdw blurRad="38100" dist="38100" dir="2700000">
                  <a:srgbClr val="C0C0C0"/>
                </a:outerShdw>
              </a:effectLst>
              <a:latin typeface="Tahoma" pitchFamily="34" charset="0"/>
              <a:ea typeface="+mn-ea"/>
            </a:endParaRPr>
          </a:p>
        </p:txBody>
      </p:sp>
      <p:sp>
        <p:nvSpPr>
          <p:cNvPr id="50" name="Rectangle 3"/>
          <p:cNvSpPr txBox="1">
            <a:spLocks noChangeArrowheads="1"/>
          </p:cNvSpPr>
          <p:nvPr/>
        </p:nvSpPr>
        <p:spPr bwMode="auto">
          <a:xfrm>
            <a:off x="1792288" y="5003800"/>
            <a:ext cx="7173912" cy="1193800"/>
          </a:xfrm>
          <a:prstGeom prst="rect">
            <a:avLst/>
          </a:prstGeom>
          <a:noFill/>
          <a:ln w="9525">
            <a:noFill/>
            <a:miter lim="800000"/>
            <a:headEnd/>
            <a:tailEnd/>
          </a:ln>
        </p:spPr>
        <p:txBody>
          <a:bodyPr lIns="0" tIns="0" rIns="90000" bIns="0"/>
          <a:lstStyle/>
          <a:p>
            <a:pPr algn="just" eaLnBrk="1" hangingPunct="1">
              <a:spcBef>
                <a:spcPts val="1800"/>
              </a:spcBef>
              <a:buClr>
                <a:srgbClr val="FF9933"/>
              </a:buClr>
              <a:buFont typeface="Wingdings" pitchFamily="2" charset="2"/>
              <a:buChar char="l"/>
              <a:defRPr/>
            </a:pPr>
            <a:r>
              <a:rPr lang="zh-CN" altLang="en-US" sz="2000" dirty="0">
                <a:solidFill>
                  <a:schemeClr val="tx1"/>
                </a:solidFill>
                <a:latin typeface="+mn-lt"/>
                <a:ea typeface="+mn-ea"/>
              </a:rPr>
              <a:t>两相绕组，通以两相平衡交流电流，也能产生旋转磁动势。</a:t>
            </a:r>
          </a:p>
          <a:p>
            <a:pPr algn="just" eaLnBrk="1" hangingPunct="1">
              <a:spcBef>
                <a:spcPts val="1800"/>
              </a:spcBef>
              <a:buClr>
                <a:srgbClr val="FF9933"/>
              </a:buClr>
              <a:buFont typeface="Wingdings" pitchFamily="2" charset="2"/>
              <a:buChar char="l"/>
              <a:defRPr/>
            </a:pPr>
            <a:r>
              <a:rPr lang="zh-CN" altLang="en-US" sz="2000" dirty="0">
                <a:solidFill>
                  <a:schemeClr val="tx1"/>
                </a:solidFill>
                <a:latin typeface="+mn-lt"/>
                <a:ea typeface="+mn-ea"/>
              </a:rPr>
              <a:t>当三相绕组和两相绕组产生的旋转磁动势大小和转速都相等时，即认为</a:t>
            </a:r>
            <a:r>
              <a:rPr lang="zh-CN" altLang="en-US" sz="2000" dirty="0">
                <a:solidFill>
                  <a:srgbClr val="C00000"/>
                </a:solidFill>
                <a:effectLst>
                  <a:outerShdw blurRad="38100" dist="38100" dir="2700000" algn="tl">
                    <a:srgbClr val="000000">
                      <a:alpha val="43137"/>
                    </a:srgbClr>
                  </a:outerShdw>
                </a:effectLst>
                <a:latin typeface="+mn-lt"/>
                <a:ea typeface="+mn-ea"/>
              </a:rPr>
              <a:t>两相绕组与三相绕组等效</a:t>
            </a:r>
            <a:r>
              <a:rPr lang="zh-CN" altLang="en-US" sz="2000" dirty="0">
                <a:solidFill>
                  <a:schemeClr val="tx1"/>
                </a:solidFill>
                <a:latin typeface="+mn-lt"/>
                <a:ea typeface="+mn-ea"/>
              </a:rPr>
              <a:t>，这就是</a:t>
            </a:r>
            <a:r>
              <a:rPr lang="en-US" altLang="zh-CN" sz="2000" dirty="0">
                <a:solidFill>
                  <a:srgbClr val="C00000"/>
                </a:solidFill>
                <a:effectLst>
                  <a:outerShdw blurRad="38100" dist="38100" dir="2700000" algn="tl">
                    <a:srgbClr val="000000">
                      <a:alpha val="43137"/>
                    </a:srgbClr>
                  </a:outerShdw>
                </a:effectLst>
                <a:latin typeface="+mn-lt"/>
                <a:ea typeface="+mn-ea"/>
              </a:rPr>
              <a:t>3/2</a:t>
            </a:r>
            <a:r>
              <a:rPr lang="zh-CN" altLang="en-US" sz="2000" dirty="0">
                <a:solidFill>
                  <a:srgbClr val="C00000"/>
                </a:solidFill>
                <a:effectLst>
                  <a:outerShdw blurRad="38100" dist="38100" dir="2700000" algn="tl">
                    <a:srgbClr val="000000">
                      <a:alpha val="43137"/>
                    </a:srgbClr>
                  </a:outerShdw>
                </a:effectLst>
                <a:latin typeface="+mn-lt"/>
                <a:ea typeface="+mn-ea"/>
              </a:rPr>
              <a:t>变换</a:t>
            </a:r>
            <a:r>
              <a:rPr lang="zh-CN" altLang="en-US" sz="2000" dirty="0">
                <a:solidFill>
                  <a:schemeClr val="tx1"/>
                </a:solidFill>
                <a:latin typeface="+mn-lt"/>
                <a:ea typeface="+mn-ea"/>
              </a:rPr>
              <a:t>。</a:t>
            </a:r>
          </a:p>
        </p:txBody>
      </p:sp>
      <p:sp>
        <p:nvSpPr>
          <p:cNvPr id="1332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1332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1332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13325" name="矩形 559112">
            <a:hlinkClick r:id="rId9"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1332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1332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1332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1332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smtClean="0"/>
          </a:p>
        </p:txBody>
      </p:sp>
      <p:sp>
        <p:nvSpPr>
          <p:cNvPr id="4" name="Rectangle 3"/>
          <p:cNvSpPr txBox="1">
            <a:spLocks noChangeArrowheads="1"/>
          </p:cNvSpPr>
          <p:nvPr/>
        </p:nvSpPr>
        <p:spPr bwMode="auto">
          <a:xfrm>
            <a:off x="2222500" y="6440488"/>
            <a:ext cx="6200775" cy="315912"/>
          </a:xfrm>
          <a:prstGeom prst="rect">
            <a:avLst/>
          </a:prstGeom>
          <a:noFill/>
          <a:ln w="9525">
            <a:noFill/>
            <a:miter lim="800000"/>
            <a:headEnd/>
            <a:tailEnd/>
          </a:ln>
        </p:spPr>
        <p:txBody>
          <a:bodyPr lIns="0" tIns="0" rIns="90000" bIns="0"/>
          <a:lstStyle/>
          <a:p>
            <a:pPr algn="ctr" eaLnBrk="1" hangingPunct="1">
              <a:lnSpc>
                <a:spcPct val="80000"/>
              </a:lnSpc>
              <a:buClr>
                <a:srgbClr val="FF9933"/>
              </a:buClr>
              <a:buFont typeface="Wingdings" pitchFamily="2" charset="2"/>
              <a:buNone/>
              <a:defRPr/>
            </a:pPr>
            <a:r>
              <a:rPr lang="zh-CN" altLang="en-US" sz="1600" dirty="0">
                <a:solidFill>
                  <a:schemeClr val="tx1"/>
                </a:solidFill>
                <a:latin typeface="+mn-lt"/>
                <a:ea typeface="+mn-ea"/>
              </a:rPr>
              <a:t>图</a:t>
            </a:r>
            <a:r>
              <a:rPr lang="en-US" altLang="zh-CN" sz="1600" dirty="0">
                <a:solidFill>
                  <a:schemeClr val="tx1"/>
                </a:solidFill>
                <a:latin typeface="+mn-lt"/>
                <a:ea typeface="+mn-ea"/>
              </a:rPr>
              <a:t>7-4  </a:t>
            </a:r>
            <a:r>
              <a:rPr lang="zh-CN" altLang="en-US" sz="1600" dirty="0">
                <a:solidFill>
                  <a:schemeClr val="tx1"/>
                </a:solidFill>
                <a:latin typeface="+mn-lt"/>
                <a:ea typeface="+mn-ea"/>
              </a:rPr>
              <a:t>静止两相正交坐标系和旋转正交坐标系的物理模型</a:t>
            </a:r>
          </a:p>
        </p:txBody>
      </p:sp>
      <p:pic>
        <p:nvPicPr>
          <p:cNvPr id="92164" name="Picture 4" descr="0604"/>
          <p:cNvPicPr>
            <a:picLocks noChangeAspect="1" noChangeArrowheads="1"/>
          </p:cNvPicPr>
          <p:nvPr/>
        </p:nvPicPr>
        <p:blipFill>
          <a:blip r:embed="rId2" cstate="print"/>
          <a:srcRect/>
          <a:stretch>
            <a:fillRect/>
          </a:stretch>
        </p:blipFill>
        <p:spPr bwMode="auto">
          <a:xfrm>
            <a:off x="1955800" y="3441700"/>
            <a:ext cx="6881813" cy="2801938"/>
          </a:xfrm>
          <a:prstGeom prst="rect">
            <a:avLst/>
          </a:prstGeom>
          <a:noFill/>
          <a:ln w="9525">
            <a:noFill/>
            <a:miter lim="800000"/>
            <a:headEnd/>
            <a:tailEnd/>
          </a:ln>
        </p:spPr>
      </p:pic>
      <p:sp>
        <p:nvSpPr>
          <p:cNvPr id="6" name="Rectangle 3"/>
          <p:cNvSpPr txBox="1">
            <a:spLocks noChangeArrowheads="1"/>
          </p:cNvSpPr>
          <p:nvPr/>
        </p:nvSpPr>
        <p:spPr bwMode="auto">
          <a:xfrm>
            <a:off x="1752600" y="1011238"/>
            <a:ext cx="7334250" cy="1744662"/>
          </a:xfrm>
          <a:prstGeom prst="rect">
            <a:avLst/>
          </a:prstGeom>
          <a:noFill/>
          <a:ln w="9525">
            <a:noFill/>
            <a:miter lim="800000"/>
            <a:headEnd/>
            <a:tailEnd/>
          </a:ln>
        </p:spPr>
        <p:txBody>
          <a:bodyPr lIns="0" tIns="0" rIns="90000" bIns="0"/>
          <a:lstStyle/>
          <a:p>
            <a:pPr algn="just" eaLnBrk="1" hangingPunct="1">
              <a:spcBef>
                <a:spcPts val="600"/>
              </a:spcBef>
              <a:buClr>
                <a:srgbClr val="FF9933"/>
              </a:buClr>
              <a:buFont typeface="Wingdings" pitchFamily="2" charset="2"/>
              <a:buChar char="l"/>
              <a:defRPr/>
            </a:pPr>
            <a:r>
              <a:rPr lang="zh-CN" altLang="en-US" sz="2000" dirty="0">
                <a:solidFill>
                  <a:schemeClr val="tx1"/>
                </a:solidFill>
                <a:latin typeface="+mn-lt"/>
                <a:ea typeface="+mn-ea"/>
              </a:rPr>
              <a:t>两个匝数相等相互正交的绕组</a:t>
            </a:r>
            <a:r>
              <a:rPr lang="en-US" altLang="zh-CN" sz="2000" dirty="0">
                <a:solidFill>
                  <a:schemeClr val="tx1"/>
                </a:solidFill>
                <a:latin typeface="+mn-lt"/>
                <a:ea typeface="+mn-ea"/>
              </a:rPr>
              <a:t>d</a:t>
            </a:r>
            <a:r>
              <a:rPr lang="zh-CN" altLang="en-US" sz="2000" dirty="0">
                <a:solidFill>
                  <a:schemeClr val="tx1"/>
                </a:solidFill>
                <a:latin typeface="+mn-lt"/>
                <a:ea typeface="+mn-ea"/>
              </a:rPr>
              <a:t>、</a:t>
            </a:r>
            <a:r>
              <a:rPr lang="en-US" altLang="zh-CN" sz="2000" dirty="0">
                <a:solidFill>
                  <a:schemeClr val="tx1"/>
                </a:solidFill>
                <a:latin typeface="+mn-lt"/>
                <a:ea typeface="+mn-ea"/>
              </a:rPr>
              <a:t>q</a:t>
            </a:r>
            <a:r>
              <a:rPr lang="zh-CN" altLang="en-US" sz="2000" dirty="0">
                <a:solidFill>
                  <a:schemeClr val="tx1"/>
                </a:solidFill>
                <a:latin typeface="+mn-lt"/>
                <a:ea typeface="+mn-ea"/>
              </a:rPr>
              <a:t>，分别通以直流电流，产生</a:t>
            </a:r>
            <a:r>
              <a:rPr lang="zh-CN" altLang="en-US" sz="2000" dirty="0">
                <a:solidFill>
                  <a:srgbClr val="C00000"/>
                </a:solidFill>
                <a:effectLst>
                  <a:outerShdw blurRad="38100" dist="38100" dir="2700000" algn="tl">
                    <a:srgbClr val="000000">
                      <a:alpha val="43137"/>
                    </a:srgbClr>
                  </a:outerShdw>
                </a:effectLst>
                <a:latin typeface="+mn-lt"/>
                <a:ea typeface="+mn-ea"/>
              </a:rPr>
              <a:t>合成磁动势</a:t>
            </a:r>
            <a:r>
              <a:rPr lang="en-US" altLang="zh-CN" sz="2000" dirty="0">
                <a:solidFill>
                  <a:srgbClr val="C00000"/>
                </a:solidFill>
                <a:effectLst>
                  <a:outerShdw blurRad="38100" dist="38100" dir="2700000" algn="tl">
                    <a:srgbClr val="000000">
                      <a:alpha val="43137"/>
                    </a:srgbClr>
                  </a:outerShdw>
                </a:effectLst>
                <a:latin typeface="+mn-lt"/>
                <a:ea typeface="+mn-ea"/>
              </a:rPr>
              <a:t>F</a:t>
            </a:r>
            <a:r>
              <a:rPr lang="zh-CN" altLang="en-US" sz="2000" dirty="0">
                <a:solidFill>
                  <a:schemeClr val="tx1"/>
                </a:solidFill>
                <a:latin typeface="+mn-lt"/>
                <a:ea typeface="+mn-ea"/>
              </a:rPr>
              <a:t>，其</a:t>
            </a:r>
            <a:r>
              <a:rPr lang="zh-CN" altLang="en-US" sz="2000" dirty="0">
                <a:solidFill>
                  <a:srgbClr val="C00000"/>
                </a:solidFill>
                <a:effectLst>
                  <a:outerShdw blurRad="38100" dist="38100" dir="2700000" algn="tl">
                    <a:srgbClr val="000000">
                      <a:alpha val="43137"/>
                    </a:srgbClr>
                  </a:outerShdw>
                </a:effectLst>
                <a:latin typeface="+mn-lt"/>
                <a:ea typeface="+mn-ea"/>
              </a:rPr>
              <a:t>位置相对于绕组来说是固定的</a:t>
            </a:r>
            <a:r>
              <a:rPr lang="zh-CN" altLang="en-US" sz="2000" dirty="0">
                <a:solidFill>
                  <a:schemeClr val="tx1"/>
                </a:solidFill>
                <a:latin typeface="+mn-lt"/>
                <a:ea typeface="+mn-ea"/>
              </a:rPr>
              <a:t>。</a:t>
            </a:r>
          </a:p>
          <a:p>
            <a:pPr algn="just" eaLnBrk="1" hangingPunct="1">
              <a:spcBef>
                <a:spcPts val="600"/>
              </a:spcBef>
              <a:buClr>
                <a:srgbClr val="FF9933"/>
              </a:buClr>
              <a:buFont typeface="Wingdings" pitchFamily="2" charset="2"/>
              <a:buChar char="l"/>
              <a:defRPr/>
            </a:pPr>
            <a:r>
              <a:rPr lang="zh-CN" altLang="en-US" sz="2000" dirty="0">
                <a:solidFill>
                  <a:schemeClr val="tx1"/>
                </a:solidFill>
                <a:effectLst>
                  <a:outerShdw blurRad="38100" dist="38100" dir="2700000" algn="tl">
                    <a:srgbClr val="000000">
                      <a:alpha val="43137"/>
                    </a:srgbClr>
                  </a:outerShdw>
                </a:effectLst>
                <a:latin typeface="+mn-lt"/>
                <a:ea typeface="+mn-ea"/>
              </a:rPr>
              <a:t>如果人为地让包含两个绕组在内的铁心以</a:t>
            </a:r>
            <a:r>
              <a:rPr lang="zh-CN" altLang="en-US" sz="2000" dirty="0">
                <a:solidFill>
                  <a:srgbClr val="FF0000"/>
                </a:solidFill>
                <a:effectLst>
                  <a:outerShdw blurRad="38100" dist="38100" dir="2700000" algn="tl">
                    <a:srgbClr val="000000">
                      <a:alpha val="43137"/>
                    </a:srgbClr>
                  </a:outerShdw>
                </a:effectLst>
                <a:latin typeface="华文行楷" pitchFamily="2" charset="-122"/>
                <a:ea typeface="华文行楷" pitchFamily="2" charset="-122"/>
              </a:rPr>
              <a:t>同步转速旋转</a:t>
            </a:r>
            <a:r>
              <a:rPr lang="zh-CN" altLang="en-US" sz="2000" dirty="0">
                <a:solidFill>
                  <a:schemeClr val="tx1"/>
                </a:solidFill>
                <a:latin typeface="+mn-lt"/>
                <a:ea typeface="+mn-ea"/>
              </a:rPr>
              <a:t>，磁动势</a:t>
            </a:r>
            <a:r>
              <a:rPr lang="en-US" altLang="zh-CN" sz="2000" dirty="0">
                <a:solidFill>
                  <a:schemeClr val="tx1"/>
                </a:solidFill>
                <a:latin typeface="+mn-lt"/>
                <a:ea typeface="+mn-ea"/>
              </a:rPr>
              <a:t>F</a:t>
            </a:r>
            <a:r>
              <a:rPr lang="zh-CN" altLang="en-US" sz="2000" dirty="0">
                <a:solidFill>
                  <a:schemeClr val="tx1"/>
                </a:solidFill>
                <a:latin typeface="+mn-lt"/>
                <a:ea typeface="+mn-ea"/>
              </a:rPr>
              <a:t>自然也随之旋转起来，成为旋转磁动势。</a:t>
            </a:r>
          </a:p>
          <a:p>
            <a:pPr algn="just" eaLnBrk="1" hangingPunct="1">
              <a:spcBef>
                <a:spcPts val="600"/>
              </a:spcBef>
              <a:buClr>
                <a:srgbClr val="FF9933"/>
              </a:buClr>
              <a:buFont typeface="Wingdings" pitchFamily="2" charset="2"/>
              <a:buChar char="l"/>
              <a:defRPr/>
            </a:pPr>
            <a:r>
              <a:rPr lang="zh-CN" altLang="en-US" sz="2000" dirty="0">
                <a:solidFill>
                  <a:schemeClr val="tx1"/>
                </a:solidFill>
                <a:latin typeface="+mn-lt"/>
                <a:ea typeface="+mn-ea"/>
              </a:rPr>
              <a:t>如果旋转磁动势的大小和转速与固定的交流绕组产生的旋转磁动势相等，那么</a:t>
            </a:r>
            <a:r>
              <a:rPr lang="zh-CN" altLang="en-US" sz="2000" dirty="0">
                <a:solidFill>
                  <a:srgbClr val="C00000"/>
                </a:solidFill>
                <a:effectLst>
                  <a:outerShdw blurRad="38100" dist="38100" dir="2700000" algn="tl">
                    <a:srgbClr val="000000">
                      <a:alpha val="43137"/>
                    </a:srgbClr>
                  </a:outerShdw>
                </a:effectLst>
                <a:latin typeface="+mn-lt"/>
                <a:ea typeface="+mn-ea"/>
              </a:rPr>
              <a:t>这套旋转的直流绕组也就和前面两套固定的交流绕组都等效了</a:t>
            </a:r>
            <a:r>
              <a:rPr lang="zh-CN" altLang="en-US" sz="2000" dirty="0">
                <a:solidFill>
                  <a:schemeClr val="tx1"/>
                </a:solidFill>
                <a:latin typeface="+mn-lt"/>
                <a:ea typeface="+mn-ea"/>
              </a:rPr>
              <a:t>。</a:t>
            </a:r>
          </a:p>
        </p:txBody>
      </p:sp>
      <p:sp>
        <p:nvSpPr>
          <p:cNvPr id="9216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9216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9216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92169" name="矩形 559112">
            <a:hlinkClick r:id="rId6"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9217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9217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9217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9217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标题 450562"/>
          <p:cNvSpPr>
            <a:spLocks noGrp="1"/>
          </p:cNvSpPr>
          <p:nvPr>
            <p:ph type="title"/>
          </p:nvPr>
        </p:nvSpPr>
        <p:spPr>
          <a:xfrm>
            <a:off x="1681163" y="261938"/>
            <a:ext cx="6084887" cy="579437"/>
          </a:xfrm>
        </p:spPr>
        <p:txBody>
          <a:bodyPr/>
          <a:lstStyle/>
          <a:p>
            <a:pPr eaLnBrk="1" hangingPunct="1">
              <a:defRPr/>
            </a:pPr>
            <a:r>
              <a:rPr lang="zh-CN" altLang="en-US" noProof="1">
                <a:effectLst>
                  <a:outerShdw blurRad="38100" dist="38100" dir="2700000">
                    <a:srgbClr val="C0C0C0"/>
                  </a:outerShdw>
                </a:effectLst>
                <a:latin typeface="Times New Roman" pitchFamily="18" charset="0"/>
              </a:rPr>
              <a:t>（</a:t>
            </a:r>
            <a:r>
              <a:rPr lang="en-US" altLang="zh-CN" noProof="1">
                <a:effectLst>
                  <a:outerShdw blurRad="38100" dist="38100" dir="2700000">
                    <a:srgbClr val="C0C0C0"/>
                  </a:outerShdw>
                </a:effectLst>
                <a:latin typeface="Times New Roman" pitchFamily="18" charset="0"/>
              </a:rPr>
              <a:t>3</a:t>
            </a:r>
            <a:r>
              <a:rPr lang="zh-CN" altLang="en-US" noProof="1">
                <a:effectLst>
                  <a:outerShdw blurRad="38100" dist="38100" dir="2700000">
                    <a:srgbClr val="C0C0C0"/>
                  </a:outerShdw>
                </a:effectLst>
                <a:latin typeface="Times New Roman" pitchFamily="18" charset="0"/>
              </a:rPr>
              <a:t>）旋转的直流绕组与等效直流电机模型</a:t>
            </a:r>
          </a:p>
        </p:txBody>
      </p:sp>
      <p:sp>
        <p:nvSpPr>
          <p:cNvPr id="450577" name="文本框 450576"/>
          <p:cNvSpPr txBox="1"/>
          <p:nvPr/>
        </p:nvSpPr>
        <p:spPr>
          <a:xfrm>
            <a:off x="3421063" y="6072188"/>
            <a:ext cx="4229100" cy="457200"/>
          </a:xfrm>
          <a:prstGeom prst="rect">
            <a:avLst/>
          </a:prstGeom>
          <a:noFill/>
          <a:ln w="9525">
            <a:noFill/>
            <a:miter/>
          </a:ln>
        </p:spPr>
        <p:txBody>
          <a:bodyPr wrap="none">
            <a:spAutoFit/>
          </a:bodyPr>
          <a:lstStyle/>
          <a:p>
            <a:pPr eaLnBrk="1" hangingPunct="1">
              <a:lnSpc>
                <a:spcPct val="90000"/>
              </a:lnSpc>
              <a:buFont typeface="Arial" panose="020B0604020202020204" pitchFamily="34" charset="0"/>
              <a:buNone/>
              <a:defRPr/>
            </a:pPr>
            <a:r>
              <a:rPr lang="en-US" altLang="zh-CN" sz="2000" noProof="1">
                <a:solidFill>
                  <a:schemeClr val="tx1"/>
                </a:solidFill>
                <a:effectLst>
                  <a:outerShdw blurRad="38100" dist="38100" dir="2700000">
                    <a:srgbClr val="C0C0C0"/>
                  </a:outerShdw>
                </a:effectLst>
                <a:latin typeface="Tahoma" pitchFamily="34" charset="0"/>
                <a:ea typeface="+mn-ea"/>
                <a:cs typeface="+mn-ea"/>
              </a:rPr>
              <a:t>c</a:t>
            </a:r>
            <a:r>
              <a:rPr lang="zh-CN" altLang="en-US" sz="2000" noProof="1">
                <a:solidFill>
                  <a:schemeClr val="tx1"/>
                </a:solidFill>
                <a:effectLst>
                  <a:outerShdw blurRad="38100" dist="38100" dir="2700000">
                    <a:srgbClr val="C0C0C0"/>
                  </a:outerShdw>
                </a:effectLst>
                <a:latin typeface="Tahoma" pitchFamily="34" charset="0"/>
                <a:ea typeface="+mn-ea"/>
                <a:cs typeface="+mn-ea"/>
              </a:rPr>
              <a:t>）两相直流绕组</a:t>
            </a:r>
            <a:r>
              <a:rPr lang="zh-CN" altLang="en-US" sz="2400" noProof="1">
                <a:solidFill>
                  <a:schemeClr val="tx1"/>
                </a:solidFill>
                <a:effectLst>
                  <a:outerShdw blurRad="38100" dist="38100" dir="2700000">
                    <a:srgbClr val="C0C0C0"/>
                  </a:outerShdw>
                </a:effectLst>
                <a:latin typeface="Tahoma" pitchFamily="34" charset="0"/>
                <a:ea typeface="+mn-ea"/>
                <a:cs typeface="+mn-ea"/>
              </a:rPr>
              <a:t>，两相旋转坐标</a:t>
            </a:r>
            <a:endParaRPr lang="zh-CN" altLang="en-US" sz="2400" noProof="1">
              <a:solidFill>
                <a:schemeClr val="tx1"/>
              </a:solidFill>
              <a:effectLst>
                <a:outerShdw blurRad="38100" dist="38100" dir="2700000">
                  <a:srgbClr val="C0C0C0"/>
                </a:outerShdw>
              </a:effectLst>
              <a:latin typeface="Tahoma" pitchFamily="34" charset="0"/>
              <a:ea typeface="+mn-ea"/>
            </a:endParaRPr>
          </a:p>
        </p:txBody>
      </p:sp>
      <p:pic>
        <p:nvPicPr>
          <p:cNvPr id="450578" name="内容占位符 450577" descr="MT-model"/>
          <p:cNvPicPr preferRelativeResize="0">
            <a:picLocks noGrp="1" noChangeAspect="1" noChangeArrowheads="1"/>
          </p:cNvPicPr>
          <p:nvPr>
            <p:ph sz="half" idx="2"/>
          </p:nvPr>
        </p:nvPicPr>
        <p:blipFill>
          <a:blip r:embed="rId3" cstate="print"/>
          <a:srcRect/>
          <a:stretch>
            <a:fillRect/>
          </a:stretch>
        </p:blipFill>
        <p:spPr>
          <a:xfrm>
            <a:off x="6142038" y="2106613"/>
            <a:ext cx="3001962" cy="2725737"/>
          </a:xfrm>
        </p:spPr>
      </p:pic>
      <p:grpSp>
        <p:nvGrpSpPr>
          <p:cNvPr id="14342" name="组合 450593"/>
          <p:cNvGrpSpPr>
            <a:grpSpLocks/>
          </p:cNvGrpSpPr>
          <p:nvPr/>
        </p:nvGrpSpPr>
        <p:grpSpPr bwMode="auto">
          <a:xfrm>
            <a:off x="2757488" y="1649413"/>
            <a:ext cx="3228975" cy="3076575"/>
            <a:chOff x="1737" y="1039"/>
            <a:chExt cx="2034" cy="1938"/>
          </a:xfrm>
        </p:grpSpPr>
        <p:graphicFrame>
          <p:nvGraphicFramePr>
            <p:cNvPr id="14338" name="内容占位符 450580"/>
            <p:cNvGraphicFramePr>
              <a:graphicFrameLocks/>
            </p:cNvGraphicFramePr>
            <p:nvPr/>
          </p:nvGraphicFramePr>
          <p:xfrm>
            <a:off x="1933" y="1281"/>
            <a:ext cx="1523" cy="1696"/>
          </p:xfrm>
          <a:graphic>
            <a:graphicData uri="http://schemas.openxmlformats.org/presentationml/2006/ole">
              <p:oleObj spid="_x0000_s14338" r:id="rId4" imgW="3260446" imgH="4054145" progId="">
                <p:embed/>
              </p:oleObj>
            </a:graphicData>
          </a:graphic>
        </p:graphicFrame>
        <p:sp>
          <p:nvSpPr>
            <p:cNvPr id="14351" name="椭圆 450581"/>
            <p:cNvSpPr>
              <a:spLocks noChangeArrowheads="1"/>
            </p:cNvSpPr>
            <p:nvPr/>
          </p:nvSpPr>
          <p:spPr bwMode="auto">
            <a:xfrm>
              <a:off x="2527" y="2083"/>
              <a:ext cx="31" cy="25"/>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352" name="椭圆 450582"/>
            <p:cNvSpPr>
              <a:spLocks noChangeArrowheads="1"/>
            </p:cNvSpPr>
            <p:nvPr/>
          </p:nvSpPr>
          <p:spPr bwMode="auto">
            <a:xfrm>
              <a:off x="2345" y="1811"/>
              <a:ext cx="30" cy="25"/>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353" name="椭圆 450583"/>
            <p:cNvSpPr>
              <a:spLocks noChangeArrowheads="1"/>
            </p:cNvSpPr>
            <p:nvPr/>
          </p:nvSpPr>
          <p:spPr bwMode="auto">
            <a:xfrm>
              <a:off x="2890" y="2175"/>
              <a:ext cx="31" cy="24"/>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354" name="椭圆 450584"/>
            <p:cNvSpPr>
              <a:spLocks noChangeArrowheads="1"/>
            </p:cNvSpPr>
            <p:nvPr/>
          </p:nvSpPr>
          <p:spPr bwMode="auto">
            <a:xfrm>
              <a:off x="3162" y="1947"/>
              <a:ext cx="31" cy="25"/>
            </a:xfrm>
            <a:prstGeom prst="ellipse">
              <a:avLst/>
            </a:prstGeom>
            <a:solidFill>
              <a:schemeClr val="accent1"/>
            </a:solidFill>
            <a:ln w="19050">
              <a:solidFill>
                <a:schemeClr val="tx1"/>
              </a:solid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4355" name="文本框 450585"/>
            <p:cNvSpPr txBox="1">
              <a:spLocks noChangeArrowheads="1"/>
            </p:cNvSpPr>
            <p:nvPr/>
          </p:nvSpPr>
          <p:spPr bwMode="auto">
            <a:xfrm>
              <a:off x="2483" y="1388"/>
              <a:ext cx="312" cy="288"/>
            </a:xfrm>
            <a:prstGeom prst="rect">
              <a:avLst/>
            </a:prstGeom>
            <a:noFill/>
            <a:ln w="9525">
              <a:noFill/>
              <a:miter lim="800000"/>
              <a:headEnd/>
              <a:tailEnd/>
            </a:ln>
          </p:spPr>
          <p:txBody>
            <a:bodyPr wrap="none">
              <a:spAutoFit/>
            </a:bodyPr>
            <a:lstStyle/>
            <a:p>
              <a:pPr eaLnBrk="1" hangingPunct="1">
                <a:buFont typeface="Arial" pitchFamily="34" charset="0"/>
                <a:buNone/>
              </a:pPr>
              <a:r>
                <a:rPr lang="el-GR" altLang="zh-CN" sz="2400" b="0" i="1">
                  <a:solidFill>
                    <a:srgbClr val="FF3300"/>
                  </a:solidFill>
                  <a:latin typeface="Times New Roman" pitchFamily="18" charset="0"/>
                  <a:sym typeface="Symbol" pitchFamily="18" charset="2"/>
                </a:rPr>
                <a:t></a:t>
              </a:r>
              <a:r>
                <a:rPr lang="en-US" altLang="zh-CN" sz="2400" b="0" baseline="-25000">
                  <a:solidFill>
                    <a:srgbClr val="FF3300"/>
                  </a:solidFill>
                  <a:latin typeface="Times New Roman" pitchFamily="18" charset="0"/>
                </a:rPr>
                <a:t>1</a:t>
              </a:r>
            </a:p>
          </p:txBody>
        </p:sp>
        <p:sp>
          <p:nvSpPr>
            <p:cNvPr id="14356" name="文本框 450586"/>
            <p:cNvSpPr txBox="1">
              <a:spLocks noChangeArrowheads="1"/>
            </p:cNvSpPr>
            <p:nvPr/>
          </p:nvSpPr>
          <p:spPr bwMode="auto">
            <a:xfrm>
              <a:off x="2959" y="1039"/>
              <a:ext cx="233"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rgbClr val="FF3300"/>
                  </a:solidFill>
                  <a:latin typeface="Times New Roman" pitchFamily="18" charset="0"/>
                </a:rPr>
                <a:t>F</a:t>
              </a:r>
            </a:p>
          </p:txBody>
        </p:sp>
        <p:sp>
          <p:nvSpPr>
            <p:cNvPr id="14357" name="文本框 450587"/>
            <p:cNvSpPr txBox="1">
              <a:spLocks noChangeArrowheads="1"/>
            </p:cNvSpPr>
            <p:nvPr/>
          </p:nvSpPr>
          <p:spPr bwMode="auto">
            <a:xfrm>
              <a:off x="3495" y="1463"/>
              <a:ext cx="276"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rgbClr val="0066FF"/>
                  </a:solidFill>
                  <a:latin typeface="Times New Roman" pitchFamily="18" charset="0"/>
                </a:rPr>
                <a:t>M</a:t>
              </a:r>
            </a:p>
          </p:txBody>
        </p:sp>
        <p:sp>
          <p:nvSpPr>
            <p:cNvPr id="14358" name="文本框 450588"/>
            <p:cNvSpPr txBox="1">
              <a:spLocks noChangeArrowheads="1"/>
            </p:cNvSpPr>
            <p:nvPr/>
          </p:nvSpPr>
          <p:spPr bwMode="auto">
            <a:xfrm>
              <a:off x="1737" y="1440"/>
              <a:ext cx="223"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rgbClr val="0066FF"/>
                  </a:solidFill>
                  <a:latin typeface="Times New Roman" pitchFamily="18" charset="0"/>
                </a:rPr>
                <a:t>T</a:t>
              </a:r>
            </a:p>
          </p:txBody>
        </p:sp>
        <p:sp>
          <p:nvSpPr>
            <p:cNvPr id="14359" name="文本框 450589"/>
            <p:cNvSpPr txBox="1">
              <a:spLocks noChangeArrowheads="1"/>
            </p:cNvSpPr>
            <p:nvPr/>
          </p:nvSpPr>
          <p:spPr bwMode="auto">
            <a:xfrm>
              <a:off x="2980" y="1972"/>
              <a:ext cx="269"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m</a:t>
              </a:r>
            </a:p>
          </p:txBody>
        </p:sp>
        <p:sp>
          <p:nvSpPr>
            <p:cNvPr id="14360" name="文本框 450590"/>
            <p:cNvSpPr txBox="1">
              <a:spLocks noChangeArrowheads="1"/>
            </p:cNvSpPr>
            <p:nvPr/>
          </p:nvSpPr>
          <p:spPr bwMode="auto">
            <a:xfrm>
              <a:off x="2391" y="1790"/>
              <a:ext cx="205" cy="288"/>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400" b="0" i="1">
                  <a:solidFill>
                    <a:schemeClr val="tx1"/>
                  </a:solidFill>
                  <a:latin typeface="Times New Roman" pitchFamily="18" charset="0"/>
                </a:rPr>
                <a:t>i</a:t>
              </a:r>
              <a:r>
                <a:rPr lang="en-US" altLang="zh-CN" sz="2400" b="0" baseline="-25000">
                  <a:solidFill>
                    <a:schemeClr val="tx1"/>
                  </a:solidFill>
                  <a:latin typeface="Times New Roman" pitchFamily="18" charset="0"/>
                  <a:sym typeface="Symbol" pitchFamily="18" charset="2"/>
                </a:rPr>
                <a:t>t</a:t>
              </a:r>
            </a:p>
          </p:txBody>
        </p:sp>
        <p:sp>
          <p:nvSpPr>
            <p:cNvPr id="14361" name="文本框 450591"/>
            <p:cNvSpPr txBox="1">
              <a:spLocks noChangeArrowheads="1"/>
            </p:cNvSpPr>
            <p:nvPr/>
          </p:nvSpPr>
          <p:spPr bwMode="auto">
            <a:xfrm>
              <a:off x="2754" y="1745"/>
              <a:ext cx="239" cy="25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000" b="0">
                  <a:solidFill>
                    <a:schemeClr val="tx1"/>
                  </a:solidFill>
                  <a:latin typeface="Tahoma" pitchFamily="34" charset="0"/>
                </a:rPr>
                <a:t>M</a:t>
              </a:r>
            </a:p>
          </p:txBody>
        </p:sp>
        <p:sp>
          <p:nvSpPr>
            <p:cNvPr id="14362" name="文本框 450592"/>
            <p:cNvSpPr txBox="1">
              <a:spLocks noChangeArrowheads="1"/>
            </p:cNvSpPr>
            <p:nvPr/>
          </p:nvSpPr>
          <p:spPr bwMode="auto">
            <a:xfrm>
              <a:off x="2164" y="2017"/>
              <a:ext cx="209" cy="250"/>
            </a:xfrm>
            <a:prstGeom prst="rect">
              <a:avLst/>
            </a:prstGeom>
            <a:noFill/>
            <a:ln w="9525">
              <a:noFill/>
              <a:miter lim="800000"/>
              <a:headEnd/>
              <a:tailEnd/>
            </a:ln>
          </p:spPr>
          <p:txBody>
            <a:bodyPr wrap="none">
              <a:spAutoFit/>
            </a:bodyPr>
            <a:lstStyle/>
            <a:p>
              <a:pPr eaLnBrk="1" hangingPunct="1">
                <a:buFont typeface="Arial" pitchFamily="34" charset="0"/>
                <a:buNone/>
              </a:pPr>
              <a:r>
                <a:rPr lang="en-US" altLang="zh-CN" sz="2000" b="0">
                  <a:solidFill>
                    <a:schemeClr val="tx1"/>
                  </a:solidFill>
                  <a:latin typeface="Tahoma" pitchFamily="34" charset="0"/>
                </a:rPr>
                <a:t>T</a:t>
              </a:r>
            </a:p>
          </p:txBody>
        </p:sp>
      </p:grpSp>
      <p:sp>
        <p:nvSpPr>
          <p:cNvPr id="1434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1434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1434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14346" name="矩形 559112">
            <a:hlinkClick r:id="rId8"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1434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1434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1434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1435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50578"/>
                                        </p:tgtEl>
                                        <p:attrNameLst>
                                          <p:attrName>style.visibility</p:attrName>
                                        </p:attrNameLst>
                                      </p:cBhvr>
                                      <p:to>
                                        <p:strVal val="visible"/>
                                      </p:to>
                                    </p:set>
                                    <p:animEffect transition="in" filter="slide(fromBottom)">
                                      <p:cBhvr>
                                        <p:cTn id="7" dur="500"/>
                                        <p:tgtEl>
                                          <p:spTgt spid="450578"/>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50577"/>
                                        </p:tgtEl>
                                        <p:attrNameLst>
                                          <p:attrName>style.visibility</p:attrName>
                                        </p:attrNameLst>
                                      </p:cBhvr>
                                      <p:to>
                                        <p:strVal val="visible"/>
                                      </p:to>
                                    </p:set>
                                    <p:animEffect transition="in" filter="slide(fromBottom)">
                                      <p:cBhvr>
                                        <p:cTn id="10" dur="500"/>
                                        <p:tgtEl>
                                          <p:spTgt spid="4505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1" presetClass="entr" presetSubtype="4" fill="hold" nodeType="clickEffect">
                                  <p:stCondLst>
                                    <p:cond delay="0"/>
                                  </p:stCondLst>
                                  <p:childTnLst>
                                    <p:set>
                                      <p:cBhvr>
                                        <p:cTn id="14" dur="1" fill="hold">
                                          <p:stCondLst>
                                            <p:cond delay="0"/>
                                          </p:stCondLst>
                                        </p:cTn>
                                        <p:tgtEl>
                                          <p:spTgt spid="450578"/>
                                        </p:tgtEl>
                                        <p:attrNameLst>
                                          <p:attrName>style.visibility</p:attrName>
                                        </p:attrNameLst>
                                      </p:cBhvr>
                                      <p:to>
                                        <p:strVal val="visible"/>
                                      </p:to>
                                    </p:set>
                                    <p:animEffect transition="in" filter="wheel(4)">
                                      <p:cBhvr>
                                        <p:cTn id="15" dur="2000"/>
                                        <p:tgtEl>
                                          <p:spTgt spid="45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标题 451585"/>
          <p:cNvSpPr>
            <a:spLocks noGrp="1"/>
          </p:cNvSpPr>
          <p:nvPr>
            <p:ph type="title"/>
          </p:nvPr>
        </p:nvSpPr>
        <p:spPr>
          <a:xfrm>
            <a:off x="1684338" y="1095375"/>
            <a:ext cx="2163762" cy="441325"/>
          </a:xfrm>
        </p:spPr>
        <p:txBody>
          <a:bodyPr/>
          <a:lstStyle/>
          <a:p>
            <a:pPr eaLnBrk="1" hangingPunct="1">
              <a:defRPr/>
            </a:pPr>
            <a:r>
              <a:rPr lang="en-US" altLang="zh-CN" noProof="1">
                <a:solidFill>
                  <a:srgbClr val="A50021"/>
                </a:solidFill>
                <a:effectLst>
                  <a:outerShdw blurRad="38100" dist="38100" dir="2700000">
                    <a:srgbClr val="C0C0C0"/>
                  </a:outerShdw>
                </a:effectLst>
              </a:rPr>
              <a:t>M</a:t>
            </a:r>
            <a:r>
              <a:rPr lang="zh-CN" altLang="en-US" noProof="1">
                <a:solidFill>
                  <a:srgbClr val="A50021"/>
                </a:solidFill>
                <a:effectLst>
                  <a:outerShdw blurRad="38100" dist="38100" dir="2700000">
                    <a:srgbClr val="C0C0C0"/>
                  </a:outerShdw>
                </a:effectLst>
              </a:rPr>
              <a:t>、</a:t>
            </a:r>
            <a:r>
              <a:rPr lang="en-US" altLang="zh-CN" noProof="1">
                <a:solidFill>
                  <a:srgbClr val="A50021"/>
                </a:solidFill>
                <a:effectLst>
                  <a:outerShdw blurRad="38100" dist="38100" dir="2700000">
                    <a:srgbClr val="C0C0C0"/>
                  </a:outerShdw>
                </a:effectLst>
              </a:rPr>
              <a:t>T</a:t>
            </a:r>
            <a:r>
              <a:rPr lang="zh-CN" altLang="en-US" noProof="1">
                <a:solidFill>
                  <a:srgbClr val="A50021"/>
                </a:solidFill>
                <a:effectLst>
                  <a:outerShdw blurRad="38100" dist="38100" dir="2700000">
                    <a:srgbClr val="C0C0C0"/>
                  </a:outerShdw>
                </a:effectLst>
              </a:rPr>
              <a:t>绕组分析</a:t>
            </a:r>
          </a:p>
        </p:txBody>
      </p:sp>
      <p:sp>
        <p:nvSpPr>
          <p:cNvPr id="93187" name="文本占位符 451586"/>
          <p:cNvSpPr>
            <a:spLocks noGrp="1" noChangeArrowheads="1"/>
          </p:cNvSpPr>
          <p:nvPr>
            <p:ph type="body" idx="1"/>
          </p:nvPr>
        </p:nvSpPr>
        <p:spPr>
          <a:xfrm>
            <a:off x="1724025" y="1604963"/>
            <a:ext cx="7419975" cy="1643062"/>
          </a:xfrm>
        </p:spPr>
        <p:txBody>
          <a:bodyPr/>
          <a:lstStyle/>
          <a:p>
            <a:pPr eaLnBrk="1" hangingPunct="1">
              <a:spcBef>
                <a:spcPct val="20000"/>
              </a:spcBef>
            </a:pPr>
            <a:r>
              <a:rPr lang="zh-CN" altLang="en-US" smtClean="0">
                <a:latin typeface="Times New Roman" pitchFamily="18" charset="0"/>
              </a:rPr>
              <a:t>        当观察者站到铁心上和绕组一起旋转时，在他看来，</a:t>
            </a:r>
            <a:r>
              <a:rPr lang="en-US" altLang="zh-CN" smtClean="0">
                <a:latin typeface="Times New Roman" pitchFamily="18" charset="0"/>
              </a:rPr>
              <a:t>M</a:t>
            </a:r>
            <a:r>
              <a:rPr lang="en-US" altLang="zh-CN" i="1" smtClean="0">
                <a:latin typeface="Times New Roman" pitchFamily="18" charset="0"/>
              </a:rPr>
              <a:t> </a:t>
            </a:r>
            <a:r>
              <a:rPr lang="zh-CN" altLang="en-US" smtClean="0">
                <a:latin typeface="Times New Roman" pitchFamily="18" charset="0"/>
              </a:rPr>
              <a:t>和 </a:t>
            </a:r>
            <a:r>
              <a:rPr lang="en-US" altLang="zh-CN" smtClean="0">
                <a:latin typeface="Times New Roman" pitchFamily="18" charset="0"/>
              </a:rPr>
              <a:t>T </a:t>
            </a:r>
            <a:r>
              <a:rPr lang="zh-CN" altLang="en-US" smtClean="0">
                <a:latin typeface="Times New Roman" pitchFamily="18" charset="0"/>
              </a:rPr>
              <a:t>是两个通以直流而相互垂直的静止绕组。</a:t>
            </a:r>
          </a:p>
          <a:p>
            <a:pPr eaLnBrk="1" hangingPunct="1">
              <a:spcBef>
                <a:spcPct val="20000"/>
              </a:spcBef>
            </a:pPr>
            <a:r>
              <a:rPr lang="zh-CN" altLang="en-US" smtClean="0">
                <a:latin typeface="Times New Roman" pitchFamily="18" charset="0"/>
              </a:rPr>
              <a:t>        如果控制磁通的位置在  </a:t>
            </a:r>
            <a:r>
              <a:rPr lang="en-US" altLang="zh-CN" i="1" smtClean="0">
                <a:latin typeface="Times New Roman" pitchFamily="18" charset="0"/>
              </a:rPr>
              <a:t>M  </a:t>
            </a:r>
            <a:r>
              <a:rPr lang="zh-CN" altLang="en-US" smtClean="0">
                <a:latin typeface="Times New Roman" pitchFamily="18" charset="0"/>
              </a:rPr>
              <a:t>轴上，就和直流电机物理模型没有本质上的区别了。这时，绕组</a:t>
            </a:r>
            <a:r>
              <a:rPr lang="en-US" altLang="zh-CN" smtClean="0">
                <a:latin typeface="Times New Roman" pitchFamily="18" charset="0"/>
              </a:rPr>
              <a:t>M</a:t>
            </a:r>
            <a:r>
              <a:rPr lang="zh-CN" altLang="en-US" smtClean="0">
                <a:latin typeface="Times New Roman" pitchFamily="18" charset="0"/>
              </a:rPr>
              <a:t>相当于励磁绕组，</a:t>
            </a:r>
            <a:r>
              <a:rPr lang="en-US" altLang="zh-CN" smtClean="0">
                <a:latin typeface="Times New Roman" pitchFamily="18" charset="0"/>
              </a:rPr>
              <a:t>T </a:t>
            </a:r>
            <a:r>
              <a:rPr lang="zh-CN" altLang="en-US" smtClean="0">
                <a:latin typeface="Times New Roman" pitchFamily="18" charset="0"/>
              </a:rPr>
              <a:t>相当于伪静止的电枢绕组。</a:t>
            </a:r>
          </a:p>
        </p:txBody>
      </p:sp>
      <p:sp>
        <p:nvSpPr>
          <p:cNvPr id="451588" name="矩形 451587"/>
          <p:cNvSpPr/>
          <p:nvPr/>
        </p:nvSpPr>
        <p:spPr>
          <a:xfrm>
            <a:off x="1736725" y="3441700"/>
            <a:ext cx="7407275" cy="1431925"/>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nSpc>
                <a:spcPct val="90000"/>
              </a:lnSpc>
              <a:defRPr/>
            </a:pPr>
            <a:r>
              <a:rPr lang="zh-CN" altLang="en-US" sz="2400" noProof="1">
                <a:solidFill>
                  <a:srgbClr val="A50021"/>
                </a:solidFill>
                <a:effectLst>
                  <a:outerShdw blurRad="38100" dist="38100" dir="2700000">
                    <a:srgbClr val="C0C0C0"/>
                  </a:outerShdw>
                </a:effectLst>
                <a:ea typeface="+mn-ea"/>
                <a:cs typeface="+mn-ea"/>
              </a:rPr>
              <a:t>结论</a:t>
            </a:r>
            <a:r>
              <a:rPr lang="en-US" altLang="zh-CN" sz="2400" noProof="1">
                <a:solidFill>
                  <a:srgbClr val="A50021"/>
                </a:solidFill>
                <a:effectLst>
                  <a:outerShdw blurRad="38100" dist="38100" dir="2700000">
                    <a:srgbClr val="C0C0C0"/>
                  </a:outerShdw>
                </a:effectLst>
                <a:ea typeface="+mn-ea"/>
                <a:cs typeface="+mn-ea"/>
              </a:rPr>
              <a:t>:</a:t>
            </a:r>
            <a:endParaRPr lang="en-US" altLang="zh-CN" sz="2400" noProof="1">
              <a:solidFill>
                <a:srgbClr val="A50021"/>
              </a:solidFill>
              <a:effectLst>
                <a:outerShdw blurRad="38100" dist="38100" dir="2700000">
                  <a:srgbClr val="C0C0C0"/>
                </a:outerShdw>
              </a:effectLst>
              <a:ea typeface="+mn-ea"/>
            </a:endParaRPr>
          </a:p>
          <a:p>
            <a:pPr>
              <a:lnSpc>
                <a:spcPct val="90000"/>
              </a:lnSpc>
              <a:defRPr/>
            </a:pPr>
            <a:r>
              <a:rPr lang="zh-CN" altLang="en-US" noProof="1">
                <a:ea typeface="+mn-ea"/>
                <a:cs typeface="+mn-ea"/>
              </a:rPr>
              <a:t>        在三相坐标系下的 </a:t>
            </a:r>
            <a:r>
              <a:rPr lang="en-US" altLang="zh-CN" i="1" noProof="1">
                <a:ea typeface="+mn-ea"/>
                <a:cs typeface="+mn-ea"/>
              </a:rPr>
              <a:t>i</a:t>
            </a:r>
            <a:r>
              <a:rPr lang="en-US" altLang="zh-CN" baseline="-25000" noProof="1">
                <a:ea typeface="+mn-ea"/>
                <a:cs typeface="+mn-ea"/>
              </a:rPr>
              <a:t>A</a:t>
            </a:r>
            <a:r>
              <a:rPr lang="zh-CN" altLang="en-US" noProof="1">
                <a:ea typeface="+mn-ea"/>
                <a:cs typeface="+mn-ea"/>
              </a:rPr>
              <a:t>、</a:t>
            </a:r>
            <a:r>
              <a:rPr lang="en-US" altLang="zh-CN" i="1" noProof="1">
                <a:ea typeface="+mn-ea"/>
                <a:cs typeface="+mn-ea"/>
              </a:rPr>
              <a:t>i</a:t>
            </a:r>
            <a:r>
              <a:rPr lang="en-US" altLang="zh-CN" baseline="-25000" noProof="1">
                <a:ea typeface="+mn-ea"/>
                <a:cs typeface="+mn-ea"/>
              </a:rPr>
              <a:t>B</a:t>
            </a:r>
            <a:r>
              <a:rPr lang="en-US" altLang="zh-CN" noProof="1">
                <a:ea typeface="+mn-ea"/>
                <a:cs typeface="+mn-ea"/>
              </a:rPr>
              <a:t> </a:t>
            </a:r>
            <a:r>
              <a:rPr lang="zh-CN" altLang="en-US" noProof="1">
                <a:ea typeface="+mn-ea"/>
                <a:cs typeface="+mn-ea"/>
              </a:rPr>
              <a:t>、</a:t>
            </a:r>
            <a:r>
              <a:rPr lang="en-US" altLang="zh-CN" i="1" noProof="1">
                <a:ea typeface="+mn-ea"/>
                <a:cs typeface="+mn-ea"/>
              </a:rPr>
              <a:t>i</a:t>
            </a:r>
            <a:r>
              <a:rPr lang="en-US" altLang="zh-CN" baseline="-25000" noProof="1">
                <a:ea typeface="+mn-ea"/>
                <a:cs typeface="+mn-ea"/>
              </a:rPr>
              <a:t>C</a:t>
            </a:r>
            <a:r>
              <a:rPr lang="zh-CN" altLang="en-US" noProof="1">
                <a:ea typeface="+mn-ea"/>
                <a:cs typeface="+mn-ea"/>
              </a:rPr>
              <a:t>，在两相坐标系下的 </a:t>
            </a:r>
            <a:r>
              <a:rPr lang="en-US" altLang="zh-CN" i="1" noProof="1">
                <a:ea typeface="+mn-ea"/>
                <a:cs typeface="+mn-ea"/>
              </a:rPr>
              <a:t>i</a:t>
            </a:r>
            <a:r>
              <a:rPr lang="en-US" altLang="zh-CN" baseline="-25000" noProof="1">
                <a:ea typeface="+mn-ea"/>
                <a:cs typeface="+mn-ea"/>
                <a:sym typeface="Symbol" pitchFamily="18" charset="2"/>
              </a:rPr>
              <a:t></a:t>
            </a:r>
            <a:r>
              <a:rPr lang="zh-CN" altLang="en-US" noProof="1">
                <a:ea typeface="+mn-ea"/>
                <a:cs typeface="+mn-ea"/>
              </a:rPr>
              <a:t>、</a:t>
            </a:r>
            <a:r>
              <a:rPr lang="en-US" altLang="zh-CN" i="1" noProof="1">
                <a:ea typeface="+mn-ea"/>
                <a:cs typeface="+mn-ea"/>
                <a:sym typeface="Symbol" pitchFamily="18" charset="2"/>
              </a:rPr>
              <a:t>i</a:t>
            </a:r>
            <a:r>
              <a:rPr lang="en-US" altLang="zh-CN" baseline="-25000" noProof="1">
                <a:ea typeface="+mn-ea"/>
                <a:cs typeface="+mn-ea"/>
                <a:sym typeface="Symbol" pitchFamily="18" charset="2"/>
              </a:rPr>
              <a:t></a:t>
            </a:r>
            <a:r>
              <a:rPr lang="en-US" altLang="zh-CN" noProof="1">
                <a:ea typeface="+mn-ea"/>
                <a:cs typeface="+mn-ea"/>
              </a:rPr>
              <a:t> </a:t>
            </a:r>
            <a:r>
              <a:rPr lang="zh-CN" altLang="en-US" noProof="1">
                <a:ea typeface="+mn-ea"/>
                <a:cs typeface="+mn-ea"/>
              </a:rPr>
              <a:t>和在旋转两相坐标系下的直流 </a:t>
            </a:r>
            <a:r>
              <a:rPr lang="en-US" altLang="zh-CN" i="1" noProof="1">
                <a:ea typeface="+mn-ea"/>
                <a:cs typeface="+mn-ea"/>
              </a:rPr>
              <a:t>i</a:t>
            </a:r>
            <a:r>
              <a:rPr lang="en-US" altLang="zh-CN" baseline="-25000" noProof="1">
                <a:ea typeface="+mn-ea"/>
                <a:cs typeface="+mn-ea"/>
              </a:rPr>
              <a:t>m</a:t>
            </a:r>
            <a:r>
              <a:rPr lang="zh-CN" altLang="en-US" noProof="1">
                <a:ea typeface="+mn-ea"/>
                <a:cs typeface="+mn-ea"/>
              </a:rPr>
              <a:t>、</a:t>
            </a:r>
            <a:r>
              <a:rPr lang="en-US" altLang="zh-CN" i="1" noProof="1">
                <a:ea typeface="+mn-ea"/>
                <a:cs typeface="+mn-ea"/>
              </a:rPr>
              <a:t>i</a:t>
            </a:r>
            <a:r>
              <a:rPr lang="en-US" altLang="zh-CN" baseline="-25000" noProof="1">
                <a:ea typeface="+mn-ea"/>
                <a:cs typeface="+mn-ea"/>
              </a:rPr>
              <a:t>t</a:t>
            </a:r>
            <a:r>
              <a:rPr lang="en-US" altLang="zh-CN" noProof="1">
                <a:ea typeface="+mn-ea"/>
                <a:cs typeface="+mn-ea"/>
              </a:rPr>
              <a:t> </a:t>
            </a:r>
            <a:r>
              <a:rPr lang="zh-CN" altLang="en-US" noProof="1">
                <a:ea typeface="+mn-ea"/>
                <a:cs typeface="+mn-ea"/>
              </a:rPr>
              <a:t>是等效的，它们能产生相同的旋转磁动势。</a:t>
            </a:r>
            <a:endParaRPr lang="zh-CN" altLang="en-US" noProof="1">
              <a:ea typeface="+mn-ea"/>
            </a:endParaRPr>
          </a:p>
        </p:txBody>
      </p:sp>
      <p:sp>
        <p:nvSpPr>
          <p:cNvPr id="9318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319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319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3192" name="矩形 559112">
            <a:hlinkClick r:id="rId5"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319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319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319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319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标题 558081"/>
          <p:cNvSpPr>
            <a:spLocks noGrp="1"/>
          </p:cNvSpPr>
          <p:nvPr>
            <p:ph type="title"/>
          </p:nvPr>
        </p:nvSpPr>
        <p:spPr/>
        <p:txBody>
          <a:bodyPr/>
          <a:lstStyle/>
          <a:p>
            <a:pPr eaLnBrk="1" hangingPunct="1">
              <a:defRPr/>
            </a:pPr>
            <a:r>
              <a:rPr lang="zh-CN" altLang="en-US" sz="3200" noProof="1">
                <a:effectLst>
                  <a:outerShdw blurRad="38100" dist="38100" dir="2700000">
                    <a:srgbClr val="C0C0C0"/>
                  </a:outerShdw>
                </a:effectLst>
              </a:rPr>
              <a:t>本章知识结构：</a:t>
            </a:r>
          </a:p>
        </p:txBody>
      </p:sp>
      <p:pic>
        <p:nvPicPr>
          <p:cNvPr id="80899" name="图片 558083"/>
          <p:cNvPicPr>
            <a:picLocks noChangeAspect="1" noChangeArrowheads="1"/>
          </p:cNvPicPr>
          <p:nvPr/>
        </p:nvPicPr>
        <p:blipFill>
          <a:blip r:embed="rId2" cstate="print"/>
          <a:srcRect/>
          <a:stretch>
            <a:fillRect/>
          </a:stretch>
        </p:blipFill>
        <p:spPr bwMode="auto">
          <a:xfrm>
            <a:off x="1682750" y="1582738"/>
            <a:ext cx="7461250" cy="4059237"/>
          </a:xfrm>
          <a:prstGeom prst="rect">
            <a:avLst/>
          </a:prstGeom>
          <a:noFill/>
          <a:ln w="9525">
            <a:noFill/>
            <a:miter lim="800000"/>
            <a:headEnd/>
            <a:tailEnd/>
          </a:ln>
        </p:spPr>
      </p:pic>
      <p:sp>
        <p:nvSpPr>
          <p:cNvPr id="8090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8090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8090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8090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8090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8090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8090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8090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标题 453633"/>
          <p:cNvSpPr>
            <a:spLocks noGrp="1"/>
          </p:cNvSpPr>
          <p:nvPr>
            <p:ph type="title"/>
          </p:nvPr>
        </p:nvSpPr>
        <p:spPr>
          <a:xfrm>
            <a:off x="1679575" y="188913"/>
            <a:ext cx="6805613" cy="822325"/>
          </a:xfrm>
        </p:spPr>
        <p:txBody>
          <a:bodyPr/>
          <a:lstStyle/>
          <a:p>
            <a:pPr eaLnBrk="1" hangingPunct="1">
              <a:defRPr/>
            </a:pPr>
            <a:r>
              <a:rPr lang="zh-CN" altLang="en-US" sz="2800" b="0" noProof="1">
                <a:effectLst>
                  <a:outerShdw blurRad="38100" dist="38100" dir="2700000">
                    <a:srgbClr val="C0C0C0"/>
                  </a:outerShdw>
                </a:effectLst>
                <a:latin typeface="隶书" pitchFamily="49" charset="-122"/>
                <a:ea typeface="隶书" pitchFamily="49" charset="-122"/>
              </a:rPr>
              <a:t>坐标变换</a:t>
            </a:r>
          </a:p>
        </p:txBody>
      </p:sp>
      <p:sp>
        <p:nvSpPr>
          <p:cNvPr id="453635" name="文本占位符 453634"/>
          <p:cNvSpPr>
            <a:spLocks noGrp="1"/>
          </p:cNvSpPr>
          <p:nvPr>
            <p:ph type="body" idx="1"/>
          </p:nvPr>
        </p:nvSpPr>
        <p:spPr>
          <a:xfrm>
            <a:off x="1846263" y="1231900"/>
            <a:ext cx="7127875" cy="4121150"/>
          </a:xfrm>
        </p:spPr>
        <p:txBody>
          <a:bodyPr/>
          <a:lstStyle/>
          <a:p>
            <a:pPr eaLnBrk="1" hangingPunct="1">
              <a:lnSpc>
                <a:spcPct val="125000"/>
              </a:lnSpc>
              <a:defRPr/>
            </a:pPr>
            <a:r>
              <a:rPr lang="zh-CN" altLang="en-US" noProof="1">
                <a:solidFill>
                  <a:schemeClr val="tx2"/>
                </a:solidFill>
                <a:effectLst>
                  <a:outerShdw blurRad="38100" dist="38100" dir="2700000">
                    <a:srgbClr val="C0C0C0"/>
                  </a:outerShdw>
                </a:effectLst>
                <a:latin typeface="Times New Roman" pitchFamily="18" charset="0"/>
              </a:rPr>
              <a:t>如何求出</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rPr>
              <a:t>A</a:t>
            </a:r>
            <a:r>
              <a:rPr lang="zh-CN" altLang="en-US" noProof="1">
                <a:solidFill>
                  <a:schemeClr val="tx2"/>
                </a:solidFill>
                <a:effectLst>
                  <a:outerShdw blurRad="38100" dist="38100" dir="2700000">
                    <a:srgbClr val="C0C0C0"/>
                  </a:outerShdw>
                </a:effectLst>
                <a:latin typeface="Times New Roman" pitchFamily="18" charset="0"/>
              </a:rPr>
              <a:t>、</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rPr>
              <a:t>B</a:t>
            </a:r>
            <a:r>
              <a:rPr lang="en-US" altLang="zh-CN" noProof="1">
                <a:solidFill>
                  <a:schemeClr val="tx2"/>
                </a:solidFill>
                <a:effectLst>
                  <a:outerShdw blurRad="38100" dist="38100" dir="2700000">
                    <a:srgbClr val="C0C0C0"/>
                  </a:outerShdw>
                </a:effectLst>
                <a:latin typeface="Times New Roman" pitchFamily="18" charset="0"/>
              </a:rPr>
              <a:t> </a:t>
            </a:r>
            <a:r>
              <a:rPr lang="zh-CN" altLang="en-US" noProof="1">
                <a:solidFill>
                  <a:schemeClr val="tx2"/>
                </a:solidFill>
                <a:effectLst>
                  <a:outerShdw blurRad="38100" dist="38100" dir="2700000">
                    <a:srgbClr val="C0C0C0"/>
                  </a:outerShdw>
                </a:effectLst>
                <a:latin typeface="Times New Roman" pitchFamily="18" charset="0"/>
              </a:rPr>
              <a:t>、</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rPr>
              <a:t>C</a:t>
            </a:r>
            <a:r>
              <a:rPr lang="en-US" altLang="zh-CN" noProof="1">
                <a:solidFill>
                  <a:schemeClr val="tx2"/>
                </a:solidFill>
                <a:effectLst>
                  <a:outerShdw blurRad="38100" dist="38100" dir="2700000">
                    <a:srgbClr val="C0C0C0"/>
                  </a:outerShdw>
                </a:effectLst>
                <a:latin typeface="Times New Roman" pitchFamily="18" charset="0"/>
              </a:rPr>
              <a:t> </a:t>
            </a:r>
            <a:r>
              <a:rPr lang="zh-CN" altLang="en-US" noProof="1">
                <a:solidFill>
                  <a:schemeClr val="tx2"/>
                </a:solidFill>
                <a:effectLst>
                  <a:outerShdw blurRad="38100" dist="38100" dir="2700000">
                    <a:srgbClr val="C0C0C0"/>
                  </a:outerShdw>
                </a:effectLst>
                <a:latin typeface="Times New Roman" pitchFamily="18" charset="0"/>
              </a:rPr>
              <a:t>与  </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sym typeface="Symbol" pitchFamily="18" charset="2"/>
              </a:rPr>
              <a:t></a:t>
            </a:r>
            <a:r>
              <a:rPr lang="zh-CN" altLang="en-US" noProof="1">
                <a:solidFill>
                  <a:schemeClr val="tx2"/>
                </a:solidFill>
                <a:effectLst>
                  <a:outerShdw blurRad="38100" dist="38100" dir="2700000">
                    <a:srgbClr val="C0C0C0"/>
                  </a:outerShdw>
                </a:effectLst>
                <a:latin typeface="Times New Roman" pitchFamily="18" charset="0"/>
              </a:rPr>
              <a:t>、</a:t>
            </a:r>
            <a:r>
              <a:rPr lang="en-US" altLang="zh-CN" i="1" noProof="1">
                <a:solidFill>
                  <a:schemeClr val="tx2"/>
                </a:solidFill>
                <a:effectLst>
                  <a:outerShdw blurRad="38100" dist="38100" dir="2700000">
                    <a:srgbClr val="C0C0C0"/>
                  </a:outerShdw>
                </a:effectLst>
                <a:latin typeface="Times New Roman" pitchFamily="18" charset="0"/>
                <a:sym typeface="Symbol" pitchFamily="18" charset="2"/>
              </a:rPr>
              <a:t>i</a:t>
            </a:r>
            <a:r>
              <a:rPr lang="en-US" altLang="zh-CN" baseline="-25000" noProof="1">
                <a:solidFill>
                  <a:schemeClr val="tx2"/>
                </a:solidFill>
                <a:effectLst>
                  <a:outerShdw blurRad="38100" dist="38100" dir="2700000">
                    <a:srgbClr val="C0C0C0"/>
                  </a:outerShdw>
                </a:effectLst>
                <a:latin typeface="Times New Roman" pitchFamily="18" charset="0"/>
                <a:sym typeface="Symbol" pitchFamily="18" charset="2"/>
              </a:rPr>
              <a:t> </a:t>
            </a:r>
            <a:r>
              <a:rPr lang="zh-CN" altLang="en-US" noProof="1">
                <a:solidFill>
                  <a:schemeClr val="tx2"/>
                </a:solidFill>
                <a:effectLst>
                  <a:outerShdw blurRad="38100" dist="38100" dir="2700000">
                    <a:srgbClr val="C0C0C0"/>
                  </a:outerShdw>
                </a:effectLst>
                <a:latin typeface="Times New Roman" pitchFamily="18" charset="0"/>
              </a:rPr>
              <a:t>和 </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rPr>
              <a:t>m</a:t>
            </a:r>
            <a:r>
              <a:rPr lang="zh-CN" altLang="en-US" noProof="1">
                <a:solidFill>
                  <a:schemeClr val="tx2"/>
                </a:solidFill>
                <a:effectLst>
                  <a:outerShdw blurRad="38100" dist="38100" dir="2700000">
                    <a:srgbClr val="C0C0C0"/>
                  </a:outerShdw>
                </a:effectLst>
                <a:latin typeface="Times New Roman" pitchFamily="18" charset="0"/>
              </a:rPr>
              <a:t>、</a:t>
            </a:r>
            <a:r>
              <a:rPr lang="en-US" altLang="zh-CN" i="1" noProof="1">
                <a:solidFill>
                  <a:schemeClr val="tx2"/>
                </a:solidFill>
                <a:effectLst>
                  <a:outerShdw blurRad="38100" dist="38100" dir="2700000">
                    <a:srgbClr val="C0C0C0"/>
                  </a:outerShdw>
                </a:effectLst>
                <a:latin typeface="Times New Roman" pitchFamily="18" charset="0"/>
              </a:rPr>
              <a:t>i</a:t>
            </a:r>
            <a:r>
              <a:rPr lang="en-US" altLang="zh-CN" baseline="-25000" noProof="1">
                <a:solidFill>
                  <a:schemeClr val="tx2"/>
                </a:solidFill>
                <a:effectLst>
                  <a:outerShdw blurRad="38100" dist="38100" dir="2700000">
                    <a:srgbClr val="C0C0C0"/>
                  </a:outerShdw>
                </a:effectLst>
                <a:latin typeface="Times New Roman" pitchFamily="18" charset="0"/>
              </a:rPr>
              <a:t>t  </a:t>
            </a:r>
            <a:r>
              <a:rPr lang="zh-CN" altLang="en-US" noProof="1">
                <a:solidFill>
                  <a:schemeClr val="tx2"/>
                </a:solidFill>
                <a:effectLst>
                  <a:outerShdw blurRad="38100" dist="38100" dir="2700000">
                    <a:srgbClr val="C0C0C0"/>
                  </a:outerShdw>
                </a:effectLst>
                <a:latin typeface="Times New Roman" pitchFamily="18" charset="0"/>
              </a:rPr>
              <a:t>之间准确的等效关系，这就是</a:t>
            </a:r>
            <a:r>
              <a:rPr lang="zh-CN" altLang="en-US" noProof="1">
                <a:solidFill>
                  <a:srgbClr val="A50021"/>
                </a:solidFill>
                <a:effectLst>
                  <a:outerShdw blurRad="38100" dist="38100" dir="2700000">
                    <a:srgbClr val="C0C0C0"/>
                  </a:outerShdw>
                </a:effectLst>
                <a:latin typeface="Times New Roman" pitchFamily="18" charset="0"/>
              </a:rPr>
              <a:t>坐标变换</a:t>
            </a:r>
            <a:r>
              <a:rPr lang="zh-CN" altLang="en-US" noProof="1">
                <a:solidFill>
                  <a:schemeClr val="tx2"/>
                </a:solidFill>
                <a:effectLst>
                  <a:outerShdw blurRad="38100" dist="38100" dir="2700000">
                    <a:srgbClr val="C0C0C0"/>
                  </a:outerShdw>
                </a:effectLst>
                <a:latin typeface="Times New Roman" pitchFamily="18" charset="0"/>
              </a:rPr>
              <a:t>的任务</a:t>
            </a:r>
            <a:r>
              <a:rPr lang="zh-CN" altLang="en-US" noProof="1">
                <a:effectLst>
                  <a:outerShdw blurRad="38100" dist="38100" dir="2700000">
                    <a:srgbClr val="C0C0C0"/>
                  </a:outerShdw>
                </a:effectLst>
                <a:latin typeface="Times New Roman" pitchFamily="18" charset="0"/>
              </a:rPr>
              <a:t>。</a:t>
            </a:r>
          </a:p>
          <a:p>
            <a:pPr eaLnBrk="1" hangingPunct="1">
              <a:lnSpc>
                <a:spcPct val="125000"/>
              </a:lnSpc>
              <a:defRPr/>
            </a:pPr>
            <a:endParaRPr lang="zh-CN" altLang="en-US" noProof="1">
              <a:effectLst>
                <a:outerShdw blurRad="38100" dist="38100" dir="2700000">
                  <a:srgbClr val="C0C0C0"/>
                </a:outerShdw>
              </a:effectLst>
              <a:latin typeface="Times New Roman" pitchFamily="18" charset="0"/>
            </a:endParaRPr>
          </a:p>
          <a:p>
            <a:pPr eaLnBrk="1" hangingPunct="1">
              <a:lnSpc>
                <a:spcPct val="125000"/>
              </a:lnSpc>
              <a:defRPr/>
            </a:pPr>
            <a:r>
              <a:rPr lang="zh-CN" altLang="en-US" noProof="1">
                <a:solidFill>
                  <a:srgbClr val="A50021"/>
                </a:solidFill>
                <a:effectLst>
                  <a:outerShdw blurRad="38100" dist="38100" dir="2700000">
                    <a:srgbClr val="C0C0C0"/>
                  </a:outerShdw>
                </a:effectLst>
                <a:latin typeface="Times New Roman" pitchFamily="18" charset="0"/>
              </a:rPr>
              <a:t>基本的坐标变换有三种</a:t>
            </a:r>
          </a:p>
          <a:p>
            <a:pPr eaLnBrk="1" hangingPunct="1">
              <a:lnSpc>
                <a:spcPct val="125000"/>
              </a:lnSpc>
              <a:defRPr/>
            </a:pPr>
            <a:r>
              <a:rPr lang="en-US" altLang="zh-CN" noProof="1">
                <a:solidFill>
                  <a:srgbClr val="0000CC"/>
                </a:solidFill>
                <a:latin typeface="Times New Roman" pitchFamily="18" charset="0"/>
              </a:rPr>
              <a:t>1</a:t>
            </a:r>
            <a:r>
              <a:rPr lang="zh-CN" altLang="en-US" noProof="1">
                <a:solidFill>
                  <a:srgbClr val="0000CC"/>
                </a:solidFill>
                <a:latin typeface="Times New Roman" pitchFamily="18" charset="0"/>
              </a:rPr>
              <a:t>）</a:t>
            </a:r>
            <a:r>
              <a:rPr lang="zh-CN" altLang="en-US" noProof="1">
                <a:solidFill>
                  <a:srgbClr val="0000CC"/>
                </a:solidFill>
              </a:rPr>
              <a:t>第一种坐标变换：三相静止坐标系和两相静止</a:t>
            </a:r>
            <a:r>
              <a:rPr lang="zh-CN" altLang="en-US" noProof="1" smtClean="0">
                <a:solidFill>
                  <a:srgbClr val="0000CC"/>
                </a:solidFill>
              </a:rPr>
              <a:t>坐标系之间</a:t>
            </a:r>
            <a:r>
              <a:rPr lang="zh-CN" altLang="en-US" noProof="1">
                <a:solidFill>
                  <a:srgbClr val="0000CC"/>
                </a:solidFill>
              </a:rPr>
              <a:t>的正交变换，即</a:t>
            </a:r>
            <a:r>
              <a:rPr lang="en-US" altLang="zh-CN" noProof="1" smtClean="0">
                <a:solidFill>
                  <a:srgbClr val="0000CC"/>
                </a:solidFill>
              </a:rPr>
              <a:t>3-2 </a:t>
            </a:r>
            <a:r>
              <a:rPr lang="zh-CN" altLang="en-US" noProof="1">
                <a:solidFill>
                  <a:srgbClr val="0000CC"/>
                </a:solidFill>
              </a:rPr>
              <a:t>变换</a:t>
            </a:r>
            <a:endParaRPr lang="zh-CN" altLang="en-US" noProof="1">
              <a:solidFill>
                <a:srgbClr val="0000CC"/>
              </a:solidFill>
              <a:latin typeface="Times New Roman" pitchFamily="18" charset="0"/>
            </a:endParaRPr>
          </a:p>
          <a:p>
            <a:pPr eaLnBrk="1" hangingPunct="1">
              <a:lnSpc>
                <a:spcPct val="125000"/>
              </a:lnSpc>
              <a:defRPr/>
            </a:pPr>
            <a:r>
              <a:rPr lang="en-US" altLang="zh-CN" noProof="1">
                <a:solidFill>
                  <a:srgbClr val="0000CC"/>
                </a:solidFill>
                <a:latin typeface="Times New Roman" pitchFamily="18" charset="0"/>
              </a:rPr>
              <a:t>2</a:t>
            </a:r>
            <a:r>
              <a:rPr lang="zh-CN" altLang="en-US" noProof="1">
                <a:solidFill>
                  <a:srgbClr val="0000CC"/>
                </a:solidFill>
                <a:latin typeface="Times New Roman" pitchFamily="18" charset="0"/>
              </a:rPr>
              <a:t>）</a:t>
            </a:r>
            <a:r>
              <a:rPr lang="zh-CN" altLang="en-US" noProof="1">
                <a:solidFill>
                  <a:srgbClr val="0000CC"/>
                </a:solidFill>
              </a:rPr>
              <a:t>第二种坐标变换：</a:t>
            </a:r>
            <a:r>
              <a:rPr lang="zh-CN" altLang="en-US" noProof="1">
                <a:solidFill>
                  <a:srgbClr val="0000CC"/>
                </a:solidFill>
                <a:latin typeface="Times New Roman" pitchFamily="18" charset="0"/>
              </a:rPr>
              <a:t>两相静止坐标系和两相</a:t>
            </a:r>
            <a:r>
              <a:rPr lang="zh-CN" altLang="en-US" noProof="1" smtClean="0">
                <a:solidFill>
                  <a:srgbClr val="0000CC"/>
                </a:solidFill>
                <a:latin typeface="Times New Roman" pitchFamily="18" charset="0"/>
              </a:rPr>
              <a:t>旋转</a:t>
            </a:r>
            <a:r>
              <a:rPr lang="zh-CN" altLang="en-US" noProof="1" smtClean="0">
                <a:solidFill>
                  <a:srgbClr val="0000CC"/>
                </a:solidFill>
              </a:rPr>
              <a:t>坐标系之间</a:t>
            </a:r>
            <a:r>
              <a:rPr lang="zh-CN" altLang="en-US" noProof="1">
                <a:solidFill>
                  <a:srgbClr val="0000CC"/>
                </a:solidFill>
              </a:rPr>
              <a:t>的正交</a:t>
            </a:r>
            <a:r>
              <a:rPr lang="zh-CN" altLang="en-US" noProof="1">
                <a:solidFill>
                  <a:srgbClr val="0000CC"/>
                </a:solidFill>
                <a:latin typeface="Times New Roman" pitchFamily="18" charset="0"/>
              </a:rPr>
              <a:t>变换，即</a:t>
            </a:r>
            <a:r>
              <a:rPr lang="en-US" altLang="zh-CN" noProof="1" smtClean="0">
                <a:solidFill>
                  <a:srgbClr val="0000CC"/>
                </a:solidFill>
                <a:latin typeface="Times New Roman" pitchFamily="18" charset="0"/>
              </a:rPr>
              <a:t>2s-2r</a:t>
            </a:r>
            <a:r>
              <a:rPr lang="zh-CN" altLang="en-US" noProof="1">
                <a:solidFill>
                  <a:srgbClr val="0000CC"/>
                </a:solidFill>
                <a:latin typeface="Times New Roman" pitchFamily="18" charset="0"/>
              </a:rPr>
              <a:t>变换</a:t>
            </a:r>
            <a:r>
              <a:rPr lang="zh-CN" altLang="en-US" noProof="1">
                <a:solidFill>
                  <a:srgbClr val="0000CC"/>
                </a:solidFill>
              </a:rPr>
              <a:t> </a:t>
            </a:r>
            <a:endParaRPr lang="zh-CN" altLang="en-US" noProof="1">
              <a:solidFill>
                <a:srgbClr val="0000CC"/>
              </a:solidFill>
              <a:latin typeface="Times New Roman" pitchFamily="18" charset="0"/>
            </a:endParaRPr>
          </a:p>
          <a:p>
            <a:pPr eaLnBrk="1" hangingPunct="1">
              <a:lnSpc>
                <a:spcPct val="125000"/>
              </a:lnSpc>
              <a:defRPr/>
            </a:pPr>
            <a:r>
              <a:rPr lang="en-US" altLang="zh-CN" noProof="1">
                <a:latin typeface="Times New Roman" pitchFamily="18" charset="0"/>
              </a:rPr>
              <a:t>3</a:t>
            </a:r>
            <a:r>
              <a:rPr lang="zh-CN" altLang="en-US" noProof="1">
                <a:latin typeface="Times New Roman" pitchFamily="18" charset="0"/>
              </a:rPr>
              <a:t>）</a:t>
            </a:r>
            <a:r>
              <a:rPr lang="zh-CN" altLang="en-US" noProof="1"/>
              <a:t>第三种坐标变换：</a:t>
            </a:r>
            <a:r>
              <a:rPr lang="zh-CN" altLang="en-US" noProof="1">
                <a:latin typeface="Times New Roman" pitchFamily="18" charset="0"/>
              </a:rPr>
              <a:t>直角坐标和</a:t>
            </a:r>
            <a:r>
              <a:rPr lang="zh-CN" altLang="en-US" noProof="1" smtClean="0">
                <a:latin typeface="Times New Roman" pitchFamily="18" charset="0"/>
              </a:rPr>
              <a:t>极坐标之间的变换，</a:t>
            </a:r>
            <a:r>
              <a:rPr lang="zh-CN" altLang="en-US" noProof="1">
                <a:latin typeface="Times New Roman" pitchFamily="18" charset="0"/>
              </a:rPr>
              <a:t>即</a:t>
            </a:r>
            <a:r>
              <a:rPr lang="en-US" altLang="zh-CN" noProof="1" smtClean="0">
                <a:latin typeface="Times New Roman" pitchFamily="18" charset="0"/>
              </a:rPr>
              <a:t>K-P</a:t>
            </a:r>
            <a:r>
              <a:rPr lang="zh-CN" altLang="en-US" noProof="1">
                <a:latin typeface="Times New Roman" pitchFamily="18" charset="0"/>
              </a:rPr>
              <a:t>变换</a:t>
            </a:r>
            <a:r>
              <a:rPr lang="zh-CN" altLang="en-US" noProof="1"/>
              <a:t> </a:t>
            </a:r>
          </a:p>
        </p:txBody>
      </p:sp>
      <p:sp>
        <p:nvSpPr>
          <p:cNvPr id="9421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421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421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4215" name="矩形 559112">
            <a:hlinkClick r:id="rId5"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421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421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421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421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295937"/>
          <p:cNvSpPr>
            <a:spLocks noGrp="1" noChangeArrowheads="1"/>
          </p:cNvSpPr>
          <p:nvPr>
            <p:ph type="title"/>
          </p:nvPr>
        </p:nvSpPr>
        <p:spPr>
          <a:xfrm>
            <a:off x="1808163" y="0"/>
            <a:ext cx="7335837" cy="962025"/>
          </a:xfrm>
        </p:spPr>
        <p:txBody>
          <a:bodyPr/>
          <a:lstStyle/>
          <a:p>
            <a:pPr marL="838200" indent="-838200" eaLnBrk="1" hangingPunct="1"/>
            <a:r>
              <a:rPr lang="en-US" altLang="zh-CN" smtClean="0"/>
              <a:t>7.3.2 </a:t>
            </a:r>
            <a:r>
              <a:rPr lang="zh-CN" altLang="en-US" smtClean="0"/>
              <a:t>三相</a:t>
            </a:r>
            <a:r>
              <a:rPr lang="en-US" altLang="zh-CN" smtClean="0"/>
              <a:t>-</a:t>
            </a:r>
            <a:r>
              <a:rPr lang="zh-CN" altLang="en-US" smtClean="0"/>
              <a:t>两相变换</a:t>
            </a:r>
            <a:r>
              <a:rPr lang="en-US" altLang="zh-CN" smtClean="0"/>
              <a:t>(</a:t>
            </a:r>
            <a:r>
              <a:rPr lang="zh-CN" altLang="en-US" sz="2000" smtClean="0"/>
              <a:t>第一种坐标变换</a:t>
            </a:r>
            <a:r>
              <a:rPr lang="en-US" altLang="zh-CN" sz="2000" smtClean="0"/>
              <a:t>)</a:t>
            </a:r>
          </a:p>
        </p:txBody>
      </p:sp>
      <p:sp>
        <p:nvSpPr>
          <p:cNvPr id="15364" name="文本占位符 295938"/>
          <p:cNvSpPr>
            <a:spLocks noGrp="1" noChangeArrowheads="1"/>
          </p:cNvSpPr>
          <p:nvPr>
            <p:ph type="body" idx="1"/>
          </p:nvPr>
        </p:nvSpPr>
        <p:spPr>
          <a:xfrm>
            <a:off x="1682750" y="950913"/>
            <a:ext cx="7461250" cy="962025"/>
          </a:xfrm>
        </p:spPr>
        <p:txBody>
          <a:bodyPr/>
          <a:lstStyle/>
          <a:p>
            <a:pPr eaLnBrk="1" hangingPunct="1">
              <a:buFont typeface="Wingdings" pitchFamily="2" charset="2"/>
              <a:buChar char="l"/>
            </a:pPr>
            <a:r>
              <a:rPr lang="en-US" altLang="zh-CN" smtClean="0"/>
              <a:t>ABC</a:t>
            </a:r>
            <a:r>
              <a:rPr lang="zh-CN" altLang="en-US" smtClean="0"/>
              <a:t>和两个坐标系中的磁动势矢量，将两个坐标系原点重合，并使</a:t>
            </a:r>
            <a:r>
              <a:rPr lang="en-US" altLang="zh-CN" smtClean="0"/>
              <a:t>A</a:t>
            </a:r>
            <a:r>
              <a:rPr lang="zh-CN" altLang="en-US" smtClean="0"/>
              <a:t>轴和</a:t>
            </a:r>
            <a:r>
              <a:rPr lang="en-US" altLang="zh-CN" smtClean="0"/>
              <a:t>α</a:t>
            </a:r>
            <a:r>
              <a:rPr lang="zh-CN" altLang="en-US" smtClean="0"/>
              <a:t>轴重合。按照磁动势相等的等效原则，三相合成磁动势与两相合成磁动势相等，故两套绕组磁动势在</a:t>
            </a:r>
            <a:r>
              <a:rPr lang="en-US" altLang="zh-CN" smtClean="0"/>
              <a:t>αβ</a:t>
            </a:r>
            <a:r>
              <a:rPr lang="zh-CN" altLang="en-US" smtClean="0"/>
              <a:t>轴上的投影应相等。 </a:t>
            </a:r>
          </a:p>
        </p:txBody>
      </p:sp>
      <p:sp>
        <p:nvSpPr>
          <p:cNvPr id="15365" name="矩形 295949"/>
          <p:cNvSpPr>
            <a:spLocks noChangeArrowheads="1"/>
          </p:cNvSpPr>
          <p:nvPr/>
        </p:nvSpPr>
        <p:spPr bwMode="auto">
          <a:xfrm>
            <a:off x="2454275" y="6021388"/>
            <a:ext cx="6359525" cy="396875"/>
          </a:xfrm>
          <a:prstGeom prst="rect">
            <a:avLst/>
          </a:prstGeom>
          <a:noFill/>
          <a:ln w="9525">
            <a:noFill/>
            <a:miter lim="800000"/>
            <a:headEnd/>
            <a:tailEnd/>
          </a:ln>
        </p:spPr>
        <p:txBody>
          <a:bodyPr anchor="ctr">
            <a:spAutoFit/>
          </a:bodyPr>
          <a:lstStyle/>
          <a:p>
            <a:pPr algn="ctr" eaLnBrk="1" hangingPunct="1">
              <a:buFont typeface="Arial" pitchFamily="34" charset="0"/>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7-5  </a:t>
            </a:r>
            <a:r>
              <a:rPr lang="zh-CN" altLang="en-US" sz="2000">
                <a:solidFill>
                  <a:schemeClr val="tx1"/>
                </a:solidFill>
                <a:latin typeface="Times New Roman" pitchFamily="18" charset="0"/>
              </a:rPr>
              <a:t>三相坐标系和两相正交坐标系中的磁动势矢量</a:t>
            </a:r>
          </a:p>
        </p:txBody>
      </p:sp>
      <p:pic>
        <p:nvPicPr>
          <p:cNvPr id="15366" name="图片 295950" descr="0605"/>
          <p:cNvPicPr>
            <a:picLocks noChangeAspect="1" noChangeArrowheads="1"/>
          </p:cNvPicPr>
          <p:nvPr/>
        </p:nvPicPr>
        <p:blipFill>
          <a:blip r:embed="rId3" cstate="print"/>
          <a:srcRect/>
          <a:stretch>
            <a:fillRect/>
          </a:stretch>
        </p:blipFill>
        <p:spPr bwMode="auto">
          <a:xfrm>
            <a:off x="1860550" y="2868613"/>
            <a:ext cx="2917825" cy="3051175"/>
          </a:xfrm>
          <a:prstGeom prst="rect">
            <a:avLst/>
          </a:prstGeom>
          <a:noFill/>
          <a:ln w="9525">
            <a:noFill/>
            <a:miter lim="800000"/>
            <a:headEnd/>
            <a:tailEnd/>
          </a:ln>
        </p:spPr>
      </p:pic>
      <p:graphicFrame>
        <p:nvGraphicFramePr>
          <p:cNvPr id="15362" name="对象 295951"/>
          <p:cNvGraphicFramePr>
            <a:graphicFrameLocks/>
          </p:cNvGraphicFramePr>
          <p:nvPr/>
        </p:nvGraphicFramePr>
        <p:xfrm>
          <a:off x="4983163" y="2509838"/>
          <a:ext cx="4160837" cy="3130550"/>
        </p:xfrm>
        <a:graphic>
          <a:graphicData uri="http://schemas.openxmlformats.org/presentationml/2006/ole">
            <p:oleObj spid="_x0000_s15362" r:id="rId4" imgW="2298700" imgH="1651000" progId="">
              <p:embed/>
            </p:oleObj>
          </a:graphicData>
        </a:graphic>
      </p:graphicFrame>
      <p:sp>
        <p:nvSpPr>
          <p:cNvPr id="1536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1536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1536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15370" name="矩形 559112">
            <a:hlinkClick r:id="rId8"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1537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1537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1537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1537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标题 299009"/>
          <p:cNvSpPr>
            <a:spLocks noGrp="1"/>
          </p:cNvSpPr>
          <p:nvPr>
            <p:ph type="title"/>
          </p:nvPr>
        </p:nvSpPr>
        <p:spPr>
          <a:xfrm>
            <a:off x="1760538" y="179388"/>
            <a:ext cx="4835525" cy="741362"/>
          </a:xfrm>
        </p:spPr>
        <p:txBody>
          <a:bodyPr/>
          <a:lstStyle/>
          <a:p>
            <a:pPr marL="838200" indent="-838200" eaLnBrk="1" hangingPunct="1">
              <a:defRPr/>
            </a:pPr>
            <a:r>
              <a:rPr lang="zh-CN" altLang="en-US" noProof="1"/>
              <a:t>三相</a:t>
            </a:r>
            <a:r>
              <a:rPr lang="en-US" altLang="zh-CN" noProof="1"/>
              <a:t>-</a:t>
            </a:r>
            <a:r>
              <a:rPr lang="zh-CN" altLang="en-US" noProof="1"/>
              <a:t>两相变换（</a:t>
            </a:r>
            <a:r>
              <a:rPr lang="en-US" altLang="zh-CN" noProof="1" smtClean="0">
                <a:solidFill>
                  <a:srgbClr val="A50021"/>
                </a:solidFill>
                <a:effectLst>
                  <a:outerShdw blurRad="38100" dist="38100" dir="2700000">
                    <a:srgbClr val="C0C0C0"/>
                  </a:outerShdw>
                </a:effectLst>
              </a:rPr>
              <a:t>3-2</a:t>
            </a:r>
            <a:r>
              <a:rPr lang="zh-CN" altLang="en-US" noProof="1">
                <a:solidFill>
                  <a:srgbClr val="A50021"/>
                </a:solidFill>
                <a:effectLst>
                  <a:outerShdw blurRad="38100" dist="38100" dir="2700000">
                    <a:srgbClr val="C0C0C0"/>
                  </a:outerShdw>
                </a:effectLst>
              </a:rPr>
              <a:t>变换</a:t>
            </a:r>
            <a:r>
              <a:rPr lang="zh-CN" altLang="en-US" noProof="1"/>
              <a:t>）</a:t>
            </a:r>
          </a:p>
        </p:txBody>
      </p:sp>
      <p:sp>
        <p:nvSpPr>
          <p:cNvPr id="16392" name="文本占位符 299010"/>
          <p:cNvSpPr>
            <a:spLocks noGrp="1" noChangeArrowheads="1"/>
          </p:cNvSpPr>
          <p:nvPr>
            <p:ph type="body" sz="half" idx="1"/>
          </p:nvPr>
        </p:nvSpPr>
        <p:spPr>
          <a:xfrm>
            <a:off x="1708150" y="1517650"/>
            <a:ext cx="2081213" cy="301625"/>
          </a:xfrm>
        </p:spPr>
        <p:txBody>
          <a:bodyPr/>
          <a:lstStyle/>
          <a:p>
            <a:pPr eaLnBrk="1" hangingPunct="1">
              <a:lnSpc>
                <a:spcPct val="80000"/>
              </a:lnSpc>
              <a:buFont typeface="Wingdings" pitchFamily="2" charset="2"/>
              <a:buChar char="l"/>
            </a:pPr>
            <a:r>
              <a:rPr lang="zh-CN" altLang="en-US" smtClean="0"/>
              <a:t>写成矩阵形式</a:t>
            </a:r>
            <a:r>
              <a:rPr lang="zh-CN" altLang="en-US" sz="1800" smtClean="0"/>
              <a:t> </a:t>
            </a:r>
          </a:p>
        </p:txBody>
      </p:sp>
      <p:graphicFrame>
        <p:nvGraphicFramePr>
          <p:cNvPr id="16386" name="对象 299012"/>
          <p:cNvGraphicFramePr>
            <a:graphicFrameLocks/>
          </p:cNvGraphicFramePr>
          <p:nvPr/>
        </p:nvGraphicFramePr>
        <p:xfrm>
          <a:off x="3495675" y="896938"/>
          <a:ext cx="4322763" cy="1657350"/>
        </p:xfrm>
        <a:graphic>
          <a:graphicData uri="http://schemas.openxmlformats.org/presentationml/2006/ole">
            <p:oleObj spid="_x0000_s16386" r:id="rId3" imgW="1956649" imgH="813153" progId="">
              <p:embed/>
            </p:oleObj>
          </a:graphicData>
        </a:graphic>
      </p:graphicFrame>
      <p:sp>
        <p:nvSpPr>
          <p:cNvPr id="16393" name="矩形 299013"/>
          <p:cNvSpPr>
            <a:spLocks noChangeArrowheads="1"/>
          </p:cNvSpPr>
          <p:nvPr/>
        </p:nvSpPr>
        <p:spPr bwMode="auto">
          <a:xfrm>
            <a:off x="1682750" y="2881313"/>
            <a:ext cx="4713288" cy="354012"/>
          </a:xfrm>
          <a:prstGeom prst="rect">
            <a:avLst/>
          </a:prstGeom>
          <a:noFill/>
          <a:ln w="9525">
            <a:noFill/>
            <a:miter lim="800000"/>
            <a:headEnd/>
            <a:tailEnd/>
          </a:ln>
        </p:spPr>
        <p:txBody>
          <a:bodyPr/>
          <a:lstStyle/>
          <a:p>
            <a:pPr eaLnBrk="1" hangingPunct="1">
              <a:lnSpc>
                <a:spcPct val="80000"/>
              </a:lnSpc>
              <a:buClr>
                <a:srgbClr val="FF9933"/>
              </a:buClr>
              <a:buFont typeface="Wingdings" pitchFamily="2" charset="2"/>
              <a:buChar char="l"/>
            </a:pPr>
            <a:r>
              <a:rPr lang="zh-CN" altLang="en-US" sz="2000">
                <a:solidFill>
                  <a:schemeClr val="tx1"/>
                </a:solidFill>
                <a:latin typeface="Siemens Sans" pitchFamily="2" charset="0"/>
              </a:rPr>
              <a:t>按照变换前后总功率不变，匝数比为</a:t>
            </a:r>
            <a:r>
              <a:rPr lang="zh-CN" altLang="en-US" sz="1800">
                <a:solidFill>
                  <a:schemeClr val="tx1"/>
                </a:solidFill>
                <a:latin typeface="Siemens Sans" pitchFamily="2" charset="0"/>
              </a:rPr>
              <a:t> </a:t>
            </a:r>
          </a:p>
        </p:txBody>
      </p:sp>
      <p:graphicFrame>
        <p:nvGraphicFramePr>
          <p:cNvPr id="16387" name="对象 299015"/>
          <p:cNvGraphicFramePr>
            <a:graphicFrameLocks/>
          </p:cNvGraphicFramePr>
          <p:nvPr/>
        </p:nvGraphicFramePr>
        <p:xfrm>
          <a:off x="6577013" y="2557463"/>
          <a:ext cx="1177925" cy="871537"/>
        </p:xfrm>
        <a:graphic>
          <a:graphicData uri="http://schemas.openxmlformats.org/presentationml/2006/ole">
            <p:oleObj spid="_x0000_s16387" r:id="rId4" imgW="622300" imgH="469900" progId="">
              <p:embed/>
            </p:oleObj>
          </a:graphicData>
        </a:graphic>
      </p:graphicFrame>
      <p:sp>
        <p:nvSpPr>
          <p:cNvPr id="36871" name="矩形 299018"/>
          <p:cNvSpPr>
            <a:spLocks noChangeArrowheads="1"/>
          </p:cNvSpPr>
          <p:nvPr/>
        </p:nvSpPr>
        <p:spPr bwMode="auto">
          <a:xfrm>
            <a:off x="1868488" y="3763963"/>
            <a:ext cx="3082925" cy="712787"/>
          </a:xfrm>
          <a:prstGeom prst="rect">
            <a:avLst/>
          </a:prstGeom>
          <a:noFill/>
          <a:ln w="9525">
            <a:noFill/>
            <a:miter lim="800000"/>
            <a:headEnd/>
            <a:tailEnd/>
          </a:ln>
        </p:spPr>
        <p:txBody>
          <a:bodyPr lIns="0" tIns="0" rIns="90000" bIns="0"/>
          <a:lstStyle/>
          <a:p>
            <a:pPr eaLnBrk="1" hangingPunct="1">
              <a:lnSpc>
                <a:spcPct val="80000"/>
              </a:lnSpc>
              <a:buClr>
                <a:srgbClr val="FF9933"/>
              </a:buClr>
              <a:buFont typeface="Wingdings" pitchFamily="2" charset="2"/>
              <a:buChar char="l"/>
              <a:defRPr/>
            </a:pPr>
            <a:r>
              <a:rPr lang="zh-CN" altLang="en-US" sz="2000" dirty="0">
                <a:solidFill>
                  <a:schemeClr val="tx1"/>
                </a:solidFill>
                <a:latin typeface="Siemens Sans" pitchFamily="2" charset="0"/>
              </a:rPr>
              <a:t>三相坐标系变换到两相正交坐标系</a:t>
            </a:r>
            <a:r>
              <a:rPr lang="zh-CN" altLang="en-US" sz="2000" noProof="1">
                <a:solidFill>
                  <a:schemeClr val="tx1"/>
                </a:solidFill>
                <a:cs typeface="+mn-ea"/>
              </a:rPr>
              <a:t>（简称</a:t>
            </a:r>
            <a:r>
              <a:rPr lang="en-US" altLang="zh-CN" sz="2000" noProof="1">
                <a:solidFill>
                  <a:srgbClr val="A50021"/>
                </a:solidFill>
                <a:effectLst>
                  <a:outerShdw blurRad="38100" dist="38100" dir="2700000">
                    <a:srgbClr val="C0C0C0"/>
                  </a:outerShdw>
                </a:effectLst>
                <a:cs typeface="+mn-ea"/>
              </a:rPr>
              <a:t>3/2</a:t>
            </a:r>
            <a:r>
              <a:rPr lang="zh-CN" altLang="en-US" sz="2000" noProof="1">
                <a:solidFill>
                  <a:srgbClr val="A50021"/>
                </a:solidFill>
                <a:effectLst>
                  <a:outerShdw blurRad="38100" dist="38100" dir="2700000">
                    <a:srgbClr val="C0C0C0"/>
                  </a:outerShdw>
                </a:effectLst>
                <a:cs typeface="+mn-ea"/>
              </a:rPr>
              <a:t>变换</a:t>
            </a:r>
            <a:r>
              <a:rPr lang="zh-CN" altLang="en-US" sz="2000" noProof="1">
                <a:solidFill>
                  <a:schemeClr val="tx1"/>
                </a:solidFill>
                <a:cs typeface="+mn-ea"/>
              </a:rPr>
              <a:t>）</a:t>
            </a:r>
            <a:r>
              <a:rPr lang="zh-CN" altLang="en-US" sz="2000" dirty="0">
                <a:solidFill>
                  <a:schemeClr val="tx1"/>
                </a:solidFill>
                <a:latin typeface="Siemens Sans" pitchFamily="2" charset="0"/>
              </a:rPr>
              <a:t>的变换矩阵</a:t>
            </a:r>
            <a:r>
              <a:rPr lang="zh-CN" altLang="en-US" sz="1800" dirty="0">
                <a:solidFill>
                  <a:schemeClr val="tx1"/>
                </a:solidFill>
                <a:latin typeface="Siemens Sans" pitchFamily="2" charset="0"/>
              </a:rPr>
              <a:t> </a:t>
            </a:r>
          </a:p>
        </p:txBody>
      </p:sp>
      <p:graphicFrame>
        <p:nvGraphicFramePr>
          <p:cNvPr id="16388" name="对象 299019"/>
          <p:cNvGraphicFramePr>
            <a:graphicFrameLocks/>
          </p:cNvGraphicFramePr>
          <p:nvPr/>
        </p:nvGraphicFramePr>
        <p:xfrm>
          <a:off x="1809750" y="4884738"/>
          <a:ext cx="3146425" cy="1843087"/>
        </p:xfrm>
        <a:graphic>
          <a:graphicData uri="http://schemas.openxmlformats.org/presentationml/2006/ole">
            <p:oleObj spid="_x0000_s16388" r:id="rId5" imgW="1689100" imgH="863600" progId="">
              <p:embed/>
            </p:oleObj>
          </a:graphicData>
        </a:graphic>
      </p:graphicFrame>
      <p:sp>
        <p:nvSpPr>
          <p:cNvPr id="299029" name="矩形 299028"/>
          <p:cNvSpPr/>
          <p:nvPr/>
        </p:nvSpPr>
        <p:spPr>
          <a:xfrm>
            <a:off x="5763535" y="3730810"/>
            <a:ext cx="3208337" cy="977900"/>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1800" b="1" i="0" u="none" kern="1200" baseline="0">
                <a:solidFill>
                  <a:schemeClr val="tx1"/>
                </a:solidFill>
                <a:latin typeface="Arial" charset="0"/>
              </a:defRPr>
            </a:lvl1pPr>
            <a:lvl2pPr marL="381000" lvl="1" indent="-191770">
              <a:buSzPct val="80000"/>
              <a:defRPr sz="1600" kern="1200"/>
            </a:lvl2pPr>
            <a:lvl3pPr marL="570230" lvl="2" indent="-187325">
              <a:defRPr sz="1400" kern="1200"/>
            </a:lvl3pPr>
            <a:lvl4pPr marL="757555" lvl="3" indent="-176530">
              <a:defRPr sz="1400" kern="1200"/>
            </a:lvl4pPr>
            <a:lvl5pPr marL="951230" lvl="4" indent="-192405">
              <a:defRPr sz="1400" kern="1200"/>
            </a:lvl5pPr>
          </a:lstStyle>
          <a:p>
            <a:pPr>
              <a:lnSpc>
                <a:spcPct val="80000"/>
              </a:lnSpc>
              <a:buFont typeface="Wingdings" pitchFamily="2" charset="2"/>
              <a:buChar char="l"/>
              <a:defRPr/>
            </a:pPr>
            <a:r>
              <a:rPr lang="zh-CN" altLang="en-US" sz="2000" noProof="1">
                <a:ea typeface="+mn-ea"/>
                <a:cs typeface="+mn-ea"/>
              </a:rPr>
              <a:t>两相正交坐标系变换到三相坐标系（简称</a:t>
            </a:r>
            <a:r>
              <a:rPr lang="en-US" altLang="zh-CN" sz="2000" noProof="1">
                <a:solidFill>
                  <a:srgbClr val="A50021"/>
                </a:solidFill>
                <a:effectLst>
                  <a:outerShdw blurRad="38100" dist="38100" dir="2700000">
                    <a:srgbClr val="C0C0C0"/>
                  </a:outerShdw>
                </a:effectLst>
                <a:ea typeface="+mn-ea"/>
                <a:cs typeface="+mn-ea"/>
              </a:rPr>
              <a:t>2/3</a:t>
            </a:r>
            <a:r>
              <a:rPr lang="zh-CN" altLang="en-US" sz="2000" noProof="1">
                <a:solidFill>
                  <a:srgbClr val="A50021"/>
                </a:solidFill>
                <a:effectLst>
                  <a:outerShdw blurRad="38100" dist="38100" dir="2700000">
                    <a:srgbClr val="C0C0C0"/>
                  </a:outerShdw>
                </a:effectLst>
                <a:ea typeface="+mn-ea"/>
                <a:cs typeface="+mn-ea"/>
              </a:rPr>
              <a:t>变换</a:t>
            </a:r>
            <a:r>
              <a:rPr lang="zh-CN" altLang="en-US" sz="2000" noProof="1">
                <a:ea typeface="+mn-ea"/>
                <a:cs typeface="+mn-ea"/>
              </a:rPr>
              <a:t>）的</a:t>
            </a:r>
            <a:r>
              <a:rPr lang="zh-CN" altLang="en-US" sz="2000" noProof="1" smtClean="0">
                <a:ea typeface="+mn-ea"/>
                <a:cs typeface="+mn-ea"/>
              </a:rPr>
              <a:t>变换矩阵（</a:t>
            </a:r>
            <a:r>
              <a:rPr lang="zh-CN" altLang="en-US" sz="2000" noProof="1" smtClean="0">
                <a:solidFill>
                  <a:srgbClr val="FF0000"/>
                </a:solidFill>
                <a:effectLst>
                  <a:outerShdw blurRad="38100" dist="38100" dir="2700000" algn="tl">
                    <a:srgbClr val="000000">
                      <a:alpha val="43137"/>
                    </a:srgbClr>
                  </a:outerShdw>
                </a:effectLst>
                <a:ea typeface="+mn-ea"/>
                <a:cs typeface="+mn-ea"/>
              </a:rPr>
              <a:t>推导</a:t>
            </a:r>
            <a:r>
              <a:rPr lang="zh-CN" altLang="en-US" sz="2000" noProof="1" smtClean="0">
                <a:ea typeface="+mn-ea"/>
                <a:cs typeface="+mn-ea"/>
              </a:rPr>
              <a:t>：利用其正交变换推得。               ） </a:t>
            </a:r>
            <a:endParaRPr lang="zh-CN" altLang="en-US" sz="2000" noProof="1">
              <a:ea typeface="+mn-ea"/>
            </a:endParaRPr>
          </a:p>
        </p:txBody>
      </p:sp>
      <p:graphicFrame>
        <p:nvGraphicFramePr>
          <p:cNvPr id="16389" name="对象 299029"/>
          <p:cNvGraphicFramePr>
            <a:graphicFrameLocks/>
          </p:cNvGraphicFramePr>
          <p:nvPr/>
        </p:nvGraphicFramePr>
        <p:xfrm>
          <a:off x="5889625" y="4772025"/>
          <a:ext cx="2914650" cy="1963738"/>
        </p:xfrm>
        <a:graphic>
          <a:graphicData uri="http://schemas.openxmlformats.org/presentationml/2006/ole">
            <p:oleObj spid="_x0000_s16389" r:id="rId6" imgW="1511956" imgH="1168907" progId="">
              <p:embed/>
            </p:oleObj>
          </a:graphicData>
        </a:graphic>
      </p:graphicFrame>
      <p:graphicFrame>
        <p:nvGraphicFramePr>
          <p:cNvPr id="16390" name="对象 461852"/>
          <p:cNvGraphicFramePr>
            <a:graphicFrameLocks/>
          </p:cNvGraphicFramePr>
          <p:nvPr/>
        </p:nvGraphicFramePr>
        <p:xfrm>
          <a:off x="7478728" y="4371636"/>
          <a:ext cx="1152525" cy="377825"/>
        </p:xfrm>
        <a:graphic>
          <a:graphicData uri="http://schemas.openxmlformats.org/presentationml/2006/ole">
            <p:oleObj spid="_x0000_s16390" r:id="rId7" imgW="609865" imgH="203288" progId="">
              <p:embed/>
            </p:oleObj>
          </a:graphicData>
        </a:graphic>
      </p:graphicFrame>
      <p:sp>
        <p:nvSpPr>
          <p:cNvPr id="1639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8" action="ppaction://hlinksldjump"/>
              </a:rPr>
              <a:t>7.1 </a:t>
            </a:r>
            <a:r>
              <a:rPr lang="zh-CN" altLang="en-US" sz="1400">
                <a:solidFill>
                  <a:srgbClr val="0000CC"/>
                </a:solidFill>
                <a:latin typeface="Siemens Sans" pitchFamily="2" charset="0"/>
                <a:hlinkClick r:id="rId8" action="ppaction://hlinksldjump"/>
              </a:rPr>
              <a:t>异步电动机动态数学模型的性质</a:t>
            </a:r>
            <a:endParaRPr lang="zh-CN" altLang="en-US" sz="1400">
              <a:solidFill>
                <a:srgbClr val="0000CC"/>
              </a:solidFill>
              <a:latin typeface="Siemens Sans" pitchFamily="2" charset="0"/>
            </a:endParaRPr>
          </a:p>
        </p:txBody>
      </p:sp>
      <p:sp>
        <p:nvSpPr>
          <p:cNvPr id="1639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7.6 </a:t>
            </a:r>
            <a:r>
              <a:rPr lang="zh-CN" altLang="en-US" sz="1400">
                <a:solidFill>
                  <a:schemeClr val="tx1"/>
                </a:solidFill>
                <a:latin typeface="Siemens Sans" pitchFamily="2" charset="0"/>
                <a:hlinkClick r:id="rId9" action="ppaction://hlinksldjump"/>
              </a:rPr>
              <a:t>异步电动机按转子磁链定向的矢量控制系统</a:t>
            </a:r>
            <a:endParaRPr lang="zh-CN" altLang="en-US" sz="1400">
              <a:solidFill>
                <a:schemeClr val="tx1"/>
              </a:solidFill>
              <a:latin typeface="Siemens Sans" pitchFamily="2" charset="0"/>
            </a:endParaRPr>
          </a:p>
        </p:txBody>
      </p:sp>
      <p:sp>
        <p:nvSpPr>
          <p:cNvPr id="1639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7.2 </a:t>
            </a:r>
            <a:r>
              <a:rPr lang="zh-CN" altLang="en-US" sz="1400">
                <a:solidFill>
                  <a:schemeClr val="tx1"/>
                </a:solidFill>
                <a:latin typeface="Siemens Sans" pitchFamily="2" charset="0"/>
                <a:hlinkClick r:id="rId10" action="ppaction://hlinksldjump"/>
              </a:rPr>
              <a:t>异步电动机三相数学模型</a:t>
            </a:r>
            <a:endParaRPr lang="zh-CN" altLang="en-US" sz="1400">
              <a:solidFill>
                <a:schemeClr val="tx1"/>
              </a:solidFill>
              <a:latin typeface="Siemens Sans" pitchFamily="2" charset="0"/>
            </a:endParaRPr>
          </a:p>
        </p:txBody>
      </p:sp>
      <p:sp>
        <p:nvSpPr>
          <p:cNvPr id="16399" name="矩形 559112">
            <a:hlinkClick r:id="rId11"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7.3 </a:t>
            </a:r>
            <a:r>
              <a:rPr lang="zh-CN" altLang="en-US" sz="1400">
                <a:solidFill>
                  <a:schemeClr val="tx1"/>
                </a:solidFill>
                <a:latin typeface="Siemens Sans" pitchFamily="2" charset="0"/>
                <a:hlinkClick r:id="rId11" action="ppaction://hlinksldjump"/>
              </a:rPr>
              <a:t>坐标变换</a:t>
            </a:r>
            <a:endParaRPr lang="zh-CN" altLang="en-US" sz="1400">
              <a:solidFill>
                <a:schemeClr val="tx1"/>
              </a:solidFill>
              <a:latin typeface="Siemens Sans" pitchFamily="2" charset="0"/>
            </a:endParaRPr>
          </a:p>
        </p:txBody>
      </p:sp>
      <p:sp>
        <p:nvSpPr>
          <p:cNvPr id="1640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7.4 </a:t>
            </a:r>
            <a:r>
              <a:rPr lang="zh-CN" altLang="en-US" sz="1400">
                <a:solidFill>
                  <a:schemeClr val="tx1"/>
                </a:solidFill>
                <a:latin typeface="Siemens Sans" pitchFamily="2" charset="0"/>
                <a:hlinkClick r:id="rId12" action="ppaction://hlinksldjump"/>
              </a:rPr>
              <a:t>异步电动机在正交坐标系上的动态数学模型</a:t>
            </a:r>
            <a:endParaRPr lang="zh-CN" altLang="en-US" sz="1400">
              <a:solidFill>
                <a:schemeClr val="tx1"/>
              </a:solidFill>
              <a:latin typeface="Siemens Sans" pitchFamily="2" charset="0"/>
            </a:endParaRPr>
          </a:p>
        </p:txBody>
      </p:sp>
      <p:sp>
        <p:nvSpPr>
          <p:cNvPr id="1640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7.5 </a:t>
            </a:r>
            <a:r>
              <a:rPr lang="zh-CN" altLang="en-US" sz="1400">
                <a:solidFill>
                  <a:schemeClr val="tx1"/>
                </a:solidFill>
                <a:latin typeface="Siemens Sans" pitchFamily="2" charset="0"/>
                <a:hlinkClick r:id="rId13" action="ppaction://hlinksldjump"/>
              </a:rPr>
              <a:t>异步电动机在正交坐标系上的状态方程</a:t>
            </a:r>
            <a:endParaRPr lang="zh-CN" altLang="en-US" sz="1400">
              <a:solidFill>
                <a:schemeClr val="tx1"/>
              </a:solidFill>
              <a:latin typeface="Siemens Sans" pitchFamily="2" charset="0"/>
            </a:endParaRPr>
          </a:p>
        </p:txBody>
      </p:sp>
      <p:sp>
        <p:nvSpPr>
          <p:cNvPr id="1640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7.8 </a:t>
            </a:r>
            <a:r>
              <a:rPr lang="zh-CN" altLang="en-US" sz="1400">
                <a:solidFill>
                  <a:schemeClr val="tx1"/>
                </a:solidFill>
                <a:latin typeface="Siemens Sans" pitchFamily="2" charset="0"/>
                <a:hlinkClick r:id="rId14" action="ppaction://hlinksldjump"/>
              </a:rPr>
              <a:t>直接转矩控制系统与矢量控制系统的比较</a:t>
            </a:r>
            <a:endParaRPr lang="zh-CN" altLang="en-US" sz="1400">
              <a:solidFill>
                <a:schemeClr val="tx1"/>
              </a:solidFill>
              <a:latin typeface="Siemens Sans" pitchFamily="2" charset="0"/>
            </a:endParaRPr>
          </a:p>
        </p:txBody>
      </p:sp>
      <p:sp>
        <p:nvSpPr>
          <p:cNvPr id="1640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5" action="ppaction://hlinksldjump"/>
              </a:rPr>
              <a:t>7.7 </a:t>
            </a:r>
            <a:r>
              <a:rPr lang="zh-CN" altLang="en-US" sz="1400">
                <a:solidFill>
                  <a:schemeClr val="tx1"/>
                </a:solidFill>
                <a:latin typeface="Siemens Sans" pitchFamily="2" charset="0"/>
                <a:hlinkClick r:id="rId15"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标题 454657"/>
          <p:cNvSpPr>
            <a:spLocks noGrp="1"/>
          </p:cNvSpPr>
          <p:nvPr>
            <p:ph type="title"/>
          </p:nvPr>
        </p:nvSpPr>
        <p:spPr>
          <a:xfrm>
            <a:off x="1903413" y="466725"/>
            <a:ext cx="2797175" cy="323850"/>
          </a:xfrm>
        </p:spPr>
        <p:txBody>
          <a:bodyPr/>
          <a:lstStyle/>
          <a:p>
            <a:pPr eaLnBrk="1" hangingPunct="1">
              <a:defRPr/>
            </a:pPr>
            <a:r>
              <a:rPr lang="zh-CN" altLang="en-US" noProof="1">
                <a:solidFill>
                  <a:srgbClr val="FF0000"/>
                </a:solidFill>
                <a:effectLst>
                  <a:outerShdw blurRad="38100" dist="38100" dir="2700000">
                    <a:srgbClr val="C0C0C0"/>
                  </a:outerShdw>
                </a:effectLst>
                <a:latin typeface="华文行楷" pitchFamily="2" charset="-122"/>
                <a:ea typeface="华文行楷" pitchFamily="2" charset="-122"/>
              </a:rPr>
              <a:t>推导证明</a:t>
            </a:r>
            <a:r>
              <a:rPr lang="zh-CN" altLang="en-US" noProof="1">
                <a:solidFill>
                  <a:srgbClr val="FF0000"/>
                </a:solidFill>
                <a:effectLst>
                  <a:outerShdw blurRad="38100" dist="38100" dir="2700000">
                    <a:srgbClr val="C0C0C0"/>
                  </a:outerShdw>
                </a:effectLst>
              </a:rPr>
              <a:t>：</a:t>
            </a:r>
            <a:r>
              <a:rPr lang="zh-CN" altLang="en-US" noProof="1">
                <a:effectLst>
                  <a:outerShdw blurRad="38100" dist="38100" dir="2700000">
                    <a:srgbClr val="C0C0C0"/>
                  </a:outerShdw>
                </a:effectLst>
              </a:rPr>
              <a:t>匝数比 </a:t>
            </a:r>
          </a:p>
        </p:txBody>
      </p:sp>
      <p:sp>
        <p:nvSpPr>
          <p:cNvPr id="17414" name="文本占位符 454658"/>
          <p:cNvSpPr>
            <a:spLocks noGrp="1" noChangeArrowheads="1"/>
          </p:cNvSpPr>
          <p:nvPr>
            <p:ph type="body" idx="1"/>
          </p:nvPr>
        </p:nvSpPr>
        <p:spPr>
          <a:xfrm>
            <a:off x="1885950" y="1298575"/>
            <a:ext cx="6024563" cy="2611438"/>
          </a:xfrm>
        </p:spPr>
        <p:txBody>
          <a:bodyPr/>
          <a:lstStyle/>
          <a:p>
            <a:pPr eaLnBrk="1" hangingPunct="1">
              <a:lnSpc>
                <a:spcPct val="80000"/>
              </a:lnSpc>
            </a:pPr>
            <a:r>
              <a:rPr lang="zh-CN" altLang="en-US" dirty="0" smtClean="0"/>
              <a:t>证明</a:t>
            </a:r>
            <a:r>
              <a:rPr lang="zh-CN" altLang="en-US" b="0" dirty="0" smtClean="0"/>
              <a:t>：</a:t>
            </a:r>
            <a:r>
              <a:rPr lang="zh-CN" altLang="en-US" dirty="0" smtClean="0"/>
              <a:t>令</a:t>
            </a:r>
            <a:r>
              <a:rPr lang="en-US" altLang="zh-CN" dirty="0" smtClean="0"/>
              <a:t>3/2</a:t>
            </a:r>
            <a:r>
              <a:rPr lang="zh-CN" altLang="en-US" dirty="0" smtClean="0"/>
              <a:t>变换中电流变换阵为</a:t>
            </a:r>
            <a:endParaRPr lang="zh-CN" altLang="en-US" b="0" dirty="0" smtClean="0"/>
          </a:p>
          <a:p>
            <a:pPr eaLnBrk="1" hangingPunct="1">
              <a:lnSpc>
                <a:spcPct val="80000"/>
              </a:lnSpc>
            </a:pPr>
            <a:endParaRPr lang="zh-CN" altLang="en-US" b="0" dirty="0" smtClean="0"/>
          </a:p>
          <a:p>
            <a:pPr eaLnBrk="1" hangingPunct="1">
              <a:lnSpc>
                <a:spcPct val="80000"/>
              </a:lnSpc>
            </a:pPr>
            <a:endParaRPr lang="zh-CN" altLang="en-US" b="0" dirty="0" smtClean="0"/>
          </a:p>
          <a:p>
            <a:pPr eaLnBrk="1" hangingPunct="1">
              <a:lnSpc>
                <a:spcPct val="80000"/>
              </a:lnSpc>
            </a:pPr>
            <a:endParaRPr lang="zh-CN" altLang="en-US" b="0" dirty="0" smtClean="0"/>
          </a:p>
          <a:p>
            <a:pPr eaLnBrk="1" hangingPunct="1">
              <a:lnSpc>
                <a:spcPct val="80000"/>
              </a:lnSpc>
            </a:pPr>
            <a:endParaRPr lang="zh-CN" altLang="en-US" b="0" dirty="0" smtClean="0"/>
          </a:p>
          <a:p>
            <a:pPr eaLnBrk="1" hangingPunct="1">
              <a:lnSpc>
                <a:spcPct val="80000"/>
              </a:lnSpc>
            </a:pPr>
            <a:endParaRPr lang="zh-CN" altLang="en-US" b="0"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r>
              <a:rPr lang="zh-CN" altLang="en-US" dirty="0" smtClean="0"/>
              <a:t>则满足前后功率不变的原则，有</a:t>
            </a:r>
            <a:r>
              <a:rPr lang="zh-CN" altLang="en-US" b="0" dirty="0" smtClean="0"/>
              <a:t>	  </a:t>
            </a: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endParaRPr lang="zh-CN" altLang="en-US" dirty="0" smtClean="0"/>
          </a:p>
          <a:p>
            <a:pPr eaLnBrk="1" hangingPunct="1">
              <a:lnSpc>
                <a:spcPct val="80000"/>
              </a:lnSpc>
            </a:pPr>
            <a:r>
              <a:rPr lang="zh-CN" altLang="en-US" dirty="0" smtClean="0"/>
              <a:t>	  </a:t>
            </a:r>
          </a:p>
          <a:p>
            <a:pPr eaLnBrk="1" hangingPunct="1">
              <a:lnSpc>
                <a:spcPct val="80000"/>
              </a:lnSpc>
            </a:pPr>
            <a:endParaRPr lang="zh-CN" altLang="en-US" dirty="0" smtClean="0"/>
          </a:p>
          <a:p>
            <a:pPr eaLnBrk="1" hangingPunct="1">
              <a:lnSpc>
                <a:spcPct val="80000"/>
              </a:lnSpc>
            </a:pPr>
            <a:endParaRPr lang="zh-CN" altLang="en-US" dirty="0" smtClean="0"/>
          </a:p>
        </p:txBody>
      </p:sp>
      <p:graphicFrame>
        <p:nvGraphicFramePr>
          <p:cNvPr id="17410" name="对象 454659"/>
          <p:cNvGraphicFramePr>
            <a:graphicFrameLocks/>
          </p:cNvGraphicFramePr>
          <p:nvPr/>
        </p:nvGraphicFramePr>
        <p:xfrm>
          <a:off x="5237563" y="142875"/>
          <a:ext cx="1223962" cy="922338"/>
        </p:xfrm>
        <a:graphic>
          <a:graphicData uri="http://schemas.openxmlformats.org/presentationml/2006/ole">
            <p:oleObj spid="_x0000_s17410" r:id="rId3" imgW="622300" imgH="469900" progId="">
              <p:embed/>
            </p:oleObj>
          </a:graphicData>
        </a:graphic>
      </p:graphicFrame>
      <p:sp>
        <p:nvSpPr>
          <p:cNvPr id="17415" name="矩形 454660"/>
          <p:cNvSpPr>
            <a:spLocks noChangeArrowheads="1"/>
          </p:cNvSpPr>
          <p:nvPr/>
        </p:nvSpPr>
        <p:spPr bwMode="auto">
          <a:xfrm>
            <a:off x="0" y="30241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17411" name="对象 454661"/>
          <p:cNvGraphicFramePr>
            <a:graphicFrameLocks/>
          </p:cNvGraphicFramePr>
          <p:nvPr/>
        </p:nvGraphicFramePr>
        <p:xfrm>
          <a:off x="2703513" y="1612900"/>
          <a:ext cx="3887787" cy="1806575"/>
        </p:xfrm>
        <a:graphic>
          <a:graphicData uri="http://schemas.openxmlformats.org/presentationml/2006/ole">
            <p:oleObj spid="_x0000_s17411" r:id="rId4" imgW="1740655" imgH="813153" progId="">
              <p:embed/>
            </p:oleObj>
          </a:graphicData>
        </a:graphic>
      </p:graphicFrame>
      <p:sp>
        <p:nvSpPr>
          <p:cNvPr id="17416" name="矩形 454662"/>
          <p:cNvSpPr>
            <a:spLocks noChangeArrowheads="1"/>
          </p:cNvSpPr>
          <p:nvPr/>
        </p:nvSpPr>
        <p:spPr bwMode="auto">
          <a:xfrm>
            <a:off x="0" y="28432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17412" name="对象 454663"/>
          <p:cNvGraphicFramePr>
            <a:graphicFrameLocks/>
          </p:cNvGraphicFramePr>
          <p:nvPr/>
        </p:nvGraphicFramePr>
        <p:xfrm>
          <a:off x="2630488" y="3898900"/>
          <a:ext cx="3851275" cy="2311400"/>
        </p:xfrm>
        <a:graphic>
          <a:graphicData uri="http://schemas.openxmlformats.org/presentationml/2006/ole">
            <p:oleObj spid="_x0000_s17412" r:id="rId5" imgW="1955800" imgH="1168400" progId="">
              <p:embed/>
            </p:oleObj>
          </a:graphicData>
        </a:graphic>
      </p:graphicFrame>
      <p:sp>
        <p:nvSpPr>
          <p:cNvPr id="1741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1741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1741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17420" name="矩形 559112">
            <a:hlinkClick r:id="rId9"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1742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1742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1742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1742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对象 455682"/>
          <p:cNvGraphicFramePr>
            <a:graphicFrameLocks/>
          </p:cNvGraphicFramePr>
          <p:nvPr/>
        </p:nvGraphicFramePr>
        <p:xfrm>
          <a:off x="2238375" y="924110"/>
          <a:ext cx="5908675" cy="2405063"/>
        </p:xfrm>
        <a:graphic>
          <a:graphicData uri="http://schemas.openxmlformats.org/presentationml/2006/ole">
            <p:oleObj spid="_x0000_s18434" r:id="rId3" imgW="2971800" imgH="1168400" progId="">
              <p:embed/>
            </p:oleObj>
          </a:graphicData>
        </a:graphic>
      </p:graphicFrame>
      <p:graphicFrame>
        <p:nvGraphicFramePr>
          <p:cNvPr id="18435" name="对象 455683"/>
          <p:cNvGraphicFramePr>
            <a:graphicFrameLocks/>
          </p:cNvGraphicFramePr>
          <p:nvPr/>
        </p:nvGraphicFramePr>
        <p:xfrm>
          <a:off x="2838450" y="5564373"/>
          <a:ext cx="1223963" cy="923925"/>
        </p:xfrm>
        <a:graphic>
          <a:graphicData uri="http://schemas.openxmlformats.org/presentationml/2006/ole">
            <p:oleObj spid="_x0000_s18435" r:id="rId4" imgW="622300" imgH="469900" progId="">
              <p:embed/>
            </p:oleObj>
          </a:graphicData>
        </a:graphic>
      </p:graphicFrame>
      <p:graphicFrame>
        <p:nvGraphicFramePr>
          <p:cNvPr id="18436" name="对象 455684"/>
          <p:cNvGraphicFramePr>
            <a:graphicFrameLocks/>
          </p:cNvGraphicFramePr>
          <p:nvPr/>
        </p:nvGraphicFramePr>
        <p:xfrm>
          <a:off x="5794375" y="5772335"/>
          <a:ext cx="1079500" cy="439738"/>
        </p:xfrm>
        <a:graphic>
          <a:graphicData uri="http://schemas.openxmlformats.org/presentationml/2006/ole">
            <p:oleObj spid="_x0000_s18436" r:id="rId5" imgW="559285" imgH="228799" progId="">
              <p:embed/>
            </p:oleObj>
          </a:graphicData>
        </a:graphic>
      </p:graphicFrame>
      <p:sp>
        <p:nvSpPr>
          <p:cNvPr id="18438" name="矩形 455685"/>
          <p:cNvSpPr>
            <a:spLocks noChangeArrowheads="1"/>
          </p:cNvSpPr>
          <p:nvPr/>
        </p:nvSpPr>
        <p:spPr bwMode="auto">
          <a:xfrm>
            <a:off x="1758950" y="5737410"/>
            <a:ext cx="1008063" cy="3968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  所以</a:t>
            </a:r>
            <a:endParaRPr lang="zh-CN" altLang="en-US" sz="2000">
              <a:solidFill>
                <a:schemeClr val="tx1"/>
              </a:solidFill>
            </a:endParaRPr>
          </a:p>
        </p:txBody>
      </p:sp>
      <p:sp>
        <p:nvSpPr>
          <p:cNvPr id="18439" name="矩形 455686"/>
          <p:cNvSpPr>
            <a:spLocks noChangeArrowheads="1"/>
          </p:cNvSpPr>
          <p:nvPr/>
        </p:nvSpPr>
        <p:spPr bwMode="auto">
          <a:xfrm>
            <a:off x="4784725" y="5729473"/>
            <a:ext cx="1296988" cy="396875"/>
          </a:xfrm>
          <a:prstGeom prst="rect">
            <a:avLst/>
          </a:prstGeom>
          <a:noFill/>
          <a:ln w="9525">
            <a:noFill/>
            <a:miter lim="800000"/>
            <a:headEnd/>
            <a:tailEnd/>
          </a:ln>
        </p:spPr>
        <p:txBody>
          <a:bodyPr anchor="ctr">
            <a:spAutoFit/>
          </a:bodyPr>
          <a:lstStyle/>
          <a:p>
            <a:pPr eaLnBrk="1" hangingPunct="1">
              <a:buFont typeface="Arial" pitchFamily="34" charset="0"/>
              <a:buNone/>
            </a:pPr>
            <a:r>
              <a:rPr lang="zh-CN" altLang="en-US" sz="2000">
                <a:solidFill>
                  <a:schemeClr val="tx1"/>
                </a:solidFill>
                <a:latin typeface="Times New Roman" pitchFamily="18" charset="0"/>
              </a:rPr>
              <a:t>说明</a:t>
            </a:r>
            <a:endParaRPr lang="zh-CN" altLang="en-US" sz="2000">
              <a:solidFill>
                <a:schemeClr val="tx1"/>
              </a:solidFill>
            </a:endParaRPr>
          </a:p>
        </p:txBody>
      </p:sp>
      <p:sp>
        <p:nvSpPr>
          <p:cNvPr id="18440" name="矩形 455687"/>
          <p:cNvSpPr>
            <a:spLocks noChangeArrowheads="1"/>
          </p:cNvSpPr>
          <p:nvPr/>
        </p:nvSpPr>
        <p:spPr bwMode="auto">
          <a:xfrm>
            <a:off x="1865313" y="6405718"/>
            <a:ext cx="6449201" cy="400110"/>
          </a:xfrm>
          <a:prstGeom prst="rect">
            <a:avLst/>
          </a:prstGeom>
          <a:noFill/>
          <a:ln w="9525">
            <a:noFill/>
            <a:miter lim="800000"/>
            <a:headEnd/>
            <a:tailEnd/>
          </a:ln>
        </p:spPr>
        <p:txBody>
          <a:bodyPr wrap="none" anchor="ctr">
            <a:spAutoFit/>
          </a:bodyPr>
          <a:lstStyle/>
          <a:p>
            <a:pPr eaLnBrk="1" hangingPunct="1">
              <a:buFont typeface="Arial" pitchFamily="34" charset="0"/>
              <a:buNone/>
            </a:pPr>
            <a:r>
              <a:rPr lang="zh-CN" altLang="en-US" sz="2000" dirty="0">
                <a:solidFill>
                  <a:srgbClr val="FF0000"/>
                </a:solidFill>
                <a:effectLst>
                  <a:outerShdw blurRad="38100" dist="38100" dir="2700000" algn="tl">
                    <a:srgbClr val="000000">
                      <a:alpha val="43137"/>
                    </a:srgbClr>
                  </a:outerShdw>
                </a:effectLst>
                <a:latin typeface="Times New Roman" pitchFamily="18" charset="0"/>
              </a:rPr>
              <a:t>即相数少了，匝数却多了，原因是为了保持磁势不变</a:t>
            </a:r>
            <a:r>
              <a:rPr lang="zh-CN" altLang="en-US" sz="2000" dirty="0">
                <a:solidFill>
                  <a:schemeClr val="tx1"/>
                </a:solidFill>
                <a:latin typeface="Times New Roman" pitchFamily="18" charset="0"/>
              </a:rPr>
              <a:t>。</a:t>
            </a:r>
            <a:r>
              <a:rPr lang="zh-CN" altLang="en-US" sz="2000" dirty="0">
                <a:solidFill>
                  <a:schemeClr val="tx1"/>
                </a:solidFill>
              </a:rPr>
              <a:t> </a:t>
            </a:r>
          </a:p>
        </p:txBody>
      </p:sp>
      <p:graphicFrame>
        <p:nvGraphicFramePr>
          <p:cNvPr id="18437" name="内容占位符 455688"/>
          <p:cNvGraphicFramePr>
            <a:graphicFrameLocks/>
          </p:cNvGraphicFramePr>
          <p:nvPr>
            <p:ph idx="4294967295"/>
          </p:nvPr>
        </p:nvGraphicFramePr>
        <p:xfrm>
          <a:off x="3463925" y="3346635"/>
          <a:ext cx="4787900" cy="1812925"/>
        </p:xfrm>
        <a:graphic>
          <a:graphicData uri="http://schemas.openxmlformats.org/presentationml/2006/ole">
            <p:oleObj spid="_x0000_s18437" r:id="rId6" imgW="2362200" imgH="787400" progId="">
              <p:embed/>
            </p:oleObj>
          </a:graphicData>
        </a:graphic>
      </p:graphicFrame>
      <p:sp>
        <p:nvSpPr>
          <p:cNvPr id="1844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1844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1844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18444" name="矩形 559112">
            <a:hlinkClick r:id="rId10"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1844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1844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1844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1844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标题 302081"/>
          <p:cNvSpPr>
            <a:spLocks noGrp="1" noChangeArrowheads="1"/>
          </p:cNvSpPr>
          <p:nvPr>
            <p:ph type="title"/>
          </p:nvPr>
        </p:nvSpPr>
        <p:spPr>
          <a:xfrm>
            <a:off x="1893887" y="192088"/>
            <a:ext cx="5690253" cy="741362"/>
          </a:xfrm>
        </p:spPr>
        <p:txBody>
          <a:bodyPr/>
          <a:lstStyle/>
          <a:p>
            <a:pPr marL="838200" indent="-838200" eaLnBrk="1" hangingPunct="1"/>
            <a:r>
              <a:rPr lang="zh-CN" altLang="en-US" sz="4000" dirty="0" smtClean="0">
                <a:solidFill>
                  <a:srgbClr val="A50021"/>
                </a:solidFill>
                <a:effectLst>
                  <a:outerShdw blurRad="38100" dist="38100" dir="2700000" algn="tl">
                    <a:srgbClr val="000000">
                      <a:alpha val="43137"/>
                    </a:srgbClr>
                  </a:outerShdw>
                </a:effectLst>
                <a:latin typeface="华文行楷" pitchFamily="2" charset="-122"/>
                <a:ea typeface="华文行楷" pitchFamily="2" charset="-122"/>
              </a:rPr>
              <a:t>注意</a:t>
            </a:r>
            <a:r>
              <a:rPr lang="zh-CN" altLang="en-US" dirty="0" smtClean="0">
                <a:solidFill>
                  <a:srgbClr val="A50021"/>
                </a:solidFill>
              </a:rPr>
              <a:t>：</a:t>
            </a:r>
            <a:r>
              <a:rPr lang="zh-CN" altLang="en-US" dirty="0" smtClean="0"/>
              <a:t>三相</a:t>
            </a:r>
            <a:r>
              <a:rPr lang="en-US" altLang="zh-CN" dirty="0" smtClean="0"/>
              <a:t>-</a:t>
            </a:r>
            <a:r>
              <a:rPr lang="zh-CN" altLang="en-US" dirty="0" smtClean="0"/>
              <a:t>两相变换（</a:t>
            </a:r>
            <a:r>
              <a:rPr lang="en-US" altLang="zh-CN" dirty="0" smtClean="0"/>
              <a:t>3/2</a:t>
            </a:r>
            <a:r>
              <a:rPr lang="zh-CN" altLang="en-US" dirty="0" smtClean="0"/>
              <a:t>变换）</a:t>
            </a:r>
          </a:p>
        </p:txBody>
      </p:sp>
      <p:sp>
        <p:nvSpPr>
          <p:cNvPr id="19461" name="矩形 302083"/>
          <p:cNvSpPr>
            <a:spLocks noChangeArrowheads="1"/>
          </p:cNvSpPr>
          <p:nvPr/>
        </p:nvSpPr>
        <p:spPr bwMode="auto">
          <a:xfrm>
            <a:off x="0" y="30003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9462" name="矩形 302085"/>
          <p:cNvSpPr>
            <a:spLocks noChangeArrowheads="1"/>
          </p:cNvSpPr>
          <p:nvPr/>
        </p:nvSpPr>
        <p:spPr bwMode="auto">
          <a:xfrm>
            <a:off x="1603375" y="1958975"/>
            <a:ext cx="2728913" cy="576263"/>
          </a:xfrm>
          <a:prstGeom prst="rect">
            <a:avLst/>
          </a:prstGeom>
          <a:noFill/>
          <a:ln w="9525">
            <a:noFill/>
            <a:miter lim="800000"/>
            <a:headEnd/>
            <a:tailEnd/>
          </a:ln>
        </p:spPr>
        <p:txBody>
          <a:bodyPr/>
          <a:lstStyle/>
          <a:p>
            <a:pPr eaLnBrk="1" hangingPunct="1">
              <a:lnSpc>
                <a:spcPct val="80000"/>
              </a:lnSpc>
              <a:buClr>
                <a:srgbClr val="FF9933"/>
              </a:buClr>
              <a:buFont typeface="Wingdings" pitchFamily="2" charset="2"/>
              <a:buChar char="l"/>
            </a:pPr>
            <a:r>
              <a:rPr lang="zh-CN" altLang="en-US" sz="2000">
                <a:solidFill>
                  <a:schemeClr val="tx1"/>
                </a:solidFill>
                <a:latin typeface="Siemens Sans" pitchFamily="2" charset="0"/>
              </a:rPr>
              <a:t>也可以写作</a:t>
            </a:r>
            <a:r>
              <a:rPr lang="zh-CN" altLang="en-US" sz="1800">
                <a:solidFill>
                  <a:schemeClr val="tx1"/>
                </a:solidFill>
                <a:latin typeface="Siemens Sans" pitchFamily="2" charset="0"/>
              </a:rPr>
              <a:t> </a:t>
            </a:r>
          </a:p>
        </p:txBody>
      </p:sp>
      <p:sp>
        <p:nvSpPr>
          <p:cNvPr id="19463" name="矩形 302086"/>
          <p:cNvSpPr>
            <a:spLocks noChangeArrowheads="1"/>
          </p:cNvSpPr>
          <p:nvPr/>
        </p:nvSpPr>
        <p:spPr bwMode="auto">
          <a:xfrm>
            <a:off x="0" y="30099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19458" name="对象 302087"/>
          <p:cNvGraphicFramePr>
            <a:graphicFrameLocks/>
          </p:cNvGraphicFramePr>
          <p:nvPr/>
        </p:nvGraphicFramePr>
        <p:xfrm>
          <a:off x="1801813" y="2389188"/>
          <a:ext cx="3457575" cy="2070100"/>
        </p:xfrm>
        <a:graphic>
          <a:graphicData uri="http://schemas.openxmlformats.org/presentationml/2006/ole">
            <p:oleObj spid="_x0000_s19458" r:id="rId3" imgW="1397607" imgH="838564" progId="">
              <p:embed/>
            </p:oleObj>
          </a:graphicData>
        </a:graphic>
      </p:graphicFrame>
      <p:graphicFrame>
        <p:nvGraphicFramePr>
          <p:cNvPr id="19459" name="对象 302088"/>
          <p:cNvGraphicFramePr>
            <a:graphicFrameLocks/>
          </p:cNvGraphicFramePr>
          <p:nvPr/>
        </p:nvGraphicFramePr>
        <p:xfrm>
          <a:off x="5399088" y="3341688"/>
          <a:ext cx="3744912" cy="2073275"/>
        </p:xfrm>
        <a:graphic>
          <a:graphicData uri="http://schemas.openxmlformats.org/presentationml/2006/ole">
            <p:oleObj spid="_x0000_s19459" r:id="rId4" imgW="1511956" imgH="838564" progId="">
              <p:embed/>
            </p:oleObj>
          </a:graphicData>
        </a:graphic>
      </p:graphicFrame>
      <p:sp>
        <p:nvSpPr>
          <p:cNvPr id="19464" name="矩形 302089"/>
          <p:cNvSpPr>
            <a:spLocks noChangeArrowheads="1"/>
          </p:cNvSpPr>
          <p:nvPr/>
        </p:nvSpPr>
        <p:spPr bwMode="auto">
          <a:xfrm>
            <a:off x="1720850" y="5494051"/>
            <a:ext cx="6460423" cy="584775"/>
          </a:xfrm>
          <a:prstGeom prst="rect">
            <a:avLst/>
          </a:prstGeom>
          <a:noFill/>
          <a:ln w="9525">
            <a:noFill/>
            <a:miter lim="800000"/>
            <a:headEnd/>
            <a:tailEnd/>
          </a:ln>
        </p:spPr>
        <p:txBody>
          <a:bodyPr wrap="none" anchor="ctr">
            <a:spAutoFit/>
          </a:bodyPr>
          <a:lstStyle/>
          <a:p>
            <a:pPr eaLnBrk="1" hangingPunct="1">
              <a:buClr>
                <a:schemeClr val="folHlink"/>
              </a:buClr>
              <a:buSzPct val="75000"/>
              <a:buFont typeface="Wingdings" pitchFamily="2" charset="2"/>
              <a:buChar char="l"/>
            </a:pPr>
            <a:r>
              <a:rPr lang="zh-CN" altLang="en-US" sz="3200" dirty="0">
                <a:solidFill>
                  <a:srgbClr val="A50021"/>
                </a:solidFill>
                <a:effectLst>
                  <a:outerShdw blurRad="38100" dist="38100" dir="2700000" algn="tl">
                    <a:srgbClr val="000000">
                      <a:alpha val="43137"/>
                    </a:srgbClr>
                  </a:outerShdw>
                </a:effectLst>
                <a:latin typeface="华文行楷" pitchFamily="2" charset="-122"/>
                <a:ea typeface="华文行楷" pitchFamily="2" charset="-122"/>
              </a:rPr>
              <a:t>注意</a:t>
            </a:r>
            <a:r>
              <a:rPr lang="zh-CN" altLang="en-US" sz="2000" dirty="0">
                <a:solidFill>
                  <a:srgbClr val="A50021"/>
                </a:solidFill>
                <a:latin typeface="Times New Roman" pitchFamily="18" charset="0"/>
              </a:rPr>
              <a:t>：</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电压变换阵</a:t>
            </a:r>
            <a:r>
              <a:rPr lang="zh-CN" altLang="en-US" sz="2000" dirty="0">
                <a:solidFill>
                  <a:schemeClr val="tx1"/>
                </a:solidFill>
                <a:latin typeface="Times New Roman" pitchFamily="18" charset="0"/>
              </a:rPr>
              <a:t>和</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磁链变换阵</a:t>
            </a:r>
            <a:r>
              <a:rPr lang="zh-CN" altLang="en-US" sz="2000" dirty="0">
                <a:solidFill>
                  <a:schemeClr val="tx1"/>
                </a:solidFill>
                <a:latin typeface="Times New Roman" pitchFamily="18" charset="0"/>
              </a:rPr>
              <a:t>与</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电流变换阵</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相同</a:t>
            </a:r>
            <a:r>
              <a:rPr lang="zh-CN" altLang="en-US" sz="2000" b="0" dirty="0">
                <a:solidFill>
                  <a:srgbClr val="C00000"/>
                </a:solidFill>
                <a:effectLst>
                  <a:outerShdw blurRad="38100" dist="38100" dir="2700000" algn="tl">
                    <a:srgbClr val="000000">
                      <a:alpha val="43137"/>
                    </a:srgbClr>
                  </a:outerShdw>
                </a:effectLst>
                <a:latin typeface="Times New Roman" pitchFamily="18" charset="0"/>
              </a:rPr>
              <a:t> </a:t>
            </a:r>
          </a:p>
        </p:txBody>
      </p:sp>
      <p:sp>
        <p:nvSpPr>
          <p:cNvPr id="19465" name="矩形 302098"/>
          <p:cNvSpPr>
            <a:spLocks noChangeArrowheads="1"/>
          </p:cNvSpPr>
          <p:nvPr/>
        </p:nvSpPr>
        <p:spPr bwMode="auto">
          <a:xfrm>
            <a:off x="1973263" y="1092200"/>
            <a:ext cx="4624387" cy="641350"/>
          </a:xfrm>
          <a:prstGeom prst="rect">
            <a:avLst/>
          </a:prstGeom>
          <a:noFill/>
          <a:ln w="9525">
            <a:noFill/>
            <a:miter lim="800000"/>
            <a:headEnd/>
            <a:tailEnd/>
          </a:ln>
        </p:spPr>
        <p:txBody>
          <a:bodyPr>
            <a:spAutoFit/>
          </a:bodyPr>
          <a:lstStyle/>
          <a:p>
            <a:pPr eaLnBrk="1" hangingPunct="1">
              <a:lnSpc>
                <a:spcPct val="90000"/>
              </a:lnSpc>
              <a:buFont typeface="Arial" pitchFamily="34" charset="0"/>
              <a:buNone/>
            </a:pPr>
            <a:r>
              <a:rPr lang="zh-CN" altLang="en-US" sz="2000">
                <a:solidFill>
                  <a:schemeClr val="tx1"/>
                </a:solidFill>
                <a:latin typeface="Times New Roman" pitchFamily="18" charset="0"/>
              </a:rPr>
              <a:t>如果三相绕组是</a:t>
            </a:r>
            <a:r>
              <a:rPr lang="en-US" altLang="zh-CN" sz="2000">
                <a:solidFill>
                  <a:schemeClr val="tx1"/>
                </a:solidFill>
                <a:latin typeface="Times New Roman" pitchFamily="18" charset="0"/>
              </a:rPr>
              <a:t>Y</a:t>
            </a:r>
            <a:r>
              <a:rPr lang="zh-CN" altLang="en-US" sz="2000">
                <a:solidFill>
                  <a:schemeClr val="tx1"/>
                </a:solidFill>
                <a:latin typeface="Times New Roman" pitchFamily="18" charset="0"/>
              </a:rPr>
              <a:t>形联结不带零线，</a:t>
            </a:r>
          </a:p>
          <a:p>
            <a:pPr eaLnBrk="1" hangingPunct="1">
              <a:lnSpc>
                <a:spcPct val="90000"/>
              </a:lnSpc>
              <a:buFont typeface="Arial" pitchFamily="34" charset="0"/>
              <a:buNone/>
            </a:pPr>
            <a:r>
              <a:rPr lang="zh-CN" altLang="en-US" sz="2000">
                <a:solidFill>
                  <a:schemeClr val="tx1"/>
                </a:solidFill>
                <a:latin typeface="Times New Roman" pitchFamily="18" charset="0"/>
              </a:rPr>
              <a:t>则有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A</a:t>
            </a:r>
            <a:r>
              <a:rPr lang="en-US" altLang="zh-CN" sz="2000">
                <a:solidFill>
                  <a:schemeClr val="tx1"/>
                </a:solidFill>
                <a:latin typeface="Times New Roman" pitchFamily="18" charset="0"/>
              </a:rPr>
              <a:t> +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B</a:t>
            </a:r>
            <a:r>
              <a:rPr lang="en-US" altLang="zh-CN" sz="2000">
                <a:solidFill>
                  <a:schemeClr val="tx1"/>
                </a:solidFill>
                <a:latin typeface="Times New Roman" pitchFamily="18" charset="0"/>
              </a:rPr>
              <a:t> +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C</a:t>
            </a:r>
            <a:r>
              <a:rPr lang="en-US" altLang="zh-CN" sz="2000">
                <a:solidFill>
                  <a:schemeClr val="tx1"/>
                </a:solidFill>
                <a:latin typeface="Times New Roman" pitchFamily="18" charset="0"/>
              </a:rPr>
              <a:t> = 0</a:t>
            </a:r>
            <a:r>
              <a:rPr lang="zh-CN" altLang="en-US" sz="2000">
                <a:solidFill>
                  <a:schemeClr val="tx1"/>
                </a:solidFill>
                <a:latin typeface="Times New Roman" pitchFamily="18" charset="0"/>
              </a:rPr>
              <a:t>，或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C</a:t>
            </a:r>
            <a:r>
              <a:rPr lang="en-US" altLang="zh-CN" sz="2000">
                <a:solidFill>
                  <a:schemeClr val="tx1"/>
                </a:solidFill>
                <a:latin typeface="Times New Roman" pitchFamily="18" charset="0"/>
              </a:rPr>
              <a:t> = </a:t>
            </a:r>
            <a:r>
              <a:rPr lang="en-US" altLang="zh-CN" sz="2000">
                <a:solidFill>
                  <a:schemeClr val="tx1"/>
                </a:solidFill>
                <a:latin typeface="Times New Roman" pitchFamily="18" charset="0"/>
                <a:sym typeface="Symbol" pitchFamily="18" charset="2"/>
              </a:rPr>
              <a:t>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A</a:t>
            </a:r>
            <a:r>
              <a:rPr lang="en-US" altLang="zh-CN" sz="2000">
                <a:solidFill>
                  <a:schemeClr val="tx1"/>
                </a:solidFill>
                <a:latin typeface="Times New Roman" pitchFamily="18" charset="0"/>
              </a:rPr>
              <a:t> </a:t>
            </a:r>
            <a:r>
              <a:rPr lang="en-US" altLang="zh-CN" sz="2000">
                <a:solidFill>
                  <a:schemeClr val="tx1"/>
                </a:solidFill>
                <a:latin typeface="Times New Roman" pitchFamily="18" charset="0"/>
                <a:sym typeface="Symbol" pitchFamily="18" charset="2"/>
              </a:rPr>
              <a:t>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B</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a:t>
            </a:r>
          </a:p>
        </p:txBody>
      </p:sp>
      <p:sp>
        <p:nvSpPr>
          <p:cNvPr id="1946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1946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1946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19469" name="矩形 559112">
            <a:hlinkClick r:id="rId8"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1947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1947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1947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1947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303105"/>
          <p:cNvSpPr>
            <a:spLocks noGrp="1" noChangeArrowheads="1"/>
          </p:cNvSpPr>
          <p:nvPr>
            <p:ph type="title"/>
          </p:nvPr>
        </p:nvSpPr>
        <p:spPr>
          <a:xfrm>
            <a:off x="1708150" y="258763"/>
            <a:ext cx="6326188" cy="752475"/>
          </a:xfrm>
        </p:spPr>
        <p:txBody>
          <a:bodyPr/>
          <a:lstStyle/>
          <a:p>
            <a:pPr marL="838200" indent="-838200" eaLnBrk="1" hangingPunct="1"/>
            <a:r>
              <a:rPr lang="en-US" altLang="zh-CN" smtClean="0"/>
              <a:t>7.3.3 </a:t>
            </a:r>
            <a:r>
              <a:rPr lang="zh-CN" altLang="en-US" smtClean="0"/>
              <a:t>静止两相</a:t>
            </a:r>
            <a:r>
              <a:rPr lang="en-US" altLang="zh-CN" smtClean="0"/>
              <a:t>-</a:t>
            </a:r>
            <a:r>
              <a:rPr lang="zh-CN" altLang="en-US" smtClean="0"/>
              <a:t>旋转正交变换</a:t>
            </a:r>
            <a:br>
              <a:rPr lang="zh-CN" altLang="en-US" smtClean="0"/>
            </a:br>
            <a:r>
              <a:rPr lang="zh-CN" altLang="en-US" smtClean="0"/>
              <a:t> </a:t>
            </a:r>
            <a:r>
              <a:rPr lang="en-US" altLang="zh-CN" smtClean="0"/>
              <a:t>(</a:t>
            </a:r>
            <a:r>
              <a:rPr lang="zh-CN" altLang="en-US" sz="2000" smtClean="0"/>
              <a:t>第二种坐标变换</a:t>
            </a:r>
            <a:r>
              <a:rPr lang="en-US" altLang="zh-CN" sz="2000" smtClean="0"/>
              <a:t>)</a:t>
            </a:r>
            <a:r>
              <a:rPr lang="zh-CN" altLang="en-US" smtClean="0"/>
              <a:t> </a:t>
            </a:r>
          </a:p>
        </p:txBody>
      </p:sp>
      <p:sp>
        <p:nvSpPr>
          <p:cNvPr id="303107" name="文本占位符 303106"/>
          <p:cNvSpPr>
            <a:spLocks noGrp="1"/>
          </p:cNvSpPr>
          <p:nvPr>
            <p:ph type="body" sz="half" idx="1"/>
          </p:nvPr>
        </p:nvSpPr>
        <p:spPr>
          <a:xfrm>
            <a:off x="1690688" y="1003300"/>
            <a:ext cx="7453312" cy="1017588"/>
          </a:xfrm>
        </p:spPr>
        <p:txBody>
          <a:bodyPr/>
          <a:lstStyle/>
          <a:p>
            <a:pPr eaLnBrk="1" hangingPunct="1">
              <a:defRPr/>
            </a:pPr>
            <a:r>
              <a:rPr lang="zh-CN" altLang="en-US" noProof="1"/>
              <a:t>从静止两相正交坐标系</a:t>
            </a:r>
            <a:r>
              <a:rPr lang="en-US" altLang="zh-CN" noProof="1"/>
              <a:t>αβ</a:t>
            </a:r>
            <a:r>
              <a:rPr lang="zh-CN" altLang="en-US" noProof="1"/>
              <a:t>到旋转正交坐标系</a:t>
            </a:r>
            <a:r>
              <a:rPr lang="en-US" altLang="zh-CN" noProof="1"/>
              <a:t>dq</a:t>
            </a:r>
            <a:r>
              <a:rPr lang="zh-CN" altLang="en-US" noProof="1"/>
              <a:t>的变换，称作静止两相</a:t>
            </a:r>
            <a:r>
              <a:rPr lang="en-US" altLang="zh-CN" noProof="1"/>
              <a:t>-</a:t>
            </a:r>
            <a:r>
              <a:rPr lang="zh-CN" altLang="en-US" noProof="1"/>
              <a:t>旋转正交变换，简称</a:t>
            </a:r>
            <a:r>
              <a:rPr lang="en-US" altLang="zh-CN" noProof="1" smtClean="0">
                <a:solidFill>
                  <a:srgbClr val="A50021"/>
                </a:solidFill>
                <a:effectLst>
                  <a:outerShdw blurRad="38100" dist="38100" dir="2700000">
                    <a:srgbClr val="C0C0C0"/>
                  </a:outerShdw>
                </a:effectLst>
              </a:rPr>
              <a:t>2s-2r</a:t>
            </a:r>
            <a:r>
              <a:rPr lang="zh-CN" altLang="en-US" noProof="1"/>
              <a:t>变换，其中</a:t>
            </a:r>
            <a:r>
              <a:rPr lang="en-US" altLang="zh-CN" noProof="1"/>
              <a:t>s</a:t>
            </a:r>
            <a:r>
              <a:rPr lang="zh-CN" altLang="en-US" noProof="1"/>
              <a:t>表示静止，</a:t>
            </a:r>
            <a:r>
              <a:rPr lang="en-US" altLang="zh-CN" noProof="1"/>
              <a:t>r</a:t>
            </a:r>
            <a:r>
              <a:rPr lang="zh-CN" altLang="en-US" noProof="1"/>
              <a:t>表示旋转，变换的原则同样是产生的磁动势相等。</a:t>
            </a:r>
          </a:p>
        </p:txBody>
      </p:sp>
      <p:sp>
        <p:nvSpPr>
          <p:cNvPr id="20486" name="矩形 303107"/>
          <p:cNvSpPr>
            <a:spLocks noChangeArrowheads="1"/>
          </p:cNvSpPr>
          <p:nvPr/>
        </p:nvSpPr>
        <p:spPr bwMode="auto">
          <a:xfrm>
            <a:off x="0" y="30003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20487" name="矩形 303116"/>
          <p:cNvSpPr>
            <a:spLocks noChangeArrowheads="1"/>
          </p:cNvSpPr>
          <p:nvPr/>
        </p:nvSpPr>
        <p:spPr bwMode="auto">
          <a:xfrm>
            <a:off x="1870075" y="6502400"/>
            <a:ext cx="7081838" cy="312738"/>
          </a:xfrm>
          <a:prstGeom prst="rect">
            <a:avLst/>
          </a:prstGeom>
          <a:noFill/>
          <a:ln w="9525">
            <a:noFill/>
            <a:miter lim="800000"/>
            <a:headEnd/>
            <a:tailEnd/>
          </a:ln>
        </p:spPr>
        <p:txBody>
          <a:bodyPr/>
          <a:lstStyle/>
          <a:p>
            <a:pPr algn="ctr" eaLnBrk="1" hangingPunct="1">
              <a:lnSpc>
                <a:spcPct val="80000"/>
              </a:lnSpc>
              <a:buClr>
                <a:srgbClr val="FF9933"/>
              </a:buClr>
            </a:pPr>
            <a:r>
              <a:rPr lang="zh-CN" altLang="en-US" sz="1600">
                <a:solidFill>
                  <a:schemeClr val="tx1"/>
                </a:solidFill>
                <a:latin typeface="Siemens Sans" pitchFamily="2" charset="0"/>
              </a:rPr>
              <a:t>图</a:t>
            </a:r>
            <a:r>
              <a:rPr lang="en-US" altLang="zh-CN" sz="1600">
                <a:solidFill>
                  <a:schemeClr val="tx1"/>
                </a:solidFill>
              </a:rPr>
              <a:t>7-6  </a:t>
            </a:r>
            <a:r>
              <a:rPr lang="zh-CN" altLang="en-US" sz="1600">
                <a:solidFill>
                  <a:schemeClr val="tx1"/>
                </a:solidFill>
                <a:latin typeface="Siemens Sans" pitchFamily="2" charset="0"/>
              </a:rPr>
              <a:t>静止两相正交坐标系和旋转正交坐标系中的磁动势矢量</a:t>
            </a:r>
          </a:p>
        </p:txBody>
      </p:sp>
      <p:pic>
        <p:nvPicPr>
          <p:cNvPr id="20488" name="图片 303117" descr="0606"/>
          <p:cNvPicPr>
            <a:picLocks noChangeAspect="1" noChangeArrowheads="1"/>
          </p:cNvPicPr>
          <p:nvPr/>
        </p:nvPicPr>
        <p:blipFill>
          <a:blip r:embed="rId3" cstate="print"/>
          <a:srcRect/>
          <a:stretch>
            <a:fillRect/>
          </a:stretch>
        </p:blipFill>
        <p:spPr bwMode="auto">
          <a:xfrm>
            <a:off x="1730375" y="2886075"/>
            <a:ext cx="4824413" cy="3568700"/>
          </a:xfrm>
          <a:prstGeom prst="rect">
            <a:avLst/>
          </a:prstGeom>
          <a:noFill/>
          <a:ln w="9525">
            <a:noFill/>
            <a:miter lim="800000"/>
            <a:headEnd/>
            <a:tailEnd/>
          </a:ln>
        </p:spPr>
      </p:pic>
      <p:graphicFrame>
        <p:nvGraphicFramePr>
          <p:cNvPr id="20482" name="Object 16"/>
          <p:cNvGraphicFramePr>
            <a:graphicFrameLocks noChangeAspect="1"/>
          </p:cNvGraphicFramePr>
          <p:nvPr/>
        </p:nvGraphicFramePr>
        <p:xfrm>
          <a:off x="6667500" y="3371850"/>
          <a:ext cx="2159000" cy="476250"/>
        </p:xfrm>
        <a:graphic>
          <a:graphicData uri="http://schemas.openxmlformats.org/presentationml/2006/ole">
            <p:oleObj spid="_x0000_s20482" r:id="rId4" imgW="1358310" imgH="241195" progId="">
              <p:embed/>
            </p:oleObj>
          </a:graphicData>
        </a:graphic>
      </p:graphicFrame>
      <p:graphicFrame>
        <p:nvGraphicFramePr>
          <p:cNvPr id="20483" name="Object 15"/>
          <p:cNvGraphicFramePr>
            <a:graphicFrameLocks noChangeAspect="1"/>
          </p:cNvGraphicFramePr>
          <p:nvPr/>
        </p:nvGraphicFramePr>
        <p:xfrm>
          <a:off x="6642100" y="4013200"/>
          <a:ext cx="2197100" cy="444500"/>
        </p:xfrm>
        <a:graphic>
          <a:graphicData uri="http://schemas.openxmlformats.org/presentationml/2006/ole">
            <p:oleObj spid="_x0000_s20483" r:id="rId5" imgW="1459866" imgH="241195" progId="">
              <p:embed/>
            </p:oleObj>
          </a:graphicData>
        </a:graphic>
      </p:graphicFrame>
      <p:sp>
        <p:nvSpPr>
          <p:cNvPr id="20489" name="Rectangle 21"/>
          <p:cNvSpPr>
            <a:spLocks noChangeArrowheads="1"/>
          </p:cNvSpPr>
          <p:nvPr/>
        </p:nvSpPr>
        <p:spPr bwMode="auto">
          <a:xfrm>
            <a:off x="1625600" y="1879600"/>
            <a:ext cx="7518400" cy="1016000"/>
          </a:xfrm>
          <a:prstGeom prst="rect">
            <a:avLst/>
          </a:prstGeom>
          <a:noFill/>
          <a:ln w="9525">
            <a:noFill/>
            <a:miter lim="800000"/>
            <a:headEnd/>
            <a:tailEnd/>
          </a:ln>
        </p:spPr>
        <p:txBody>
          <a:bodyPr anchor="ctr">
            <a:spAutoFit/>
          </a:bodyPr>
          <a:lstStyle/>
          <a:p>
            <a:r>
              <a:rPr lang="zh-CN" altLang="de-DE" sz="2000">
                <a:solidFill>
                  <a:schemeClr val="tx1"/>
                </a:solidFill>
                <a:latin typeface="宋体" pitchFamily="2" charset="-122"/>
                <a:cs typeface="Times New Roman" pitchFamily="18" charset="0"/>
              </a:rPr>
              <a:t>根据坐标变换原则，</a:t>
            </a:r>
            <a:r>
              <a:rPr lang="zh-CN" altLang="de-DE" sz="2000">
                <a:solidFill>
                  <a:schemeClr val="tx1"/>
                </a:solidFill>
                <a:latin typeface="Times New Roman" pitchFamily="18" charset="0"/>
                <a:cs typeface="Times New Roman" pitchFamily="18" charset="0"/>
              </a:rPr>
              <a:t>两相静止坐标系总磁动势与二相旋转坐标系总磁动势相等，则两套绕组瞬时磁动势在</a:t>
            </a:r>
            <a:r>
              <a:rPr lang="zh-CN" altLang="en-US" sz="2000" i="1">
                <a:solidFill>
                  <a:schemeClr val="tx1"/>
                </a:solidFill>
                <a:latin typeface="Times New Roman" pitchFamily="18" charset="0"/>
                <a:cs typeface="Times New Roman" pitchFamily="18" charset="0"/>
                <a:sym typeface="Symbol" pitchFamily="18" charset="2"/>
              </a:rPr>
              <a:t></a:t>
            </a:r>
            <a:r>
              <a:rPr lang="zh-CN" altLang="de-DE" sz="2000">
                <a:solidFill>
                  <a:schemeClr val="tx1"/>
                </a:solidFill>
                <a:latin typeface="Times New Roman" pitchFamily="18" charset="0"/>
                <a:cs typeface="Times New Roman" pitchFamily="18" charset="0"/>
              </a:rPr>
              <a:t>、</a:t>
            </a:r>
            <a:r>
              <a:rPr lang="zh-CN" altLang="en-US" sz="2000" i="1">
                <a:solidFill>
                  <a:schemeClr val="tx1"/>
                </a:solidFill>
                <a:latin typeface="Times New Roman" pitchFamily="18" charset="0"/>
                <a:cs typeface="Times New Roman" pitchFamily="18" charset="0"/>
                <a:sym typeface="Symbol" pitchFamily="18" charset="2"/>
              </a:rPr>
              <a:t></a:t>
            </a:r>
            <a:r>
              <a:rPr lang="zh-CN" altLang="de-DE" sz="2000">
                <a:solidFill>
                  <a:schemeClr val="tx1"/>
                </a:solidFill>
                <a:latin typeface="Times New Roman" pitchFamily="18" charset="0"/>
                <a:cs typeface="Times New Roman" pitchFamily="18" charset="0"/>
              </a:rPr>
              <a:t>轴上的投影都应相等。</a:t>
            </a:r>
            <a:r>
              <a:rPr lang="zh-CN" altLang="en-US" sz="2000">
                <a:solidFill>
                  <a:schemeClr val="tx1"/>
                </a:solidFill>
                <a:latin typeface="Times New Roman" pitchFamily="18" charset="0"/>
                <a:cs typeface="Times New Roman" pitchFamily="18" charset="0"/>
              </a:rPr>
              <a:t>另由于两套绕组匝数相等，</a:t>
            </a:r>
            <a:r>
              <a:rPr lang="zh-CN" altLang="de-DE" sz="2000">
                <a:solidFill>
                  <a:schemeClr val="tx1"/>
                </a:solidFill>
                <a:latin typeface="Times New Roman" pitchFamily="18" charset="0"/>
                <a:cs typeface="Times New Roman" pitchFamily="18" charset="0"/>
              </a:rPr>
              <a:t>则</a:t>
            </a:r>
            <a:r>
              <a:rPr lang="zh-CN" altLang="en-US" sz="2000">
                <a:solidFill>
                  <a:schemeClr val="tx1"/>
                </a:solidFill>
                <a:latin typeface="Times New Roman" pitchFamily="18" charset="0"/>
                <a:cs typeface="Times New Roman" pitchFamily="18" charset="0"/>
              </a:rPr>
              <a:t>有</a:t>
            </a:r>
            <a:r>
              <a:rPr lang="zh-CN" altLang="de-DE" sz="2000">
                <a:solidFill>
                  <a:schemeClr val="tx1"/>
                </a:solidFill>
                <a:latin typeface="Times New Roman" pitchFamily="18" charset="0"/>
                <a:cs typeface="Times New Roman" pitchFamily="18" charset="0"/>
              </a:rPr>
              <a:t>：</a:t>
            </a:r>
            <a:endParaRPr lang="zh-CN" altLang="de-DE" sz="2000" i="1">
              <a:solidFill>
                <a:schemeClr val="tx1"/>
              </a:solidFill>
              <a:latin typeface="Times New Roman" pitchFamily="18" charset="0"/>
              <a:cs typeface="Times New Roman" pitchFamily="18" charset="0"/>
              <a:sym typeface="Symbol" pitchFamily="18" charset="2"/>
            </a:endParaRPr>
          </a:p>
        </p:txBody>
      </p:sp>
      <p:sp>
        <p:nvSpPr>
          <p:cNvPr id="20490" name="Rectangle 26"/>
          <p:cNvSpPr>
            <a:spLocks noChangeArrowheads="1"/>
          </p:cNvSpPr>
          <p:nvPr/>
        </p:nvSpPr>
        <p:spPr bwMode="auto">
          <a:xfrm>
            <a:off x="0" y="1628775"/>
            <a:ext cx="9144000" cy="0"/>
          </a:xfrm>
          <a:prstGeom prst="rect">
            <a:avLst/>
          </a:prstGeom>
          <a:noFill/>
          <a:ln w="9525">
            <a:noFill/>
            <a:miter lim="800000"/>
            <a:headEnd/>
            <a:tailEnd/>
          </a:ln>
        </p:spPr>
        <p:txBody>
          <a:bodyPr wrap="none" anchor="ctr">
            <a:spAutoFit/>
          </a:bodyPr>
          <a:lstStyle/>
          <a:p>
            <a:endParaRPr lang="zh-CN" altLang="zh-CN"/>
          </a:p>
        </p:txBody>
      </p:sp>
      <p:sp>
        <p:nvSpPr>
          <p:cNvPr id="20491" name="Rectangle 27"/>
          <p:cNvSpPr>
            <a:spLocks noChangeArrowheads="1"/>
          </p:cNvSpPr>
          <p:nvPr/>
        </p:nvSpPr>
        <p:spPr bwMode="auto">
          <a:xfrm>
            <a:off x="0" y="1866900"/>
            <a:ext cx="9144000" cy="0"/>
          </a:xfrm>
          <a:prstGeom prst="rect">
            <a:avLst/>
          </a:prstGeom>
          <a:noFill/>
          <a:ln w="9525">
            <a:noFill/>
            <a:miter lim="800000"/>
            <a:headEnd/>
            <a:tailEnd/>
          </a:ln>
        </p:spPr>
        <p:txBody>
          <a:bodyPr wrap="none" anchor="ctr">
            <a:spAutoFit/>
          </a:bodyPr>
          <a:lstStyle/>
          <a:p>
            <a:endParaRPr lang="zh-CN" altLang="zh-CN"/>
          </a:p>
        </p:txBody>
      </p:sp>
      <p:sp>
        <p:nvSpPr>
          <p:cNvPr id="2049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2049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2049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20495" name="矩形 559112">
            <a:hlinkClick r:id="rId9"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2049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20497"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2049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2049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文本占位符 305154"/>
          <p:cNvSpPr>
            <a:spLocks noGrp="1" noChangeArrowheads="1"/>
          </p:cNvSpPr>
          <p:nvPr>
            <p:ph type="body" sz="half" idx="1"/>
          </p:nvPr>
        </p:nvSpPr>
        <p:spPr>
          <a:xfrm>
            <a:off x="1716088" y="1001713"/>
            <a:ext cx="1957387" cy="393700"/>
          </a:xfrm>
        </p:spPr>
        <p:txBody>
          <a:bodyPr/>
          <a:lstStyle/>
          <a:p>
            <a:pPr eaLnBrk="1" hangingPunct="1">
              <a:lnSpc>
                <a:spcPct val="80000"/>
              </a:lnSpc>
              <a:buFont typeface="Wingdings" pitchFamily="2" charset="2"/>
              <a:buChar char="l"/>
            </a:pPr>
            <a:r>
              <a:rPr lang="zh-CN" altLang="en-US" smtClean="0"/>
              <a:t>旋转正交变换</a:t>
            </a:r>
          </a:p>
        </p:txBody>
      </p:sp>
      <p:sp>
        <p:nvSpPr>
          <p:cNvPr id="21511" name="矩形 305155"/>
          <p:cNvSpPr>
            <a:spLocks noChangeArrowheads="1"/>
          </p:cNvSpPr>
          <p:nvPr/>
        </p:nvSpPr>
        <p:spPr bwMode="auto">
          <a:xfrm>
            <a:off x="0" y="30003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21512" name="矩形 305156"/>
          <p:cNvSpPr>
            <a:spLocks noChangeArrowheads="1"/>
          </p:cNvSpPr>
          <p:nvPr/>
        </p:nvSpPr>
        <p:spPr bwMode="auto">
          <a:xfrm>
            <a:off x="0" y="31908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21506" name="对象 305157"/>
          <p:cNvGraphicFramePr>
            <a:graphicFrameLocks/>
          </p:cNvGraphicFramePr>
          <p:nvPr/>
        </p:nvGraphicFramePr>
        <p:xfrm>
          <a:off x="2279650" y="1389063"/>
          <a:ext cx="5400675" cy="1022350"/>
        </p:xfrm>
        <a:graphic>
          <a:graphicData uri="http://schemas.openxmlformats.org/presentationml/2006/ole">
            <p:oleObj spid="_x0000_s21506" r:id="rId3" imgW="2514600" imgH="482600" progId="">
              <p:embed/>
            </p:oleObj>
          </a:graphicData>
        </a:graphic>
      </p:graphicFrame>
      <p:sp>
        <p:nvSpPr>
          <p:cNvPr id="41990" name="矩形 305158"/>
          <p:cNvSpPr>
            <a:spLocks noChangeArrowheads="1"/>
          </p:cNvSpPr>
          <p:nvPr/>
        </p:nvSpPr>
        <p:spPr bwMode="auto">
          <a:xfrm>
            <a:off x="1720850" y="2538413"/>
            <a:ext cx="7199313" cy="496887"/>
          </a:xfrm>
          <a:prstGeom prst="rect">
            <a:avLst/>
          </a:prstGeom>
          <a:noFill/>
          <a:ln w="9525">
            <a:noFill/>
            <a:miter lim="800000"/>
            <a:headEnd/>
            <a:tailEnd/>
          </a:ln>
        </p:spPr>
        <p:txBody>
          <a:bodyPr/>
          <a:lstStyle/>
          <a:p>
            <a:pPr eaLnBrk="1" hangingPunct="1">
              <a:buClr>
                <a:srgbClr val="FF9933"/>
              </a:buClr>
              <a:buFont typeface="Wingdings" pitchFamily="2" charset="2"/>
              <a:buChar char="l"/>
              <a:defRPr/>
            </a:pPr>
            <a:r>
              <a:rPr lang="zh-CN" altLang="en-US" sz="2000" dirty="0">
                <a:solidFill>
                  <a:schemeClr val="tx1"/>
                </a:solidFill>
                <a:latin typeface="Siemens Sans" pitchFamily="2" charset="0"/>
              </a:rPr>
              <a:t>静止两相正交坐标系到旋转正交坐标系的变换阵</a:t>
            </a:r>
            <a:r>
              <a:rPr lang="en-US" altLang="zh-CN" sz="2000" dirty="0">
                <a:solidFill>
                  <a:schemeClr val="tx1"/>
                </a:solidFill>
                <a:latin typeface="Siemens Sans" pitchFamily="2" charset="0"/>
              </a:rPr>
              <a:t>:</a:t>
            </a:r>
            <a:r>
              <a:rPr lang="en-US" altLang="zh-CN" sz="2000" noProof="1">
                <a:solidFill>
                  <a:srgbClr val="A50021"/>
                </a:solidFill>
                <a:effectLst>
                  <a:outerShdw blurRad="38100" dist="38100" dir="2700000">
                    <a:srgbClr val="C0C0C0"/>
                  </a:outerShdw>
                </a:effectLst>
              </a:rPr>
              <a:t> 2s/2r</a:t>
            </a:r>
            <a:r>
              <a:rPr lang="zh-CN" altLang="en-US" sz="2000" noProof="1">
                <a:solidFill>
                  <a:schemeClr val="tx1"/>
                </a:solidFill>
              </a:rPr>
              <a:t>变换</a:t>
            </a:r>
            <a:endParaRPr lang="zh-CN" altLang="en-US" sz="2000" dirty="0">
              <a:solidFill>
                <a:schemeClr val="tx1"/>
              </a:solidFill>
              <a:latin typeface="Siemens Sans" pitchFamily="2" charset="0"/>
            </a:endParaRPr>
          </a:p>
        </p:txBody>
      </p:sp>
      <p:graphicFrame>
        <p:nvGraphicFramePr>
          <p:cNvPr id="21507" name="对象 305160"/>
          <p:cNvGraphicFramePr>
            <a:graphicFrameLocks/>
          </p:cNvGraphicFramePr>
          <p:nvPr/>
        </p:nvGraphicFramePr>
        <p:xfrm>
          <a:off x="2760663" y="3000375"/>
          <a:ext cx="3527425" cy="1100138"/>
        </p:xfrm>
        <a:graphic>
          <a:graphicData uri="http://schemas.openxmlformats.org/presentationml/2006/ole">
            <p:oleObj spid="_x0000_s21507" r:id="rId4" imgW="1537367" imgH="457399" progId="">
              <p:embed/>
            </p:oleObj>
          </a:graphicData>
        </a:graphic>
      </p:graphicFrame>
      <p:sp>
        <p:nvSpPr>
          <p:cNvPr id="41992" name="矩形 305162"/>
          <p:cNvSpPr>
            <a:spLocks noChangeArrowheads="1"/>
          </p:cNvSpPr>
          <p:nvPr/>
        </p:nvSpPr>
        <p:spPr bwMode="auto">
          <a:xfrm>
            <a:off x="1797050" y="4186237"/>
            <a:ext cx="6950075" cy="665461"/>
          </a:xfrm>
          <a:prstGeom prst="rect">
            <a:avLst/>
          </a:prstGeom>
          <a:noFill/>
          <a:ln w="9525">
            <a:noFill/>
            <a:miter lim="800000"/>
            <a:headEnd/>
            <a:tailEnd/>
          </a:ln>
        </p:spPr>
        <p:txBody>
          <a:bodyPr lIns="0" tIns="0" rIns="90000" bIns="0"/>
          <a:lstStyle/>
          <a:p>
            <a:pPr eaLnBrk="1" hangingPunct="1">
              <a:buClr>
                <a:srgbClr val="FF9933"/>
              </a:buClr>
              <a:buFont typeface="Wingdings" pitchFamily="2" charset="2"/>
              <a:buChar char="l"/>
              <a:defRPr/>
            </a:pPr>
            <a:r>
              <a:rPr lang="zh-CN" altLang="en-US" sz="2000" dirty="0">
                <a:solidFill>
                  <a:schemeClr val="tx1"/>
                </a:solidFill>
                <a:latin typeface="Siemens Sans" pitchFamily="2" charset="0"/>
              </a:rPr>
              <a:t>旋转正交坐标系到静止两相正交坐标系的变换阵</a:t>
            </a:r>
            <a:r>
              <a:rPr lang="en-US" altLang="zh-CN" sz="2000" dirty="0">
                <a:solidFill>
                  <a:schemeClr val="tx1"/>
                </a:solidFill>
                <a:latin typeface="Siemens Sans" pitchFamily="2" charset="0"/>
              </a:rPr>
              <a:t>:</a:t>
            </a:r>
            <a:r>
              <a:rPr lang="en-US" altLang="zh-CN" sz="2000" noProof="1">
                <a:solidFill>
                  <a:srgbClr val="A50021"/>
                </a:solidFill>
                <a:effectLst>
                  <a:outerShdw blurRad="38100" dist="38100" dir="2700000">
                    <a:srgbClr val="C0C0C0"/>
                  </a:outerShdw>
                </a:effectLst>
              </a:rPr>
              <a:t> 2r/2s</a:t>
            </a:r>
            <a:r>
              <a:rPr lang="zh-CN" altLang="en-US" sz="2000" noProof="1">
                <a:solidFill>
                  <a:schemeClr val="tx1"/>
                </a:solidFill>
              </a:rPr>
              <a:t>变换</a:t>
            </a:r>
            <a:r>
              <a:rPr lang="zh-CN" altLang="en-US" sz="2000" noProof="1">
                <a:latin typeface="Arial" charset="0"/>
                <a:cs typeface="+mn-ea"/>
              </a:rPr>
              <a:t>（</a:t>
            </a:r>
            <a:r>
              <a:rPr lang="zh-CN" altLang="en-US" sz="2000" noProof="1">
                <a:solidFill>
                  <a:srgbClr val="C00000"/>
                </a:solidFill>
                <a:effectLst>
                  <a:outerShdw blurRad="38100" dist="38100" dir="2700000" algn="tl">
                    <a:srgbClr val="000000">
                      <a:alpha val="43137"/>
                    </a:srgbClr>
                  </a:outerShdw>
                </a:effectLst>
                <a:latin typeface="Arial" charset="0"/>
                <a:cs typeface="+mn-ea"/>
              </a:rPr>
              <a:t>推导：利用其正交变换推得</a:t>
            </a:r>
            <a:r>
              <a:rPr lang="zh-CN" altLang="en-US" sz="2000" noProof="1">
                <a:effectLst>
                  <a:outerShdw blurRad="38100" dist="38100" dir="2700000" algn="tl">
                    <a:srgbClr val="000000">
                      <a:alpha val="43137"/>
                    </a:srgbClr>
                  </a:outerShdw>
                </a:effectLst>
                <a:latin typeface="Arial" charset="0"/>
                <a:cs typeface="+mn-ea"/>
              </a:rPr>
              <a:t>。               </a:t>
            </a:r>
            <a:r>
              <a:rPr lang="zh-CN" altLang="en-US" sz="2000" noProof="1">
                <a:latin typeface="Arial" charset="0"/>
                <a:cs typeface="+mn-ea"/>
              </a:rPr>
              <a:t>） </a:t>
            </a:r>
            <a:endParaRPr lang="zh-CN" altLang="en-US" sz="2000" dirty="0">
              <a:solidFill>
                <a:schemeClr val="tx1"/>
              </a:solidFill>
              <a:latin typeface="Siemens Sans" pitchFamily="2" charset="0"/>
            </a:endParaRPr>
          </a:p>
        </p:txBody>
      </p:sp>
      <p:sp>
        <p:nvSpPr>
          <p:cNvPr id="21515" name="矩形 305163"/>
          <p:cNvSpPr>
            <a:spLocks noChangeArrowheads="1"/>
          </p:cNvSpPr>
          <p:nvPr/>
        </p:nvSpPr>
        <p:spPr bwMode="auto">
          <a:xfrm>
            <a:off x="1928813" y="6354763"/>
            <a:ext cx="6103937" cy="487362"/>
          </a:xfrm>
          <a:prstGeom prst="rect">
            <a:avLst/>
          </a:prstGeom>
          <a:noFill/>
          <a:ln w="9525">
            <a:noFill/>
            <a:miter lim="800000"/>
            <a:headEnd/>
            <a:tailEnd/>
          </a:ln>
        </p:spPr>
        <p:txBody>
          <a:bodyPr/>
          <a:lstStyle/>
          <a:p>
            <a:pPr eaLnBrk="1" hangingPunct="1">
              <a:buClr>
                <a:srgbClr val="FF9933"/>
              </a:buClr>
              <a:buFont typeface="Wingdings" pitchFamily="2" charset="2"/>
              <a:buChar char="l"/>
            </a:pPr>
            <a:r>
              <a:rPr lang="zh-CN" altLang="en-US" sz="2000">
                <a:solidFill>
                  <a:schemeClr val="tx1"/>
                </a:solidFill>
                <a:latin typeface="Siemens Sans" pitchFamily="2" charset="0"/>
              </a:rPr>
              <a:t>电压和磁链的旋转变换阵与电流旋转变换阵相同 </a:t>
            </a:r>
          </a:p>
        </p:txBody>
      </p:sp>
      <p:graphicFrame>
        <p:nvGraphicFramePr>
          <p:cNvPr id="21508" name="对象 305164"/>
          <p:cNvGraphicFramePr>
            <a:graphicFrameLocks/>
          </p:cNvGraphicFramePr>
          <p:nvPr/>
        </p:nvGraphicFramePr>
        <p:xfrm>
          <a:off x="2786063" y="5091113"/>
          <a:ext cx="3484562" cy="1117600"/>
        </p:xfrm>
        <a:graphic>
          <a:graphicData uri="http://schemas.openxmlformats.org/presentationml/2006/ole">
            <p:oleObj spid="_x0000_s21508" r:id="rId5" imgW="1537367" imgH="457399" progId="">
              <p:embed/>
            </p:oleObj>
          </a:graphicData>
        </a:graphic>
      </p:graphicFrame>
      <p:graphicFrame>
        <p:nvGraphicFramePr>
          <p:cNvPr id="21509" name="对象 461852"/>
          <p:cNvGraphicFramePr>
            <a:graphicFrameLocks/>
          </p:cNvGraphicFramePr>
          <p:nvPr/>
        </p:nvGraphicFramePr>
        <p:xfrm>
          <a:off x="5289550" y="4457700"/>
          <a:ext cx="1152525" cy="377825"/>
        </p:xfrm>
        <a:graphic>
          <a:graphicData uri="http://schemas.openxmlformats.org/presentationml/2006/ole">
            <p:oleObj spid="_x0000_s21509" r:id="rId6" imgW="609865" imgH="203288" progId="">
              <p:embed/>
            </p:oleObj>
          </a:graphicData>
        </a:graphic>
      </p:graphicFrame>
      <p:sp>
        <p:nvSpPr>
          <p:cNvPr id="2151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2151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2151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21519" name="矩形 559112">
            <a:hlinkClick r:id="rId10"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2152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2152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2152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2152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457757"/>
          <p:cNvGrpSpPr>
            <a:grpSpLocks/>
          </p:cNvGrpSpPr>
          <p:nvPr/>
        </p:nvGrpSpPr>
        <p:grpSpPr bwMode="auto">
          <a:xfrm>
            <a:off x="3554413" y="3776663"/>
            <a:ext cx="4641850" cy="2481262"/>
            <a:chOff x="2678" y="1822"/>
            <a:chExt cx="2924" cy="1563"/>
          </a:xfrm>
        </p:grpSpPr>
        <p:sp>
          <p:nvSpPr>
            <p:cNvPr id="22544" name="文本框 457731"/>
            <p:cNvSpPr txBox="1">
              <a:spLocks noChangeArrowheads="1"/>
            </p:cNvSpPr>
            <p:nvPr/>
          </p:nvSpPr>
          <p:spPr bwMode="auto">
            <a:xfrm>
              <a:off x="4129" y="2140"/>
              <a:ext cx="792"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33CC33"/>
                  </a:solidFill>
                  <a:latin typeface="Times New Roman" pitchFamily="18" charset="0"/>
                </a:rPr>
                <a:t>i</a:t>
              </a:r>
              <a:r>
                <a:rPr lang="en-US" altLang="zh-CN" sz="2400" b="0" baseline="-25000">
                  <a:solidFill>
                    <a:srgbClr val="33CC33"/>
                  </a:solidFill>
                  <a:latin typeface="Times New Roman" pitchFamily="18" charset="0"/>
                </a:rPr>
                <a:t>s </a:t>
              </a:r>
              <a:r>
                <a:rPr lang="en-US" altLang="zh-CN" sz="2400" b="0">
                  <a:solidFill>
                    <a:srgbClr val="33CC33"/>
                  </a:solidFill>
                  <a:latin typeface="Times New Roman" pitchFamily="18" charset="0"/>
                </a:rPr>
                <a:t>(</a:t>
              </a:r>
              <a:r>
                <a:rPr lang="en-US" altLang="zh-CN" sz="2400" b="0" i="1">
                  <a:solidFill>
                    <a:srgbClr val="33CC33"/>
                  </a:solidFill>
                  <a:latin typeface="Times New Roman" pitchFamily="18" charset="0"/>
                </a:rPr>
                <a:t>F</a:t>
              </a:r>
              <a:r>
                <a:rPr lang="en-US" altLang="zh-CN" sz="2400" b="0" baseline="-25000">
                  <a:solidFill>
                    <a:srgbClr val="33CC33"/>
                  </a:solidFill>
                  <a:latin typeface="Times New Roman" pitchFamily="18" charset="0"/>
                </a:rPr>
                <a:t>s</a:t>
              </a:r>
              <a:r>
                <a:rPr lang="en-US" altLang="zh-CN" sz="2400" b="0">
                  <a:solidFill>
                    <a:srgbClr val="33CC33"/>
                  </a:solidFill>
                  <a:latin typeface="Times New Roman" pitchFamily="18" charset="0"/>
                </a:rPr>
                <a:t>)</a:t>
              </a:r>
            </a:p>
          </p:txBody>
        </p:sp>
        <p:sp>
          <p:nvSpPr>
            <p:cNvPr id="22545" name="任意多边形 457732"/>
            <p:cNvSpPr>
              <a:spLocks noChangeArrowheads="1"/>
            </p:cNvSpPr>
            <p:nvPr/>
          </p:nvSpPr>
          <p:spPr bwMode="auto">
            <a:xfrm rot="4669609">
              <a:off x="3369" y="3124"/>
              <a:ext cx="180" cy="123"/>
            </a:xfrm>
            <a:custGeom>
              <a:avLst/>
              <a:gdLst>
                <a:gd name="T0" fmla="*/ 0 w 480"/>
                <a:gd name="T1" fmla="*/ 1 h 224"/>
                <a:gd name="T2" fmla="*/ 0 w 480"/>
                <a:gd name="T3" fmla="*/ 1 h 224"/>
                <a:gd name="T4" fmla="*/ 0 w 480"/>
                <a:gd name="T5" fmla="*/ 1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chemeClr val="tx1"/>
              </a:solidFill>
              <a:miter lim="800000"/>
              <a:headEnd type="triangle" w="med" len="med"/>
              <a:tailEnd type="triangle" w="med" len="med"/>
            </a:ln>
          </p:spPr>
          <p:txBody>
            <a:bodyPr/>
            <a:lstStyle/>
            <a:p>
              <a:endParaRPr lang="zh-CN" altLang="en-US"/>
            </a:p>
          </p:txBody>
        </p:sp>
        <p:sp>
          <p:nvSpPr>
            <p:cNvPr id="22546" name="文本框 457733"/>
            <p:cNvSpPr txBox="1">
              <a:spLocks noChangeArrowheads="1"/>
            </p:cNvSpPr>
            <p:nvPr/>
          </p:nvSpPr>
          <p:spPr bwMode="auto">
            <a:xfrm>
              <a:off x="3494" y="1822"/>
              <a:ext cx="454"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2400" b="0" i="1">
                  <a:solidFill>
                    <a:srgbClr val="33CC33"/>
                  </a:solidFill>
                  <a:latin typeface="Times New Roman" pitchFamily="18" charset="0"/>
                  <a:sym typeface="Symbol" pitchFamily="18" charset="2"/>
                </a:rPr>
                <a:t></a:t>
              </a:r>
              <a:r>
                <a:rPr lang="en-US" altLang="zh-CN" sz="2400" b="0" baseline="-25000">
                  <a:solidFill>
                    <a:srgbClr val="33CC33"/>
                  </a:solidFill>
                  <a:latin typeface="Times New Roman" pitchFamily="18" charset="0"/>
                </a:rPr>
                <a:t>1</a:t>
              </a:r>
            </a:p>
          </p:txBody>
        </p:sp>
        <p:sp>
          <p:nvSpPr>
            <p:cNvPr id="22547" name="直接连接符 457734"/>
            <p:cNvSpPr>
              <a:spLocks noChangeShapeType="1"/>
            </p:cNvSpPr>
            <p:nvPr/>
          </p:nvSpPr>
          <p:spPr bwMode="auto">
            <a:xfrm flipV="1">
              <a:off x="3171" y="2758"/>
              <a:ext cx="2016" cy="624"/>
            </a:xfrm>
            <a:prstGeom prst="line">
              <a:avLst/>
            </a:prstGeom>
            <a:noFill/>
            <a:ln w="12700">
              <a:solidFill>
                <a:srgbClr val="FF7C80"/>
              </a:solidFill>
              <a:miter lim="800000"/>
              <a:headEnd/>
              <a:tailEnd type="triangle" w="med" len="med"/>
            </a:ln>
          </p:spPr>
          <p:txBody>
            <a:bodyPr/>
            <a:lstStyle/>
            <a:p>
              <a:endParaRPr lang="zh-CN" altLang="en-US"/>
            </a:p>
          </p:txBody>
        </p:sp>
        <p:sp>
          <p:nvSpPr>
            <p:cNvPr id="22548" name="直接连接符 457735"/>
            <p:cNvSpPr>
              <a:spLocks noChangeShapeType="1"/>
            </p:cNvSpPr>
            <p:nvPr/>
          </p:nvSpPr>
          <p:spPr bwMode="auto">
            <a:xfrm flipH="1" flipV="1">
              <a:off x="2691" y="2038"/>
              <a:ext cx="480" cy="1344"/>
            </a:xfrm>
            <a:prstGeom prst="line">
              <a:avLst/>
            </a:prstGeom>
            <a:noFill/>
            <a:ln w="12700">
              <a:solidFill>
                <a:srgbClr val="FF7C80"/>
              </a:solidFill>
              <a:miter lim="800000"/>
              <a:headEnd/>
              <a:tailEnd type="triangle" w="med" len="med"/>
            </a:ln>
          </p:spPr>
          <p:txBody>
            <a:bodyPr/>
            <a:lstStyle/>
            <a:p>
              <a:endParaRPr lang="zh-CN" altLang="en-US"/>
            </a:p>
          </p:txBody>
        </p:sp>
        <p:sp>
          <p:nvSpPr>
            <p:cNvPr id="22549" name="直接连接符 457736"/>
            <p:cNvSpPr>
              <a:spLocks noChangeShapeType="1"/>
            </p:cNvSpPr>
            <p:nvPr/>
          </p:nvSpPr>
          <p:spPr bwMode="auto">
            <a:xfrm flipV="1">
              <a:off x="3171" y="2276"/>
              <a:ext cx="913" cy="1106"/>
            </a:xfrm>
            <a:prstGeom prst="line">
              <a:avLst/>
            </a:prstGeom>
            <a:noFill/>
            <a:ln w="28575">
              <a:solidFill>
                <a:srgbClr val="33CC33"/>
              </a:solidFill>
              <a:miter lim="800000"/>
              <a:headEnd/>
              <a:tailEnd type="triangle" w="med" len="med"/>
            </a:ln>
          </p:spPr>
          <p:txBody>
            <a:bodyPr/>
            <a:lstStyle/>
            <a:p>
              <a:endParaRPr lang="zh-CN" altLang="en-US"/>
            </a:p>
          </p:txBody>
        </p:sp>
        <p:sp>
          <p:nvSpPr>
            <p:cNvPr id="22550" name="直接连接符 457737"/>
            <p:cNvSpPr>
              <a:spLocks noChangeShapeType="1"/>
            </p:cNvSpPr>
            <p:nvPr/>
          </p:nvSpPr>
          <p:spPr bwMode="auto">
            <a:xfrm>
              <a:off x="4084" y="2321"/>
              <a:ext cx="272" cy="680"/>
            </a:xfrm>
            <a:prstGeom prst="line">
              <a:avLst/>
            </a:prstGeom>
            <a:noFill/>
            <a:ln w="9525">
              <a:solidFill>
                <a:srgbClr val="FF3300"/>
              </a:solidFill>
              <a:prstDash val="dashDot"/>
              <a:miter lim="800000"/>
              <a:headEnd/>
              <a:tailEnd/>
            </a:ln>
          </p:spPr>
          <p:txBody>
            <a:bodyPr/>
            <a:lstStyle/>
            <a:p>
              <a:endParaRPr lang="zh-CN" altLang="en-US"/>
            </a:p>
          </p:txBody>
        </p:sp>
        <p:sp>
          <p:nvSpPr>
            <p:cNvPr id="22551" name="直接连接符 457738"/>
            <p:cNvSpPr>
              <a:spLocks noChangeShapeType="1"/>
            </p:cNvSpPr>
            <p:nvPr/>
          </p:nvSpPr>
          <p:spPr bwMode="auto">
            <a:xfrm flipH="1">
              <a:off x="2904" y="2321"/>
              <a:ext cx="1086" cy="363"/>
            </a:xfrm>
            <a:prstGeom prst="line">
              <a:avLst/>
            </a:prstGeom>
            <a:noFill/>
            <a:ln w="9525">
              <a:solidFill>
                <a:srgbClr val="FF3300"/>
              </a:solidFill>
              <a:prstDash val="dashDot"/>
              <a:miter lim="800000"/>
              <a:headEnd/>
              <a:tailEnd/>
            </a:ln>
          </p:spPr>
          <p:txBody>
            <a:bodyPr/>
            <a:lstStyle/>
            <a:p>
              <a:endParaRPr lang="zh-CN" altLang="en-US"/>
            </a:p>
          </p:txBody>
        </p:sp>
        <p:sp>
          <p:nvSpPr>
            <p:cNvPr id="22552" name="直接连接符 457739"/>
            <p:cNvSpPr>
              <a:spLocks noChangeShapeType="1"/>
            </p:cNvSpPr>
            <p:nvPr/>
          </p:nvSpPr>
          <p:spPr bwMode="auto">
            <a:xfrm flipH="1" flipV="1">
              <a:off x="2904" y="2684"/>
              <a:ext cx="265" cy="688"/>
            </a:xfrm>
            <a:prstGeom prst="line">
              <a:avLst/>
            </a:prstGeom>
            <a:noFill/>
            <a:ln w="19050">
              <a:solidFill>
                <a:srgbClr val="FF3300"/>
              </a:solidFill>
              <a:miter lim="800000"/>
              <a:headEnd/>
              <a:tailEnd type="triangle" w="med" len="med"/>
            </a:ln>
          </p:spPr>
          <p:txBody>
            <a:bodyPr/>
            <a:lstStyle/>
            <a:p>
              <a:endParaRPr lang="zh-CN" altLang="en-US"/>
            </a:p>
          </p:txBody>
        </p:sp>
        <p:sp>
          <p:nvSpPr>
            <p:cNvPr id="22553" name="文本框 457740"/>
            <p:cNvSpPr txBox="1">
              <a:spLocks noChangeArrowheads="1"/>
            </p:cNvSpPr>
            <p:nvPr/>
          </p:nvSpPr>
          <p:spPr bwMode="auto">
            <a:xfrm>
              <a:off x="3494" y="2911"/>
              <a:ext cx="432"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2400" b="0" i="1">
                  <a:solidFill>
                    <a:schemeClr val="tx1"/>
                  </a:solidFill>
                  <a:latin typeface="Tahoma" pitchFamily="34" charset="0"/>
                  <a:sym typeface="Symbol" pitchFamily="18" charset="2"/>
                </a:rPr>
                <a:t></a:t>
              </a:r>
              <a:r>
                <a:rPr lang="en-US" altLang="zh-CN" sz="2400" b="0" baseline="-25000">
                  <a:solidFill>
                    <a:schemeClr val="tx1"/>
                  </a:solidFill>
                  <a:latin typeface="Times New Roman" pitchFamily="18" charset="0"/>
                </a:rPr>
                <a:t>s</a:t>
              </a:r>
            </a:p>
          </p:txBody>
        </p:sp>
        <p:sp>
          <p:nvSpPr>
            <p:cNvPr id="22554" name="文本框 457741"/>
            <p:cNvSpPr txBox="1">
              <a:spLocks noChangeArrowheads="1"/>
            </p:cNvSpPr>
            <p:nvPr/>
          </p:nvSpPr>
          <p:spPr bwMode="auto">
            <a:xfrm>
              <a:off x="4220" y="3001"/>
              <a:ext cx="336"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FF3300"/>
                  </a:solidFill>
                  <a:latin typeface="Times New Roman" pitchFamily="18" charset="0"/>
                </a:rPr>
                <a:t>i</a:t>
              </a:r>
              <a:r>
                <a:rPr lang="en-US" altLang="zh-CN" sz="2400" b="0" baseline="-25000">
                  <a:solidFill>
                    <a:srgbClr val="FF3300"/>
                  </a:solidFill>
                  <a:latin typeface="Times New Roman" pitchFamily="18" charset="0"/>
                </a:rPr>
                <a:t>m</a:t>
              </a:r>
            </a:p>
          </p:txBody>
        </p:sp>
        <p:sp>
          <p:nvSpPr>
            <p:cNvPr id="22555" name="文本框 457742"/>
            <p:cNvSpPr txBox="1">
              <a:spLocks noChangeArrowheads="1"/>
            </p:cNvSpPr>
            <p:nvPr/>
          </p:nvSpPr>
          <p:spPr bwMode="auto">
            <a:xfrm>
              <a:off x="2678" y="2684"/>
              <a:ext cx="336"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FF3300"/>
                  </a:solidFill>
                  <a:latin typeface="Times New Roman" pitchFamily="18" charset="0"/>
                </a:rPr>
                <a:t>i</a:t>
              </a:r>
              <a:r>
                <a:rPr lang="en-US" altLang="zh-CN" sz="2400" b="0" baseline="-25000">
                  <a:solidFill>
                    <a:srgbClr val="FF3300"/>
                  </a:solidFill>
                  <a:latin typeface="Times New Roman" pitchFamily="18" charset="0"/>
                </a:rPr>
                <a:t>t</a:t>
              </a:r>
              <a:endParaRPr lang="en-US" altLang="zh-CN" sz="2400" b="0">
                <a:solidFill>
                  <a:srgbClr val="FF3300"/>
                </a:solidFill>
                <a:latin typeface="Times New Roman" pitchFamily="18" charset="0"/>
              </a:endParaRPr>
            </a:p>
          </p:txBody>
        </p:sp>
        <p:sp>
          <p:nvSpPr>
            <p:cNvPr id="22556" name="文本框 457743"/>
            <p:cNvSpPr txBox="1">
              <a:spLocks noChangeArrowheads="1"/>
            </p:cNvSpPr>
            <p:nvPr/>
          </p:nvSpPr>
          <p:spPr bwMode="auto">
            <a:xfrm>
              <a:off x="5218" y="2593"/>
              <a:ext cx="384"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FF7C80"/>
                  </a:solidFill>
                  <a:latin typeface="Times New Roman" pitchFamily="18" charset="0"/>
                </a:rPr>
                <a:t>M</a:t>
              </a:r>
            </a:p>
          </p:txBody>
        </p:sp>
        <p:sp>
          <p:nvSpPr>
            <p:cNvPr id="22557" name="文本框 457744"/>
            <p:cNvSpPr txBox="1">
              <a:spLocks noChangeArrowheads="1"/>
            </p:cNvSpPr>
            <p:nvPr/>
          </p:nvSpPr>
          <p:spPr bwMode="auto">
            <a:xfrm>
              <a:off x="2768" y="1867"/>
              <a:ext cx="384" cy="288"/>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en-US" altLang="zh-CN" sz="2400" b="0" i="1">
                  <a:solidFill>
                    <a:srgbClr val="FF7C80"/>
                  </a:solidFill>
                  <a:latin typeface="Times New Roman" pitchFamily="18" charset="0"/>
                </a:rPr>
                <a:t>T</a:t>
              </a:r>
            </a:p>
          </p:txBody>
        </p:sp>
        <p:sp>
          <p:nvSpPr>
            <p:cNvPr id="22558" name="直接连接符 457745"/>
            <p:cNvSpPr>
              <a:spLocks noChangeShapeType="1"/>
            </p:cNvSpPr>
            <p:nvPr/>
          </p:nvSpPr>
          <p:spPr bwMode="auto">
            <a:xfrm flipV="1">
              <a:off x="3177" y="3001"/>
              <a:ext cx="1179" cy="384"/>
            </a:xfrm>
            <a:prstGeom prst="line">
              <a:avLst/>
            </a:prstGeom>
            <a:noFill/>
            <a:ln w="19050">
              <a:solidFill>
                <a:srgbClr val="FF3300"/>
              </a:solidFill>
              <a:miter lim="800000"/>
              <a:headEnd/>
              <a:tailEnd type="triangle" w="med" len="med"/>
            </a:ln>
          </p:spPr>
          <p:txBody>
            <a:bodyPr/>
            <a:lstStyle/>
            <a:p>
              <a:endParaRPr lang="zh-CN" altLang="en-US"/>
            </a:p>
          </p:txBody>
        </p:sp>
        <p:sp>
          <p:nvSpPr>
            <p:cNvPr id="22559" name="任意多边形 457746"/>
            <p:cNvSpPr>
              <a:spLocks noChangeArrowheads="1"/>
            </p:cNvSpPr>
            <p:nvPr/>
          </p:nvSpPr>
          <p:spPr bwMode="auto">
            <a:xfrm rot="399791" flipH="1">
              <a:off x="3812" y="1958"/>
              <a:ext cx="319" cy="137"/>
            </a:xfrm>
            <a:custGeom>
              <a:avLst/>
              <a:gdLst>
                <a:gd name="T0" fmla="*/ 0 w 480"/>
                <a:gd name="T1" fmla="*/ 1 h 224"/>
                <a:gd name="T2" fmla="*/ 1 w 480"/>
                <a:gd name="T3" fmla="*/ 1 h 224"/>
                <a:gd name="T4" fmla="*/ 1 w 480"/>
                <a:gd name="T5" fmla="*/ 1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rgbClr val="33CC33"/>
              </a:solidFill>
              <a:miter lim="800000"/>
              <a:headEnd/>
              <a:tailEnd type="triangle" w="med" len="med"/>
            </a:ln>
          </p:spPr>
          <p:txBody>
            <a:bodyPr/>
            <a:lstStyle/>
            <a:p>
              <a:endParaRPr lang="zh-CN" altLang="en-US"/>
            </a:p>
          </p:txBody>
        </p:sp>
      </p:grpSp>
      <p:sp>
        <p:nvSpPr>
          <p:cNvPr id="457748" name="文本框 457747"/>
          <p:cNvSpPr txBox="1">
            <a:spLocks noChangeArrowheads="1"/>
          </p:cNvSpPr>
          <p:nvPr/>
        </p:nvSpPr>
        <p:spPr bwMode="auto">
          <a:xfrm>
            <a:off x="1720850" y="982663"/>
            <a:ext cx="7423150" cy="854075"/>
          </a:xfrm>
          <a:prstGeom prst="rect">
            <a:avLst/>
          </a:prstGeom>
          <a:noFill/>
          <a:ln w="9525">
            <a:noFill/>
            <a:miter lim="800000"/>
            <a:headEnd/>
            <a:tailEnd/>
          </a:ln>
        </p:spPr>
        <p:txBody>
          <a:bodyPr>
            <a:spAutoFit/>
          </a:bodyPr>
          <a:lstStyle/>
          <a:p>
            <a:pPr eaLnBrk="1" hangingPunct="1">
              <a:lnSpc>
                <a:spcPct val="125000"/>
              </a:lnSpc>
              <a:buFont typeface="Arial" pitchFamily="34" charset="0"/>
              <a:buNone/>
            </a:pPr>
            <a:r>
              <a:rPr lang="zh-CN" altLang="en-US" sz="2000">
                <a:solidFill>
                  <a:schemeClr val="tx1"/>
                </a:solidFill>
                <a:latin typeface="Times New Roman" pitchFamily="18" charset="0"/>
              </a:rPr>
              <a:t>    令矢量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和</a:t>
            </a:r>
            <a:r>
              <a:rPr lang="en-US" altLang="zh-CN" sz="2000" i="1">
                <a:solidFill>
                  <a:schemeClr val="tx1"/>
                </a:solidFill>
                <a:latin typeface="Times New Roman" pitchFamily="18" charset="0"/>
              </a:rPr>
              <a:t>M</a:t>
            </a:r>
            <a:r>
              <a:rPr lang="zh-CN" altLang="en-US" sz="2000">
                <a:solidFill>
                  <a:schemeClr val="tx1"/>
                </a:solidFill>
                <a:latin typeface="Times New Roman" pitchFamily="18" charset="0"/>
              </a:rPr>
              <a:t>轴的夹角为 </a:t>
            </a:r>
            <a:r>
              <a:rPr lang="zh-CN" altLang="en-US" sz="2000" i="1">
                <a:solidFill>
                  <a:schemeClr val="tx1"/>
                </a:solidFill>
                <a:latin typeface="Times New Roman" pitchFamily="18" charset="0"/>
                <a:sym typeface="Symbol" pitchFamily="18" charset="2"/>
              </a:rPr>
              <a:t></a:t>
            </a:r>
            <a:r>
              <a:rPr lang="en-US" altLang="zh-CN" sz="2000" baseline="-25000">
                <a:solidFill>
                  <a:schemeClr val="tx1"/>
                </a:solidFill>
                <a:latin typeface="Times New Roman" pitchFamily="18" charset="0"/>
                <a:sym typeface="Symbol" pitchFamily="18" charset="2"/>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，已知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m</a:t>
            </a:r>
            <a:r>
              <a:rPr lang="zh-CN" altLang="en-US" sz="2000">
                <a:solidFill>
                  <a:schemeClr val="tx1"/>
                </a:solidFill>
                <a:latin typeface="Times New Roman" pitchFamily="18" charset="0"/>
              </a:rPr>
              <a:t>、</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t</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，求 </a:t>
            </a:r>
            <a:r>
              <a:rPr lang="en-US" altLang="zh-CN" sz="2000" i="1">
                <a:solidFill>
                  <a:schemeClr val="tx1"/>
                </a:solidFill>
                <a:latin typeface="Times New Roman" pitchFamily="18" charset="0"/>
              </a:rPr>
              <a:t>i</a:t>
            </a:r>
            <a:r>
              <a:rPr lang="en-US" altLang="zh-CN" sz="2000" baseline="-25000">
                <a:solidFill>
                  <a:schemeClr val="tx1"/>
                </a:solidFill>
                <a:latin typeface="Times New Roman" pitchFamily="18" charset="0"/>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和 </a:t>
            </a:r>
            <a:r>
              <a:rPr lang="zh-CN" altLang="en-US" sz="2000" i="1">
                <a:solidFill>
                  <a:schemeClr val="tx1"/>
                </a:solidFill>
                <a:latin typeface="Times New Roman" pitchFamily="18" charset="0"/>
                <a:sym typeface="Symbol" pitchFamily="18" charset="2"/>
              </a:rPr>
              <a:t></a:t>
            </a:r>
            <a:r>
              <a:rPr lang="en-US" altLang="zh-CN" sz="2000" baseline="-25000">
                <a:solidFill>
                  <a:schemeClr val="tx1"/>
                </a:solidFill>
                <a:latin typeface="Times New Roman" pitchFamily="18" charset="0"/>
                <a:sym typeface="Symbol" pitchFamily="18" charset="2"/>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，就是直角坐标</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极坐标变换，简称</a:t>
            </a:r>
            <a:r>
              <a:rPr lang="en-US" altLang="zh-CN" sz="2000">
                <a:solidFill>
                  <a:schemeClr val="tx1"/>
                </a:solidFill>
                <a:latin typeface="Times New Roman" pitchFamily="18" charset="0"/>
              </a:rPr>
              <a:t>K/P</a:t>
            </a:r>
            <a:r>
              <a:rPr lang="zh-CN" altLang="en-US" sz="2000">
                <a:solidFill>
                  <a:schemeClr val="tx1"/>
                </a:solidFill>
                <a:latin typeface="Times New Roman" pitchFamily="18" charset="0"/>
              </a:rPr>
              <a:t>变换。</a:t>
            </a:r>
          </a:p>
        </p:txBody>
      </p:sp>
      <p:sp>
        <p:nvSpPr>
          <p:cNvPr id="22534" name="标题 457748"/>
          <p:cNvSpPr>
            <a:spLocks noGrp="1" noChangeArrowheads="1"/>
          </p:cNvSpPr>
          <p:nvPr>
            <p:ph type="title"/>
          </p:nvPr>
        </p:nvSpPr>
        <p:spPr>
          <a:xfrm>
            <a:off x="1681163" y="312738"/>
            <a:ext cx="7239000" cy="328612"/>
          </a:xfrm>
        </p:spPr>
        <p:txBody>
          <a:bodyPr anchor="b">
            <a:spAutoFit/>
          </a:bodyPr>
          <a:lstStyle/>
          <a:p>
            <a:pPr eaLnBrk="1" hangingPunct="1"/>
            <a:r>
              <a:rPr lang="zh-CN" altLang="en-US" smtClean="0">
                <a:latin typeface="Times New Roman" pitchFamily="18" charset="0"/>
              </a:rPr>
              <a:t>直角坐标</a:t>
            </a:r>
            <a:r>
              <a:rPr lang="en-US" altLang="zh-CN" smtClean="0">
                <a:latin typeface="Times New Roman" pitchFamily="18" charset="0"/>
              </a:rPr>
              <a:t>/</a:t>
            </a:r>
            <a:r>
              <a:rPr lang="zh-CN" altLang="en-US" smtClean="0">
                <a:latin typeface="Times New Roman" pitchFamily="18" charset="0"/>
              </a:rPr>
              <a:t>极坐标变换（</a:t>
            </a:r>
            <a:r>
              <a:rPr lang="en-US" altLang="zh-CN" smtClean="0">
                <a:latin typeface="Times New Roman" pitchFamily="18" charset="0"/>
              </a:rPr>
              <a:t>K/P</a:t>
            </a:r>
            <a:r>
              <a:rPr lang="zh-CN" altLang="en-US" smtClean="0">
                <a:latin typeface="Times New Roman" pitchFamily="18" charset="0"/>
              </a:rPr>
              <a:t>变换） </a:t>
            </a:r>
            <a:r>
              <a:rPr lang="en-US" altLang="zh-CN" sz="2000" smtClean="0"/>
              <a:t>(</a:t>
            </a:r>
            <a:r>
              <a:rPr lang="zh-CN" altLang="en-US" sz="1800" smtClean="0"/>
              <a:t>第三种坐标变换</a:t>
            </a:r>
            <a:r>
              <a:rPr lang="en-US" altLang="zh-CN" sz="1800" smtClean="0"/>
              <a:t>)</a:t>
            </a:r>
            <a:endParaRPr lang="zh-CN" altLang="en-US" sz="1800" smtClean="0"/>
          </a:p>
        </p:txBody>
      </p:sp>
      <p:sp>
        <p:nvSpPr>
          <p:cNvPr id="22535" name="矩形 457758"/>
          <p:cNvSpPr>
            <a:spLocks noChangeArrowheads="1"/>
          </p:cNvSpPr>
          <p:nvPr/>
        </p:nvSpPr>
        <p:spPr bwMode="auto">
          <a:xfrm>
            <a:off x="1695450" y="1766888"/>
            <a:ext cx="6426200" cy="442912"/>
          </a:xfrm>
          <a:prstGeom prst="rect">
            <a:avLst/>
          </a:prstGeom>
          <a:noFill/>
          <a:ln w="9525">
            <a:noFill/>
            <a:miter lim="800000"/>
            <a:headEnd/>
            <a:tailEnd/>
          </a:ln>
        </p:spPr>
        <p:txBody>
          <a:bodyPr>
            <a:spAutoFit/>
          </a:bodyPr>
          <a:lstStyle/>
          <a:p>
            <a:pPr eaLnBrk="1" hangingPunct="1">
              <a:lnSpc>
                <a:spcPct val="115000"/>
              </a:lnSpc>
              <a:buFont typeface="Arial" pitchFamily="34" charset="0"/>
              <a:buNone/>
            </a:pPr>
            <a:r>
              <a:rPr lang="zh-CN" altLang="en-US" sz="2000">
                <a:solidFill>
                  <a:schemeClr val="tx1"/>
                </a:solidFill>
                <a:latin typeface="Times New Roman" pitchFamily="18" charset="0"/>
              </a:rPr>
              <a:t>    显然，其变换式应为 </a:t>
            </a:r>
          </a:p>
        </p:txBody>
      </p:sp>
      <p:graphicFrame>
        <p:nvGraphicFramePr>
          <p:cNvPr id="22530" name="对象 457759"/>
          <p:cNvGraphicFramePr>
            <a:graphicFrameLocks/>
          </p:cNvGraphicFramePr>
          <p:nvPr/>
        </p:nvGraphicFramePr>
        <p:xfrm>
          <a:off x="2025650" y="2305050"/>
          <a:ext cx="2476500" cy="936625"/>
        </p:xfrm>
        <a:graphic>
          <a:graphicData uri="http://schemas.openxmlformats.org/presentationml/2006/ole">
            <p:oleObj spid="_x0000_s22530" r:id="rId3" imgW="774700" imgH="292100" progId="">
              <p:embed/>
            </p:oleObj>
          </a:graphicData>
        </a:graphic>
      </p:graphicFrame>
      <p:graphicFrame>
        <p:nvGraphicFramePr>
          <p:cNvPr id="22531" name="对象 457760"/>
          <p:cNvGraphicFramePr>
            <a:graphicFrameLocks/>
          </p:cNvGraphicFramePr>
          <p:nvPr/>
        </p:nvGraphicFramePr>
        <p:xfrm>
          <a:off x="5465763" y="2219325"/>
          <a:ext cx="2524125" cy="1273175"/>
        </p:xfrm>
        <a:graphic>
          <a:graphicData uri="http://schemas.openxmlformats.org/presentationml/2006/ole">
            <p:oleObj spid="_x0000_s22531" r:id="rId4" imgW="863600" imgH="431800" progId="">
              <p:embed/>
            </p:oleObj>
          </a:graphicData>
        </a:graphic>
      </p:graphicFrame>
      <p:sp>
        <p:nvSpPr>
          <p:cNvPr id="2253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2253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2253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22539" name="矩形 559112">
            <a:hlinkClick r:id="rId8"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2254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2254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2254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2254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57748"/>
                                        </p:tgtEl>
                                        <p:attrNameLst>
                                          <p:attrName>style.visibility</p:attrName>
                                        </p:attrNameLst>
                                      </p:cBhvr>
                                      <p:to>
                                        <p:strVal val="visible"/>
                                      </p:to>
                                    </p:set>
                                    <p:animEffect transition="in" filter="plus(in)">
                                      <p:cBhvr>
                                        <p:cTn id="7" dur="2000"/>
                                        <p:tgtEl>
                                          <p:spTgt spid="457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标题 459793"/>
          <p:cNvSpPr>
            <a:spLocks noGrp="1" noChangeArrowheads="1"/>
          </p:cNvSpPr>
          <p:nvPr>
            <p:ph type="title"/>
          </p:nvPr>
        </p:nvSpPr>
        <p:spPr/>
        <p:txBody>
          <a:bodyPr/>
          <a:lstStyle/>
          <a:p>
            <a:pPr eaLnBrk="1" hangingPunct="1"/>
            <a:endParaRPr lang="zh-CN" altLang="en-US" smtClean="0"/>
          </a:p>
        </p:txBody>
      </p:sp>
      <p:sp>
        <p:nvSpPr>
          <p:cNvPr id="23558" name="文本占位符 459777"/>
          <p:cNvSpPr>
            <a:spLocks noGrp="1" noChangeArrowheads="1"/>
          </p:cNvSpPr>
          <p:nvPr>
            <p:ph type="body" sz="half" idx="1"/>
          </p:nvPr>
        </p:nvSpPr>
        <p:spPr>
          <a:xfrm>
            <a:off x="1698625" y="1079500"/>
            <a:ext cx="7237413" cy="1016000"/>
          </a:xfrm>
        </p:spPr>
        <p:txBody>
          <a:bodyPr/>
          <a:lstStyle/>
          <a:p>
            <a:pPr eaLnBrk="1" hangingPunct="1">
              <a:lnSpc>
                <a:spcPct val="115000"/>
              </a:lnSpc>
            </a:pPr>
            <a:r>
              <a:rPr lang="zh-CN" altLang="en-US" sz="1800" smtClean="0">
                <a:latin typeface="Times New Roman" pitchFamily="18" charset="0"/>
              </a:rPr>
              <a:t>       当 </a:t>
            </a:r>
            <a:r>
              <a:rPr lang="zh-CN" altLang="en-US" sz="1800" i="1" smtClean="0">
                <a:latin typeface="Times New Roman" pitchFamily="18" charset="0"/>
                <a:sym typeface="Symbol" pitchFamily="18" charset="2"/>
              </a:rPr>
              <a:t></a:t>
            </a:r>
            <a:r>
              <a:rPr lang="en-US" altLang="zh-CN" sz="1800" baseline="-25000" smtClean="0">
                <a:latin typeface="Times New Roman" pitchFamily="18" charset="0"/>
                <a:sym typeface="Symbol" pitchFamily="18" charset="2"/>
              </a:rPr>
              <a:t>s </a:t>
            </a:r>
            <a:r>
              <a:rPr lang="zh-CN" altLang="en-US" sz="1800" smtClean="0">
                <a:latin typeface="Times New Roman" pitchFamily="18" charset="0"/>
              </a:rPr>
              <a:t>在 </a:t>
            </a:r>
            <a:r>
              <a:rPr lang="en-US" altLang="zh-CN" sz="1800" smtClean="0">
                <a:latin typeface="Times New Roman" pitchFamily="18" charset="0"/>
              </a:rPr>
              <a:t>0°~  90°</a:t>
            </a:r>
            <a:r>
              <a:rPr lang="zh-CN" altLang="en-US" sz="1800" smtClean="0">
                <a:latin typeface="Times New Roman" pitchFamily="18" charset="0"/>
              </a:rPr>
              <a:t>之间变化时，</a:t>
            </a:r>
            <a:r>
              <a:rPr lang="en-US" altLang="zh-CN" sz="1800" smtClean="0">
                <a:latin typeface="Times New Roman" pitchFamily="18" charset="0"/>
              </a:rPr>
              <a:t>tan</a:t>
            </a:r>
            <a:r>
              <a:rPr lang="en-US" altLang="zh-CN" sz="1800" i="1" smtClean="0">
                <a:latin typeface="Times New Roman" pitchFamily="18" charset="0"/>
                <a:sym typeface="Symbol" pitchFamily="18" charset="2"/>
              </a:rPr>
              <a:t></a:t>
            </a:r>
            <a:r>
              <a:rPr lang="en-US" altLang="zh-CN" sz="1800" baseline="-25000" smtClean="0">
                <a:latin typeface="Times New Roman" pitchFamily="18" charset="0"/>
                <a:sym typeface="Symbol" pitchFamily="18" charset="2"/>
              </a:rPr>
              <a:t>s</a:t>
            </a:r>
            <a:r>
              <a:rPr lang="en-US" altLang="zh-CN" sz="1800" smtClean="0">
                <a:latin typeface="Times New Roman" pitchFamily="18" charset="0"/>
              </a:rPr>
              <a:t> </a:t>
            </a:r>
            <a:r>
              <a:rPr lang="zh-CN" altLang="en-US" sz="1800" smtClean="0">
                <a:latin typeface="Times New Roman" pitchFamily="18" charset="0"/>
              </a:rPr>
              <a:t>的变化范围是 </a:t>
            </a:r>
            <a:r>
              <a:rPr lang="en-US" altLang="zh-CN" sz="1800" smtClean="0">
                <a:latin typeface="Times New Roman" pitchFamily="18" charset="0"/>
              </a:rPr>
              <a:t>0 ~ ∞</a:t>
            </a:r>
            <a:r>
              <a:rPr lang="zh-CN" altLang="en-US" sz="1800" smtClean="0">
                <a:latin typeface="Times New Roman" pitchFamily="18" charset="0"/>
              </a:rPr>
              <a:t>，这个变化幅度太大，很难在实际变换器中实现，因此常改用下列方式来表示 </a:t>
            </a:r>
            <a:r>
              <a:rPr lang="zh-CN" altLang="en-US" sz="1800" i="1" smtClean="0">
                <a:latin typeface="Times New Roman" pitchFamily="18" charset="0"/>
                <a:sym typeface="Symbol" pitchFamily="18" charset="2"/>
              </a:rPr>
              <a:t></a:t>
            </a:r>
            <a:r>
              <a:rPr lang="en-US" altLang="zh-CN" sz="1800" baseline="-25000" smtClean="0">
                <a:latin typeface="Times New Roman" pitchFamily="18" charset="0"/>
                <a:sym typeface="Symbol" pitchFamily="18" charset="2"/>
              </a:rPr>
              <a:t>s</a:t>
            </a:r>
            <a:r>
              <a:rPr lang="en-US" altLang="zh-CN" sz="1800" smtClean="0">
                <a:latin typeface="Times New Roman" pitchFamily="18" charset="0"/>
              </a:rPr>
              <a:t> </a:t>
            </a:r>
            <a:r>
              <a:rPr lang="zh-CN" altLang="en-US" sz="1800" smtClean="0">
                <a:latin typeface="Times New Roman" pitchFamily="18" charset="0"/>
              </a:rPr>
              <a:t>值</a:t>
            </a:r>
          </a:p>
        </p:txBody>
      </p:sp>
      <p:graphicFrame>
        <p:nvGraphicFramePr>
          <p:cNvPr id="23554" name="内容占位符 459789"/>
          <p:cNvGraphicFramePr>
            <a:graphicFrameLocks/>
          </p:cNvGraphicFramePr>
          <p:nvPr>
            <p:ph sz="quarter" idx="2"/>
          </p:nvPr>
        </p:nvGraphicFramePr>
        <p:xfrm>
          <a:off x="3048000" y="3886200"/>
          <a:ext cx="2643188" cy="1020763"/>
        </p:xfrm>
        <a:graphic>
          <a:graphicData uri="http://schemas.openxmlformats.org/presentationml/2006/ole">
            <p:oleObj spid="_x0000_s23554" r:id="rId3" imgW="1244600" imgH="431800" progId="">
              <p:embed/>
            </p:oleObj>
          </a:graphicData>
        </a:graphic>
      </p:graphicFrame>
      <p:sp>
        <p:nvSpPr>
          <p:cNvPr id="23559" name="矩形 459779"/>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23555" name="对象 459780"/>
          <p:cNvGraphicFramePr>
            <a:graphicFrameLocks/>
          </p:cNvGraphicFramePr>
          <p:nvPr/>
        </p:nvGraphicFramePr>
        <p:xfrm>
          <a:off x="2070100" y="1908175"/>
          <a:ext cx="4965700" cy="1800225"/>
        </p:xfrm>
        <a:graphic>
          <a:graphicData uri="http://schemas.openxmlformats.org/presentationml/2006/ole">
            <p:oleObj spid="_x0000_s23555" r:id="rId4" imgW="2095500" imgH="762000" progId="">
              <p:embed/>
            </p:oleObj>
          </a:graphicData>
        </a:graphic>
      </p:graphicFrame>
      <p:graphicFrame>
        <p:nvGraphicFramePr>
          <p:cNvPr id="23556" name="内容占位符 459792"/>
          <p:cNvGraphicFramePr>
            <a:graphicFrameLocks/>
          </p:cNvGraphicFramePr>
          <p:nvPr>
            <p:ph sz="quarter" idx="3"/>
          </p:nvPr>
        </p:nvGraphicFramePr>
        <p:xfrm>
          <a:off x="2319338" y="5241925"/>
          <a:ext cx="3205162" cy="1085850"/>
        </p:xfrm>
        <a:graphic>
          <a:graphicData uri="http://schemas.openxmlformats.org/presentationml/2006/ole">
            <p:oleObj spid="_x0000_s23556" r:id="rId5" imgW="1181100" imgH="431800" progId="">
              <p:embed/>
            </p:oleObj>
          </a:graphicData>
        </a:graphic>
      </p:graphicFrame>
      <p:sp>
        <p:nvSpPr>
          <p:cNvPr id="2356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2356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2356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23563" name="矩形 559112">
            <a:hlinkClick r:id="rId9" action="ppaction://hlinksldjump"/>
          </p:cNvPr>
          <p:cNvSpPr>
            <a:spLocks noChangeArrowheads="1"/>
          </p:cNvSpPr>
          <p:nvPr/>
        </p:nvSpPr>
        <p:spPr bwMode="auto">
          <a:xfrm>
            <a:off x="38100" y="2171700"/>
            <a:ext cx="1630363" cy="284163"/>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2356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2356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2356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2356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445441"/>
          <p:cNvSpPr>
            <a:spLocks noGrp="1" noChangeArrowheads="1"/>
          </p:cNvSpPr>
          <p:nvPr>
            <p:ph type="title"/>
          </p:nvPr>
        </p:nvSpPr>
        <p:spPr>
          <a:xfrm>
            <a:off x="1905000" y="220663"/>
            <a:ext cx="7239000" cy="741362"/>
          </a:xfrm>
        </p:spPr>
        <p:txBody>
          <a:bodyPr/>
          <a:lstStyle/>
          <a:p>
            <a:pPr eaLnBrk="1" hangingPunct="1"/>
            <a:r>
              <a:rPr lang="en-US" altLang="zh-CN" smtClean="0"/>
              <a:t>7.1 </a:t>
            </a:r>
            <a:r>
              <a:rPr lang="zh-CN" altLang="en-US" smtClean="0"/>
              <a:t>异步电动机动态数学模型的性质</a:t>
            </a:r>
          </a:p>
        </p:txBody>
      </p:sp>
      <p:sp>
        <p:nvSpPr>
          <p:cNvPr id="445460" name="矩形 445459"/>
          <p:cNvSpPr/>
          <p:nvPr/>
        </p:nvSpPr>
        <p:spPr>
          <a:xfrm>
            <a:off x="1697038" y="1119188"/>
            <a:ext cx="7446962" cy="1758950"/>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spcBef>
                <a:spcPct val="50000"/>
              </a:spcBef>
              <a:buFont typeface="Wingdings" pitchFamily="2" charset="2"/>
              <a:buChar char="l"/>
              <a:defRPr/>
            </a:pPr>
            <a:r>
              <a:rPr lang="zh-CN" altLang="en-US" noProof="1">
                <a:ea typeface="+mn-ea"/>
                <a:cs typeface="+mn-ea"/>
              </a:rPr>
              <a:t>异步电动机具有</a:t>
            </a:r>
            <a:r>
              <a:rPr lang="zh-CN" altLang="en-US" noProof="1">
                <a:solidFill>
                  <a:srgbClr val="A50021"/>
                </a:solidFill>
                <a:effectLst>
                  <a:outerShdw blurRad="38100" dist="38100" dir="2700000">
                    <a:srgbClr val="C0C0C0"/>
                  </a:outerShdw>
                </a:effectLst>
                <a:ea typeface="+mn-ea"/>
                <a:cs typeface="+mn-ea"/>
              </a:rPr>
              <a:t>非线性、强耦合、多变量的性质</a:t>
            </a:r>
            <a:r>
              <a:rPr lang="zh-CN" altLang="en-US" noProof="1">
                <a:ea typeface="+mn-ea"/>
                <a:cs typeface="+mn-ea"/>
              </a:rPr>
              <a:t>，要获得高动态调速性能，必须从</a:t>
            </a:r>
            <a:r>
              <a:rPr lang="zh-CN" altLang="en-US" noProof="1">
                <a:solidFill>
                  <a:srgbClr val="FF0000"/>
                </a:solidFill>
                <a:effectLst>
                  <a:outerShdw blurRad="38100" dist="38100" dir="2700000">
                    <a:srgbClr val="C0C0C0"/>
                  </a:outerShdw>
                </a:effectLst>
                <a:ea typeface="+mn-ea"/>
                <a:cs typeface="+mn-ea"/>
              </a:rPr>
              <a:t>动态模型</a:t>
            </a:r>
            <a:r>
              <a:rPr lang="zh-CN" altLang="en-US" noProof="1">
                <a:ea typeface="+mn-ea"/>
                <a:cs typeface="+mn-ea"/>
              </a:rPr>
              <a:t>出发，分析异步电动机的</a:t>
            </a:r>
            <a:r>
              <a:rPr lang="zh-CN" altLang="en-US" noProof="1">
                <a:solidFill>
                  <a:srgbClr val="0000FF"/>
                </a:solidFill>
                <a:effectLst>
                  <a:outerShdw blurRad="38100" dist="38100" dir="2700000" algn="tl">
                    <a:srgbClr val="000000">
                      <a:alpha val="43137"/>
                    </a:srgbClr>
                  </a:outerShdw>
                </a:effectLst>
                <a:ea typeface="+mn-ea"/>
                <a:cs typeface="+mn-ea"/>
              </a:rPr>
              <a:t>转矩和磁链控制规律</a:t>
            </a:r>
            <a:r>
              <a:rPr lang="zh-CN" altLang="en-US" noProof="1">
                <a:ea typeface="+mn-ea"/>
                <a:cs typeface="+mn-ea"/>
              </a:rPr>
              <a:t>，研究高性能异步电动机的</a:t>
            </a:r>
            <a:r>
              <a:rPr lang="zh-CN" altLang="en-US" noProof="1">
                <a:solidFill>
                  <a:srgbClr val="FF0000"/>
                </a:solidFill>
                <a:effectLst>
                  <a:outerShdw blurRad="38100" dist="38100" dir="2700000" algn="tl">
                    <a:srgbClr val="000000">
                      <a:alpha val="43137"/>
                    </a:srgbClr>
                  </a:outerShdw>
                </a:effectLst>
                <a:ea typeface="+mn-ea"/>
                <a:cs typeface="+mn-ea"/>
              </a:rPr>
              <a:t>调速方案</a:t>
            </a:r>
            <a:r>
              <a:rPr lang="zh-CN" altLang="en-US" noProof="1">
                <a:ea typeface="+mn-ea"/>
                <a:cs typeface="+mn-ea"/>
              </a:rPr>
              <a:t>。</a:t>
            </a:r>
            <a:endParaRPr lang="zh-CN" altLang="en-US" noProof="1">
              <a:ea typeface="+mn-ea"/>
            </a:endParaRPr>
          </a:p>
          <a:p>
            <a:pPr algn="just">
              <a:lnSpc>
                <a:spcPct val="90000"/>
              </a:lnSpc>
              <a:spcBef>
                <a:spcPct val="50000"/>
              </a:spcBef>
              <a:buFont typeface="Wingdings" pitchFamily="2" charset="2"/>
              <a:buChar char="l"/>
              <a:defRPr/>
            </a:pPr>
            <a:r>
              <a:rPr lang="zh-CN" altLang="en-US" noProof="1">
                <a:solidFill>
                  <a:srgbClr val="C00000"/>
                </a:solidFill>
                <a:effectLst>
                  <a:outerShdw blurRad="38100" dist="38100" dir="2700000" algn="tl">
                    <a:srgbClr val="000000">
                      <a:alpha val="43137"/>
                    </a:srgbClr>
                  </a:outerShdw>
                </a:effectLst>
                <a:ea typeface="+mn-ea"/>
                <a:cs typeface="+mn-ea"/>
              </a:rPr>
              <a:t>矢量控制</a:t>
            </a:r>
            <a:r>
              <a:rPr lang="en-US" altLang="zh-CN" noProof="1">
                <a:solidFill>
                  <a:srgbClr val="C00000"/>
                </a:solidFill>
                <a:effectLst>
                  <a:outerShdw blurRad="38100" dist="38100" dir="2700000" algn="tl">
                    <a:srgbClr val="000000">
                      <a:alpha val="43137"/>
                    </a:srgbClr>
                  </a:outerShdw>
                </a:effectLst>
                <a:ea typeface="+mn-ea"/>
                <a:cs typeface="+mn-ea"/>
              </a:rPr>
              <a:t>(VC)</a:t>
            </a:r>
            <a:r>
              <a:rPr lang="zh-CN" altLang="en-US" noProof="1">
                <a:ea typeface="+mn-ea"/>
                <a:cs typeface="+mn-ea"/>
              </a:rPr>
              <a:t>和</a:t>
            </a:r>
            <a:r>
              <a:rPr lang="zh-CN" altLang="en-US" noProof="1">
                <a:solidFill>
                  <a:srgbClr val="C00000"/>
                </a:solidFill>
                <a:effectLst>
                  <a:outerShdw blurRad="38100" dist="38100" dir="2700000" algn="tl">
                    <a:srgbClr val="000000">
                      <a:alpha val="43137"/>
                    </a:srgbClr>
                  </a:outerShdw>
                </a:effectLst>
                <a:ea typeface="+mn-ea"/>
                <a:cs typeface="+mn-ea"/>
              </a:rPr>
              <a:t>直接转矩控制</a:t>
            </a:r>
            <a:r>
              <a:rPr lang="en-US" altLang="zh-CN" noProof="1">
                <a:solidFill>
                  <a:srgbClr val="C00000"/>
                </a:solidFill>
                <a:effectLst>
                  <a:outerShdw blurRad="38100" dist="38100" dir="2700000" algn="tl">
                    <a:srgbClr val="000000">
                      <a:alpha val="43137"/>
                    </a:srgbClr>
                  </a:outerShdw>
                </a:effectLst>
                <a:ea typeface="+mn-ea"/>
                <a:cs typeface="+mn-ea"/>
              </a:rPr>
              <a:t>(DTC)</a:t>
            </a:r>
            <a:r>
              <a:rPr lang="zh-CN" altLang="en-US" noProof="1">
                <a:ea typeface="+mn-ea"/>
                <a:cs typeface="+mn-ea"/>
              </a:rPr>
              <a:t>是已经获得成熟应用的两种基于动态模型的高性能交流电动机调速系统。</a:t>
            </a:r>
            <a:endParaRPr lang="zh-CN" altLang="en-US" noProof="1">
              <a:ea typeface="+mn-ea"/>
            </a:endParaRPr>
          </a:p>
        </p:txBody>
      </p:sp>
      <p:sp>
        <p:nvSpPr>
          <p:cNvPr id="445461" name="矩形 445460"/>
          <p:cNvSpPr/>
          <p:nvPr/>
        </p:nvSpPr>
        <p:spPr>
          <a:xfrm>
            <a:off x="1709738" y="3044825"/>
            <a:ext cx="7434262" cy="1550988"/>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spcBef>
                <a:spcPct val="50000"/>
              </a:spcBef>
              <a:buFont typeface="Wingdings" pitchFamily="2" charset="2"/>
              <a:buChar char="l"/>
              <a:defRPr/>
            </a:pPr>
            <a:r>
              <a:rPr lang="zh-CN" altLang="en-US" noProof="1">
                <a:solidFill>
                  <a:srgbClr val="C00000"/>
                </a:solidFill>
                <a:effectLst>
                  <a:outerShdw blurRad="38100" dist="38100" dir="2700000" algn="tl">
                    <a:srgbClr val="000000">
                      <a:alpha val="43137"/>
                    </a:srgbClr>
                  </a:outerShdw>
                </a:effectLst>
                <a:ea typeface="+mn-ea"/>
                <a:cs typeface="+mn-ea"/>
              </a:rPr>
              <a:t>矢量控制系统：</a:t>
            </a:r>
            <a:r>
              <a:rPr lang="zh-CN" altLang="en-US" noProof="1">
                <a:ea typeface="+mn-ea"/>
                <a:cs typeface="+mn-ea"/>
              </a:rPr>
              <a:t>通过</a:t>
            </a:r>
            <a:r>
              <a:rPr lang="zh-CN" altLang="en-US" noProof="1">
                <a:solidFill>
                  <a:srgbClr val="0000FF"/>
                </a:solidFill>
                <a:effectLst>
                  <a:outerShdw blurRad="38100" dist="38100" dir="2700000" algn="tl">
                    <a:srgbClr val="000000">
                      <a:alpha val="43137"/>
                    </a:srgbClr>
                  </a:outerShdw>
                </a:effectLst>
                <a:ea typeface="+mn-ea"/>
                <a:cs typeface="+mn-ea"/>
              </a:rPr>
              <a:t>矢量变换</a:t>
            </a:r>
            <a:r>
              <a:rPr lang="zh-CN" altLang="en-US" noProof="1">
                <a:ea typeface="+mn-ea"/>
                <a:cs typeface="+mn-ea"/>
              </a:rPr>
              <a:t>和</a:t>
            </a:r>
            <a:r>
              <a:rPr lang="zh-CN" altLang="en-US" noProof="1">
                <a:solidFill>
                  <a:srgbClr val="0000FF"/>
                </a:solidFill>
                <a:effectLst>
                  <a:outerShdw blurRad="38100" dist="38100" dir="2700000" algn="tl">
                    <a:srgbClr val="000000">
                      <a:alpha val="43137"/>
                    </a:srgbClr>
                  </a:outerShdw>
                </a:effectLst>
                <a:ea typeface="+mn-ea"/>
                <a:cs typeface="+mn-ea"/>
              </a:rPr>
              <a:t>按转子磁链定向</a:t>
            </a:r>
            <a:r>
              <a:rPr lang="zh-CN" altLang="en-US" noProof="1">
                <a:ea typeface="+mn-ea"/>
                <a:cs typeface="+mn-ea"/>
              </a:rPr>
              <a:t>，得到</a:t>
            </a:r>
            <a:r>
              <a:rPr lang="zh-CN" altLang="en-US" noProof="1">
                <a:solidFill>
                  <a:srgbClr val="0000FF"/>
                </a:solidFill>
                <a:effectLst>
                  <a:outerShdw blurRad="38100" dist="38100" dir="2700000" algn="tl">
                    <a:srgbClr val="000000">
                      <a:alpha val="43137"/>
                    </a:srgbClr>
                  </a:outerShdw>
                </a:effectLst>
                <a:ea typeface="+mn-ea"/>
                <a:cs typeface="+mn-ea"/>
              </a:rPr>
              <a:t>等效直流电动机模型</a:t>
            </a:r>
            <a:r>
              <a:rPr lang="zh-CN" altLang="en-US" noProof="1">
                <a:ea typeface="+mn-ea"/>
                <a:cs typeface="+mn-ea"/>
              </a:rPr>
              <a:t>，然后</a:t>
            </a:r>
            <a:r>
              <a:rPr lang="zh-CN" altLang="en-US" noProof="1">
                <a:solidFill>
                  <a:srgbClr val="A50021"/>
                </a:solidFill>
                <a:effectLst>
                  <a:outerShdw blurRad="38100" dist="38100" dir="2700000">
                    <a:srgbClr val="C0C0C0"/>
                  </a:outerShdw>
                </a:effectLst>
                <a:ea typeface="+mn-ea"/>
                <a:cs typeface="+mn-ea"/>
              </a:rPr>
              <a:t>模仿直流电动机控制</a:t>
            </a:r>
            <a:r>
              <a:rPr lang="zh-CN" altLang="en-US" noProof="1">
                <a:ea typeface="+mn-ea"/>
                <a:cs typeface="+mn-ea"/>
              </a:rPr>
              <a:t>。</a:t>
            </a:r>
            <a:endParaRPr lang="zh-CN" altLang="en-US" noProof="1">
              <a:ea typeface="+mn-ea"/>
            </a:endParaRPr>
          </a:p>
          <a:p>
            <a:pPr algn="just">
              <a:lnSpc>
                <a:spcPct val="90000"/>
              </a:lnSpc>
              <a:spcBef>
                <a:spcPct val="50000"/>
              </a:spcBef>
              <a:buFont typeface="Wingdings" pitchFamily="2" charset="2"/>
              <a:buChar char="l"/>
              <a:defRPr/>
            </a:pPr>
            <a:r>
              <a:rPr lang="zh-CN" altLang="en-US" noProof="1">
                <a:solidFill>
                  <a:srgbClr val="C00000"/>
                </a:solidFill>
                <a:effectLst>
                  <a:outerShdw blurRad="38100" dist="38100" dir="2700000" algn="tl">
                    <a:srgbClr val="000000">
                      <a:alpha val="43137"/>
                    </a:srgbClr>
                  </a:outerShdw>
                </a:effectLst>
                <a:ea typeface="+mn-ea"/>
                <a:cs typeface="+mn-ea"/>
              </a:rPr>
              <a:t>直接转矩控制系统：</a:t>
            </a:r>
            <a:r>
              <a:rPr lang="zh-CN" altLang="en-US" noProof="1">
                <a:ea typeface="+mn-ea"/>
                <a:cs typeface="+mn-ea"/>
              </a:rPr>
              <a:t>利用</a:t>
            </a:r>
            <a:r>
              <a:rPr lang="zh-CN" altLang="en-US" noProof="1">
                <a:solidFill>
                  <a:srgbClr val="0000FF"/>
                </a:solidFill>
                <a:effectLst>
                  <a:outerShdw blurRad="38100" dist="38100" dir="2700000" algn="tl">
                    <a:srgbClr val="000000">
                      <a:alpha val="43137"/>
                    </a:srgbClr>
                  </a:outerShdw>
                </a:effectLst>
                <a:ea typeface="+mn-ea"/>
                <a:cs typeface="+mn-ea"/>
              </a:rPr>
              <a:t>转矩偏差</a:t>
            </a:r>
            <a:r>
              <a:rPr lang="zh-CN" altLang="en-US" noProof="1">
                <a:ea typeface="+mn-ea"/>
                <a:cs typeface="+mn-ea"/>
              </a:rPr>
              <a:t>和</a:t>
            </a:r>
            <a:r>
              <a:rPr lang="zh-CN" altLang="en-US" noProof="1">
                <a:solidFill>
                  <a:srgbClr val="0000FF"/>
                </a:solidFill>
                <a:effectLst>
                  <a:outerShdw blurRad="38100" dist="38100" dir="2700000" algn="tl">
                    <a:srgbClr val="000000">
                      <a:alpha val="43137"/>
                    </a:srgbClr>
                  </a:outerShdw>
                </a:effectLst>
                <a:ea typeface="+mn-ea"/>
                <a:cs typeface="+mn-ea"/>
              </a:rPr>
              <a:t>定子磁链幅值偏差</a:t>
            </a:r>
            <a:r>
              <a:rPr lang="zh-CN" altLang="en-US" noProof="1">
                <a:effectLst>
                  <a:outerShdw blurRad="38100" dist="38100" dir="2700000" algn="tl">
                    <a:srgbClr val="000000">
                      <a:alpha val="43137"/>
                    </a:srgbClr>
                  </a:outerShdw>
                </a:effectLst>
                <a:ea typeface="+mn-ea"/>
                <a:cs typeface="+mn-ea"/>
              </a:rPr>
              <a:t>的</a:t>
            </a:r>
            <a:r>
              <a:rPr lang="zh-CN" altLang="en-US" noProof="1">
                <a:solidFill>
                  <a:srgbClr val="FF0000"/>
                </a:solidFill>
                <a:effectLst>
                  <a:outerShdw blurRad="38100" dist="38100" dir="2700000" algn="tl">
                    <a:srgbClr val="000000">
                      <a:alpha val="43137"/>
                    </a:srgbClr>
                  </a:outerShdw>
                </a:effectLst>
                <a:ea typeface="+mn-ea"/>
                <a:cs typeface="+mn-ea"/>
              </a:rPr>
              <a:t>符号</a:t>
            </a:r>
            <a:r>
              <a:rPr lang="zh-CN" altLang="en-US" noProof="1">
                <a:ea typeface="+mn-ea"/>
                <a:cs typeface="+mn-ea"/>
              </a:rPr>
              <a:t>，根据</a:t>
            </a:r>
            <a:r>
              <a:rPr lang="zh-CN" altLang="en-US" noProof="1">
                <a:solidFill>
                  <a:srgbClr val="0000FF"/>
                </a:solidFill>
                <a:effectLst>
                  <a:outerShdw blurRad="38100" dist="38100" dir="2700000" algn="tl">
                    <a:srgbClr val="000000">
                      <a:alpha val="43137"/>
                    </a:srgbClr>
                  </a:outerShdw>
                </a:effectLst>
                <a:ea typeface="+mn-ea"/>
                <a:cs typeface="+mn-ea"/>
              </a:rPr>
              <a:t>当前定子磁链矢量所在的位置</a:t>
            </a:r>
            <a:r>
              <a:rPr lang="zh-CN" altLang="en-US" noProof="1">
                <a:ea typeface="+mn-ea"/>
                <a:cs typeface="+mn-ea"/>
              </a:rPr>
              <a:t>，</a:t>
            </a:r>
            <a:r>
              <a:rPr lang="zh-CN" altLang="en-US" noProof="1">
                <a:solidFill>
                  <a:srgbClr val="FF0000"/>
                </a:solidFill>
                <a:effectLst>
                  <a:outerShdw blurRad="38100" dist="38100" dir="2700000" algn="tl">
                    <a:srgbClr val="000000">
                      <a:alpha val="43137"/>
                    </a:srgbClr>
                  </a:outerShdw>
                </a:effectLst>
                <a:ea typeface="+mn-ea"/>
                <a:cs typeface="+mn-ea"/>
              </a:rPr>
              <a:t>直接选取合适的定子电压矢量</a:t>
            </a:r>
            <a:r>
              <a:rPr lang="zh-CN" altLang="en-US" noProof="1">
                <a:ea typeface="+mn-ea"/>
                <a:cs typeface="+mn-ea"/>
              </a:rPr>
              <a:t>，</a:t>
            </a:r>
            <a:r>
              <a:rPr lang="zh-CN" altLang="en-US" noProof="1">
                <a:solidFill>
                  <a:srgbClr val="FF0000"/>
                </a:solidFill>
                <a:effectLst>
                  <a:outerShdw blurRad="38100" dist="38100" dir="2700000" algn="tl">
                    <a:srgbClr val="000000">
                      <a:alpha val="43137"/>
                    </a:srgbClr>
                  </a:outerShdw>
                </a:effectLst>
                <a:ea typeface="+mn-ea"/>
                <a:cs typeface="+mn-ea"/>
              </a:rPr>
              <a:t>实施电磁转矩和定子磁链的控制</a:t>
            </a:r>
            <a:r>
              <a:rPr lang="zh-CN" altLang="en-US" noProof="1">
                <a:ea typeface="+mn-ea"/>
                <a:cs typeface="+mn-ea"/>
              </a:rPr>
              <a:t>。</a:t>
            </a:r>
            <a:endParaRPr lang="zh-CN" altLang="en-US" noProof="1">
              <a:ea typeface="+mn-ea"/>
            </a:endParaRPr>
          </a:p>
        </p:txBody>
      </p:sp>
      <p:sp>
        <p:nvSpPr>
          <p:cNvPr id="445462" name="矩形 445461"/>
          <p:cNvSpPr/>
          <p:nvPr/>
        </p:nvSpPr>
        <p:spPr>
          <a:xfrm>
            <a:off x="1708150" y="5062538"/>
            <a:ext cx="7448550" cy="1452562"/>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spcBef>
                <a:spcPct val="50000"/>
              </a:spcBef>
              <a:spcAft>
                <a:spcPct val="10000"/>
              </a:spcAft>
              <a:buFont typeface="Wingdings" pitchFamily="2" charset="2"/>
              <a:buChar char="l"/>
              <a:defRPr/>
            </a:pPr>
            <a:r>
              <a:rPr lang="zh-CN" altLang="en-US" noProof="1">
                <a:solidFill>
                  <a:srgbClr val="C00000"/>
                </a:solidFill>
                <a:effectLst>
                  <a:outerShdw blurRad="38100" dist="38100" dir="2700000" algn="tl">
                    <a:srgbClr val="000000">
                      <a:alpha val="43137"/>
                    </a:srgbClr>
                  </a:outerShdw>
                </a:effectLst>
                <a:ea typeface="+mn-ea"/>
                <a:cs typeface="+mn-ea"/>
              </a:rPr>
              <a:t>电磁耦合</a:t>
            </a:r>
            <a:r>
              <a:rPr lang="zh-CN" altLang="en-US" noProof="1">
                <a:ea typeface="+mn-ea"/>
                <a:cs typeface="+mn-ea"/>
              </a:rPr>
              <a:t>是</a:t>
            </a:r>
            <a:r>
              <a:rPr lang="zh-CN" altLang="en-US" noProof="1">
                <a:solidFill>
                  <a:srgbClr val="0000FF"/>
                </a:solidFill>
                <a:effectLst>
                  <a:outerShdw blurRad="38100" dist="38100" dir="2700000" algn="tl">
                    <a:srgbClr val="000000">
                      <a:alpha val="43137"/>
                    </a:srgbClr>
                  </a:outerShdw>
                </a:effectLst>
                <a:ea typeface="+mn-ea"/>
                <a:cs typeface="+mn-ea"/>
              </a:rPr>
              <a:t>机电能量转换</a:t>
            </a:r>
            <a:r>
              <a:rPr lang="zh-CN" altLang="en-US" noProof="1">
                <a:ea typeface="+mn-ea"/>
                <a:cs typeface="+mn-ea"/>
              </a:rPr>
              <a:t>的必要条件，</a:t>
            </a:r>
            <a:r>
              <a:rPr lang="zh-CN" altLang="en-US" noProof="1">
                <a:solidFill>
                  <a:srgbClr val="0000FF"/>
                </a:solidFill>
                <a:effectLst>
                  <a:outerShdw blurRad="38100" dist="38100" dir="2700000" algn="tl">
                    <a:srgbClr val="000000">
                      <a:alpha val="43137"/>
                    </a:srgbClr>
                  </a:outerShdw>
                </a:effectLst>
                <a:ea typeface="+mn-ea"/>
                <a:cs typeface="+mn-ea"/>
              </a:rPr>
              <a:t>电流与磁通的乘积产生转矩</a:t>
            </a:r>
            <a:r>
              <a:rPr lang="zh-CN" altLang="en-US" noProof="1">
                <a:ea typeface="+mn-ea"/>
                <a:cs typeface="+mn-ea"/>
              </a:rPr>
              <a:t>，</a:t>
            </a:r>
            <a:r>
              <a:rPr lang="zh-CN" altLang="en-US" noProof="1">
                <a:solidFill>
                  <a:srgbClr val="0000FF"/>
                </a:solidFill>
                <a:effectLst>
                  <a:outerShdw blurRad="38100" dist="38100" dir="2700000" algn="tl">
                    <a:srgbClr val="000000">
                      <a:alpha val="43137"/>
                    </a:srgbClr>
                  </a:outerShdw>
                </a:effectLst>
                <a:ea typeface="+mn-ea"/>
                <a:cs typeface="+mn-ea"/>
              </a:rPr>
              <a:t>转速与磁通的乘积得到感应电动势</a:t>
            </a:r>
            <a:r>
              <a:rPr lang="zh-CN" altLang="en-US" noProof="1">
                <a:ea typeface="+mn-ea"/>
                <a:cs typeface="+mn-ea"/>
              </a:rPr>
              <a:t>。无论是直流电动机，还是交流电动机均如此。</a:t>
            </a:r>
            <a:endParaRPr lang="zh-CN" altLang="en-US" noProof="1">
              <a:ea typeface="+mn-ea"/>
            </a:endParaRPr>
          </a:p>
          <a:p>
            <a:pPr algn="just">
              <a:lnSpc>
                <a:spcPct val="90000"/>
              </a:lnSpc>
              <a:spcBef>
                <a:spcPct val="50000"/>
              </a:spcBef>
              <a:spcAft>
                <a:spcPct val="10000"/>
              </a:spcAft>
              <a:buFont typeface="Wingdings" pitchFamily="2" charset="2"/>
              <a:buChar char="l"/>
              <a:defRPr/>
            </a:pPr>
            <a:r>
              <a:rPr lang="zh-CN" altLang="en-US" noProof="1">
                <a:solidFill>
                  <a:srgbClr val="7030A0"/>
                </a:solidFill>
                <a:effectLst>
                  <a:outerShdw blurRad="38100" dist="38100" dir="2700000">
                    <a:srgbClr val="C0C0C0"/>
                  </a:outerShdw>
                </a:effectLst>
                <a:ea typeface="+mn-ea"/>
                <a:cs typeface="+mn-ea"/>
              </a:rPr>
              <a:t>交、直流电动机结构和工作原理的不同，其表达式差异很大。</a:t>
            </a:r>
            <a:endParaRPr lang="zh-CN" altLang="en-US" noProof="1">
              <a:solidFill>
                <a:srgbClr val="7030A0"/>
              </a:solidFill>
              <a:effectLst>
                <a:outerShdw blurRad="38100" dist="38100" dir="2700000">
                  <a:srgbClr val="C0C0C0"/>
                </a:outerShdw>
              </a:effectLst>
              <a:ea typeface="+mn-ea"/>
            </a:endParaRPr>
          </a:p>
        </p:txBody>
      </p:sp>
      <p:sp>
        <p:nvSpPr>
          <p:cNvPr id="81926" name="矩形 559109"/>
          <p:cNvSpPr>
            <a:spLocks noChangeArrowheads="1"/>
          </p:cNvSpPr>
          <p:nvPr/>
        </p:nvSpPr>
        <p:spPr bwMode="auto">
          <a:xfrm>
            <a:off x="0" y="1052513"/>
            <a:ext cx="1670050" cy="4587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8192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8192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81929"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8193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8193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8193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8193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6" name="矩形 561155"/>
          <p:cNvSpPr/>
          <p:nvPr/>
        </p:nvSpPr>
        <p:spPr>
          <a:xfrm>
            <a:off x="2079625" y="1257300"/>
            <a:ext cx="4029075" cy="700088"/>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561157" name="文本占位符 561156"/>
          <p:cNvSpPr>
            <a:spLocks noGrp="1" noChangeArrowheads="1"/>
          </p:cNvSpPr>
          <p:nvPr>
            <p:ph type="body" idx="1"/>
          </p:nvPr>
        </p:nvSpPr>
        <p:spPr>
          <a:xfrm>
            <a:off x="2633663" y="2632075"/>
            <a:ext cx="5214937" cy="1882775"/>
          </a:xfrm>
        </p:spPr>
        <p:txBody>
          <a:bodyPr/>
          <a:lstStyle/>
          <a:p>
            <a:pPr algn="ctr" eaLnBrk="1" hangingPunct="1"/>
            <a:r>
              <a:rPr lang="zh-CN" altLang="en-US" sz="4800" smtClean="0">
                <a:ea typeface="隶书" pitchFamily="49" charset="-122"/>
              </a:rPr>
              <a:t>感应电动机正交坐标系的数学模型</a:t>
            </a:r>
          </a:p>
        </p:txBody>
      </p:sp>
      <p:sp>
        <p:nvSpPr>
          <p:cNvPr id="95236" name="矩形 498712"/>
          <p:cNvSpPr>
            <a:spLocks noChangeArrowheads="1"/>
          </p:cNvSpPr>
          <p:nvPr/>
        </p:nvSpPr>
        <p:spPr bwMode="auto">
          <a:xfrm>
            <a:off x="1663700" y="209550"/>
            <a:ext cx="6726238" cy="582613"/>
          </a:xfrm>
          <a:prstGeom prst="rect">
            <a:avLst/>
          </a:prstGeom>
          <a:noFill/>
          <a:ln w="9525">
            <a:noFill/>
            <a:miter lim="800000"/>
            <a:headEnd/>
            <a:tailEnd/>
          </a:ln>
        </p:spPr>
        <p:txBody>
          <a:bodyPr lIns="0" tIns="0" bIns="0" anchor="ctr"/>
          <a:lstStyle/>
          <a:p>
            <a:pPr marL="838200" indent="-838200" eaLnBrk="1" hangingPunct="1">
              <a:lnSpc>
                <a:spcPct val="90000"/>
              </a:lnSpc>
              <a:buFont typeface="Arial" pitchFamily="34" charset="0"/>
              <a:buNone/>
            </a:pPr>
            <a:r>
              <a:rPr lang="en-US" altLang="zh-CN" sz="2400">
                <a:solidFill>
                  <a:schemeClr val="tx1"/>
                </a:solidFill>
              </a:rPr>
              <a:t>7.4 </a:t>
            </a:r>
            <a:r>
              <a:rPr lang="zh-CN" altLang="en-US" sz="2400">
                <a:solidFill>
                  <a:schemeClr val="tx1"/>
                </a:solidFill>
                <a:latin typeface="Siemens Sans" pitchFamily="2" charset="0"/>
              </a:rPr>
              <a:t>异步电动机在正交坐标系上的动态数学模型</a:t>
            </a:r>
          </a:p>
        </p:txBody>
      </p:sp>
      <p:sp>
        <p:nvSpPr>
          <p:cNvPr id="9523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523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523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5240"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5241"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524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524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524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1157">
                                            <p:txEl>
                                              <p:pRg st="0" end="0"/>
                                            </p:txEl>
                                          </p:spTgt>
                                        </p:tgtEl>
                                        <p:attrNameLst>
                                          <p:attrName>style.visibility</p:attrName>
                                        </p:attrNameLst>
                                      </p:cBhvr>
                                      <p:to>
                                        <p:strVal val="visible"/>
                                      </p:to>
                                    </p:set>
                                    <p:animEffect transition="in" filter="wipe(left)">
                                      <p:cBhvr>
                                        <p:cTn id="7" dur="500"/>
                                        <p:tgtEl>
                                          <p:spTgt spid="5611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标题 498689"/>
          <p:cNvSpPr>
            <a:spLocks noGrp="1"/>
          </p:cNvSpPr>
          <p:nvPr>
            <p:ph type="title"/>
          </p:nvPr>
        </p:nvSpPr>
        <p:spPr>
          <a:xfrm>
            <a:off x="1782763" y="2457450"/>
            <a:ext cx="7361237" cy="819150"/>
          </a:xfrm>
        </p:spPr>
        <p:txBody>
          <a:bodyPr/>
          <a:lstStyle/>
          <a:p>
            <a:pPr eaLnBrk="1" hangingPunct="1">
              <a:defRPr/>
            </a:pPr>
            <a:r>
              <a:rPr lang="zh-CN" altLang="en-US" noProof="1">
                <a:solidFill>
                  <a:srgbClr val="A50021"/>
                </a:solidFill>
                <a:effectLst>
                  <a:outerShdw blurRad="38100" dist="38100" dir="2700000">
                    <a:srgbClr val="C0C0C0"/>
                  </a:outerShdw>
                </a:effectLst>
                <a:latin typeface="隶书" pitchFamily="49" charset="-122"/>
                <a:ea typeface="隶书" pitchFamily="49" charset="-122"/>
              </a:rPr>
              <a:t>一、异步电机在</a:t>
            </a:r>
            <a:r>
              <a:rPr lang="zh-CN" altLang="en-US" noProof="1">
                <a:solidFill>
                  <a:srgbClr val="0000CC"/>
                </a:solidFill>
                <a:effectLst>
                  <a:outerShdw blurRad="38100" dist="38100" dir="2700000">
                    <a:srgbClr val="C0C0C0"/>
                  </a:outerShdw>
                </a:effectLst>
                <a:latin typeface="隶书" pitchFamily="49" charset="-122"/>
                <a:ea typeface="隶书" pitchFamily="49" charset="-122"/>
              </a:rPr>
              <a:t>两相任意旋转坐标系</a:t>
            </a:r>
            <a:r>
              <a:rPr lang="zh-CN" altLang="en-US" noProof="1">
                <a:solidFill>
                  <a:srgbClr val="A50021"/>
                </a:solidFill>
                <a:effectLst>
                  <a:outerShdw blurRad="38100" dist="38100" dir="2700000">
                    <a:srgbClr val="C0C0C0"/>
                  </a:outerShdw>
                </a:effectLst>
                <a:latin typeface="隶书" pitchFamily="49" charset="-122"/>
                <a:ea typeface="隶书" pitchFamily="49" charset="-122"/>
              </a:rPr>
              <a:t>（</a:t>
            </a:r>
            <a:r>
              <a:rPr lang="en-US" altLang="zh-CN" noProof="1">
                <a:solidFill>
                  <a:srgbClr val="A50021"/>
                </a:solidFill>
                <a:effectLst>
                  <a:outerShdw blurRad="38100" dist="38100" dir="2700000">
                    <a:srgbClr val="C0C0C0"/>
                  </a:outerShdw>
                </a:effectLst>
                <a:latin typeface="隶书" pitchFamily="49" charset="-122"/>
                <a:ea typeface="隶书" pitchFamily="49" charset="-122"/>
              </a:rPr>
              <a:t>dq</a:t>
            </a:r>
            <a:r>
              <a:rPr lang="zh-CN" altLang="en-US" noProof="1">
                <a:solidFill>
                  <a:srgbClr val="A50021"/>
                </a:solidFill>
                <a:effectLst>
                  <a:outerShdw blurRad="38100" dist="38100" dir="2700000">
                    <a:srgbClr val="C0C0C0"/>
                  </a:outerShdw>
                </a:effectLst>
                <a:latin typeface="隶书" pitchFamily="49" charset="-122"/>
                <a:ea typeface="隶书" pitchFamily="49" charset="-122"/>
              </a:rPr>
              <a:t>坐标系）上的数学模型 </a:t>
            </a:r>
          </a:p>
        </p:txBody>
      </p:sp>
      <p:sp>
        <p:nvSpPr>
          <p:cNvPr id="96259" name="文本占位符 498690"/>
          <p:cNvSpPr>
            <a:spLocks noGrp="1" noChangeArrowheads="1"/>
          </p:cNvSpPr>
          <p:nvPr>
            <p:ph type="body" idx="1"/>
          </p:nvPr>
        </p:nvSpPr>
        <p:spPr>
          <a:xfrm>
            <a:off x="1846263" y="3646488"/>
            <a:ext cx="3024187" cy="2782887"/>
          </a:xfrm>
          <a:solidFill>
            <a:srgbClr val="CCCCCC"/>
          </a:solidFill>
        </p:spPr>
        <p:txBody>
          <a:bodyPr/>
          <a:lstStyle/>
          <a:p>
            <a:pPr eaLnBrk="1" hangingPunct="1">
              <a:lnSpc>
                <a:spcPct val="110000"/>
              </a:lnSpc>
            </a:pPr>
            <a:r>
              <a:rPr lang="en-US" altLang="zh-CN" i="1" dirty="0" err="1" smtClean="0">
                <a:solidFill>
                  <a:srgbClr val="FF0000"/>
                </a:solidFill>
                <a:effectLst>
                  <a:outerShdw blurRad="38100" dist="38100" dir="2700000" algn="tl">
                    <a:srgbClr val="000000">
                      <a:alpha val="43137"/>
                    </a:srgbClr>
                  </a:outerShdw>
                </a:effectLst>
                <a:latin typeface="Times New Roman" pitchFamily="18" charset="0"/>
              </a:rPr>
              <a:t>p</a:t>
            </a:r>
            <a:r>
              <a:rPr lang="en-US" altLang="zh-CN" i="1"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s</a:t>
            </a:r>
            <a:r>
              <a:rPr lang="en-US" altLang="zh-CN" dirty="0" smtClean="0">
                <a:solidFill>
                  <a:srgbClr val="FF0000"/>
                </a:solidFill>
                <a:effectLst>
                  <a:outerShdw blurRad="38100" dist="38100" dir="2700000" algn="tl">
                    <a:srgbClr val="000000">
                      <a:alpha val="43137"/>
                    </a:srgbClr>
                  </a:outerShdw>
                </a:effectLst>
                <a:latin typeface="Times New Roman" pitchFamily="18" charset="0"/>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坐标系相对于定子的角转速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坐标系相对于转子的角转速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电机转子角速度</a:t>
            </a:r>
          </a:p>
        </p:txBody>
      </p:sp>
      <p:sp>
        <p:nvSpPr>
          <p:cNvPr id="96260" name="矩形 498712"/>
          <p:cNvSpPr>
            <a:spLocks noChangeArrowheads="1"/>
          </p:cNvSpPr>
          <p:nvPr/>
        </p:nvSpPr>
        <p:spPr bwMode="auto">
          <a:xfrm>
            <a:off x="1663700" y="209550"/>
            <a:ext cx="6726238" cy="582613"/>
          </a:xfrm>
          <a:prstGeom prst="rect">
            <a:avLst/>
          </a:prstGeom>
          <a:noFill/>
          <a:ln w="9525">
            <a:noFill/>
            <a:miter lim="800000"/>
            <a:headEnd/>
            <a:tailEnd/>
          </a:ln>
        </p:spPr>
        <p:txBody>
          <a:bodyPr lIns="0" tIns="0" bIns="0" anchor="ctr"/>
          <a:lstStyle/>
          <a:p>
            <a:pPr marL="838200" indent="-838200" eaLnBrk="1" hangingPunct="1">
              <a:lnSpc>
                <a:spcPct val="90000"/>
              </a:lnSpc>
              <a:buFont typeface="Arial" pitchFamily="34" charset="0"/>
              <a:buNone/>
            </a:pPr>
            <a:r>
              <a:rPr lang="en-US" altLang="zh-CN" sz="2400">
                <a:solidFill>
                  <a:schemeClr val="tx1"/>
                </a:solidFill>
              </a:rPr>
              <a:t>7.4 </a:t>
            </a:r>
            <a:r>
              <a:rPr lang="zh-CN" altLang="en-US" sz="2400">
                <a:solidFill>
                  <a:schemeClr val="tx1"/>
                </a:solidFill>
                <a:latin typeface="Siemens Sans" pitchFamily="2" charset="0"/>
              </a:rPr>
              <a:t>异步电动机在正交坐标系上的动态数学模型</a:t>
            </a:r>
          </a:p>
        </p:txBody>
      </p:sp>
      <p:sp>
        <p:nvSpPr>
          <p:cNvPr id="96261" name="矩形 498721"/>
          <p:cNvSpPr>
            <a:spLocks noChangeArrowheads="1"/>
          </p:cNvSpPr>
          <p:nvPr/>
        </p:nvSpPr>
        <p:spPr bwMode="auto">
          <a:xfrm>
            <a:off x="1695450" y="963613"/>
            <a:ext cx="7448550" cy="922337"/>
          </a:xfrm>
          <a:prstGeom prst="rect">
            <a:avLst/>
          </a:prstGeom>
          <a:noFill/>
          <a:ln w="9525">
            <a:noFill/>
            <a:miter lim="800000"/>
            <a:headEnd/>
            <a:tailEnd/>
          </a:ln>
        </p:spPr>
        <p:txBody>
          <a:bodyPr lIns="0" tIns="0" rIns="90000" bIns="0"/>
          <a:lstStyle/>
          <a:p>
            <a:pPr eaLnBrk="1" hangingPunct="1">
              <a:buClr>
                <a:srgbClr val="FF9933"/>
              </a:buClr>
              <a:buFont typeface="Wingdings" pitchFamily="2" charset="2"/>
              <a:buNone/>
            </a:pPr>
            <a:r>
              <a:rPr lang="zh-CN" altLang="en-US" sz="2000" dirty="0">
                <a:solidFill>
                  <a:srgbClr val="FF0000"/>
                </a:solidFill>
                <a:effectLst>
                  <a:outerShdw blurRad="38100" dist="38100" dir="2700000" algn="tl">
                    <a:srgbClr val="000000">
                      <a:alpha val="43137"/>
                    </a:srgbClr>
                  </a:outerShdw>
                </a:effectLst>
                <a:latin typeface="Siemens Sans" pitchFamily="2" charset="0"/>
              </a:rPr>
              <a:t>异步电机的数学模型比较复杂，坐标变换的目的就是要简化数学模型</a:t>
            </a:r>
            <a:r>
              <a:rPr lang="zh-CN" altLang="en-US" sz="2000" dirty="0">
                <a:solidFill>
                  <a:schemeClr val="tx1"/>
                </a:solidFill>
                <a:latin typeface="Siemens Sans" pitchFamily="2" charset="0"/>
              </a:rPr>
              <a:t>。第</a:t>
            </a:r>
            <a:r>
              <a:rPr lang="en-US" altLang="zh-CN" sz="2000" dirty="0">
                <a:solidFill>
                  <a:schemeClr val="tx1"/>
                </a:solidFill>
              </a:rPr>
              <a:t>7.2.1</a:t>
            </a:r>
            <a:r>
              <a:rPr lang="zh-CN" altLang="en-US" sz="2000" dirty="0">
                <a:solidFill>
                  <a:schemeClr val="tx1"/>
                </a:solidFill>
                <a:latin typeface="Siemens Sans" pitchFamily="2" charset="0"/>
              </a:rPr>
              <a:t>节的异步电机数学模型是建立在三相静止的</a:t>
            </a:r>
            <a:r>
              <a:rPr lang="en-US" altLang="zh-CN" sz="2000" dirty="0">
                <a:solidFill>
                  <a:schemeClr val="tx1"/>
                </a:solidFill>
              </a:rPr>
              <a:t>ABC</a:t>
            </a:r>
            <a:r>
              <a:rPr lang="zh-CN" altLang="en-US" sz="2000" dirty="0">
                <a:solidFill>
                  <a:schemeClr val="tx1"/>
                </a:solidFill>
                <a:latin typeface="Siemens Sans" pitchFamily="2" charset="0"/>
              </a:rPr>
              <a:t>坐标系上的。 </a:t>
            </a:r>
          </a:p>
        </p:txBody>
      </p:sp>
      <p:sp>
        <p:nvSpPr>
          <p:cNvPr id="96262" name="矩形 498723"/>
          <p:cNvSpPr>
            <a:spLocks noChangeArrowheads="1"/>
          </p:cNvSpPr>
          <p:nvPr/>
        </p:nvSpPr>
        <p:spPr bwMode="auto">
          <a:xfrm>
            <a:off x="1751013" y="2043113"/>
            <a:ext cx="6218237" cy="660400"/>
          </a:xfrm>
          <a:prstGeom prst="rect">
            <a:avLst/>
          </a:prstGeom>
          <a:noFill/>
          <a:ln w="9525">
            <a:noFill/>
            <a:miter lim="800000"/>
            <a:headEnd/>
            <a:tailEnd/>
          </a:ln>
        </p:spPr>
        <p:txBody>
          <a:bodyPr lIns="0" tIns="0" bIns="0" anchor="ctr"/>
          <a:lstStyle/>
          <a:p>
            <a:pPr marL="838200" indent="-838200" eaLnBrk="1" hangingPunct="1">
              <a:lnSpc>
                <a:spcPct val="90000"/>
              </a:lnSpc>
              <a:buFont typeface="Arial" pitchFamily="34" charset="0"/>
              <a:buNone/>
            </a:pPr>
            <a:r>
              <a:rPr lang="en-US" altLang="zh-CN" sz="2000">
                <a:solidFill>
                  <a:schemeClr val="tx1"/>
                </a:solidFill>
              </a:rPr>
              <a:t>7.4.2 </a:t>
            </a:r>
            <a:r>
              <a:rPr lang="zh-CN" altLang="en-US" sz="2000">
                <a:solidFill>
                  <a:schemeClr val="tx1"/>
                </a:solidFill>
                <a:latin typeface="Siemens Sans" pitchFamily="2" charset="0"/>
              </a:rPr>
              <a:t>旋转两相正交坐标系中的动态数学模型</a:t>
            </a:r>
          </a:p>
        </p:txBody>
      </p:sp>
      <p:sp>
        <p:nvSpPr>
          <p:cNvPr id="96263" name="矩形 498724"/>
          <p:cNvSpPr>
            <a:spLocks noChangeArrowheads="1"/>
          </p:cNvSpPr>
          <p:nvPr/>
        </p:nvSpPr>
        <p:spPr bwMode="auto">
          <a:xfrm>
            <a:off x="1646238" y="1858963"/>
            <a:ext cx="6426200" cy="369887"/>
          </a:xfrm>
          <a:prstGeom prst="rect">
            <a:avLst/>
          </a:prstGeom>
          <a:noFill/>
          <a:ln w="9525">
            <a:noFill/>
            <a:miter lim="800000"/>
            <a:headEnd/>
            <a:tailEnd/>
          </a:ln>
        </p:spPr>
        <p:txBody>
          <a:bodyPr anchor="b">
            <a:spAutoFit/>
          </a:bodyPr>
          <a:lstStyle/>
          <a:p>
            <a:pPr marL="838200" indent="-838200" eaLnBrk="1" hangingPunct="1">
              <a:lnSpc>
                <a:spcPct val="90000"/>
              </a:lnSpc>
              <a:buFont typeface="Arial" pitchFamily="34" charset="0"/>
              <a:buNone/>
            </a:pPr>
            <a:r>
              <a:rPr lang="en-US" altLang="zh-CN" sz="2000">
                <a:solidFill>
                  <a:schemeClr val="tx1"/>
                </a:solidFill>
              </a:rPr>
              <a:t>7.4.1 </a:t>
            </a:r>
            <a:r>
              <a:rPr lang="zh-CN" altLang="en-US" sz="2000">
                <a:solidFill>
                  <a:schemeClr val="tx1"/>
                </a:solidFill>
                <a:latin typeface="Siemens Sans" pitchFamily="2" charset="0"/>
              </a:rPr>
              <a:t>静止两相正交坐标系中的动态数学模型</a:t>
            </a:r>
          </a:p>
        </p:txBody>
      </p:sp>
      <p:grpSp>
        <p:nvGrpSpPr>
          <p:cNvPr id="2" name="组合 482329"/>
          <p:cNvGrpSpPr>
            <a:grpSpLocks/>
          </p:cNvGrpSpPr>
          <p:nvPr/>
        </p:nvGrpSpPr>
        <p:grpSpPr bwMode="auto">
          <a:xfrm>
            <a:off x="5002213" y="2925763"/>
            <a:ext cx="3946525" cy="3792537"/>
            <a:chOff x="3151" y="1843"/>
            <a:chExt cx="2486" cy="2389"/>
          </a:xfrm>
        </p:grpSpPr>
        <p:sp>
          <p:nvSpPr>
            <p:cNvPr id="96273" name="直接连接符 482308"/>
            <p:cNvSpPr>
              <a:spLocks noChangeShapeType="1"/>
            </p:cNvSpPr>
            <p:nvPr/>
          </p:nvSpPr>
          <p:spPr bwMode="auto">
            <a:xfrm flipV="1">
              <a:off x="4209" y="1974"/>
              <a:ext cx="661" cy="1051"/>
            </a:xfrm>
            <a:prstGeom prst="line">
              <a:avLst/>
            </a:prstGeom>
            <a:noFill/>
            <a:ln w="19050">
              <a:solidFill>
                <a:srgbClr val="FF3300"/>
              </a:solidFill>
              <a:miter lim="800000"/>
              <a:headEnd/>
              <a:tailEnd type="triangle" w="med" len="med"/>
            </a:ln>
          </p:spPr>
          <p:txBody>
            <a:bodyPr/>
            <a:lstStyle/>
            <a:p>
              <a:endParaRPr lang="zh-CN" altLang="en-US"/>
            </a:p>
          </p:txBody>
        </p:sp>
        <p:sp>
          <p:nvSpPr>
            <p:cNvPr id="96274" name="文本框 482309"/>
            <p:cNvSpPr txBox="1">
              <a:spLocks noChangeArrowheads="1"/>
            </p:cNvSpPr>
            <p:nvPr/>
          </p:nvSpPr>
          <p:spPr bwMode="auto">
            <a:xfrm>
              <a:off x="5354" y="2972"/>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A</a:t>
              </a:r>
              <a:endParaRPr lang="en-US" altLang="zh-CN" sz="1600">
                <a:solidFill>
                  <a:schemeClr val="tx1"/>
                </a:solidFill>
                <a:latin typeface="宋体" pitchFamily="2" charset="-122"/>
              </a:endParaRPr>
            </a:p>
          </p:txBody>
        </p:sp>
        <p:sp>
          <p:nvSpPr>
            <p:cNvPr id="96275" name="文本框 482310"/>
            <p:cNvSpPr txBox="1">
              <a:spLocks noChangeArrowheads="1"/>
            </p:cNvSpPr>
            <p:nvPr/>
          </p:nvSpPr>
          <p:spPr bwMode="auto">
            <a:xfrm>
              <a:off x="3151" y="2106"/>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B</a:t>
              </a:r>
              <a:endParaRPr lang="en-US" altLang="zh-CN" sz="1600">
                <a:solidFill>
                  <a:schemeClr val="tx1"/>
                </a:solidFill>
                <a:latin typeface="宋体" pitchFamily="2" charset="-122"/>
              </a:endParaRPr>
            </a:p>
          </p:txBody>
        </p:sp>
        <p:sp>
          <p:nvSpPr>
            <p:cNvPr id="96276" name="文本框 482311"/>
            <p:cNvSpPr txBox="1">
              <a:spLocks noChangeArrowheads="1"/>
            </p:cNvSpPr>
            <p:nvPr/>
          </p:nvSpPr>
          <p:spPr bwMode="auto">
            <a:xfrm>
              <a:off x="3197" y="3944"/>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C</a:t>
              </a:r>
              <a:endParaRPr lang="en-US" altLang="zh-CN" sz="1600">
                <a:solidFill>
                  <a:schemeClr val="tx1"/>
                </a:solidFill>
                <a:latin typeface="宋体" pitchFamily="2" charset="-122"/>
              </a:endParaRPr>
            </a:p>
          </p:txBody>
        </p:sp>
        <p:sp>
          <p:nvSpPr>
            <p:cNvPr id="96277" name="文本框 482312"/>
            <p:cNvSpPr txBox="1">
              <a:spLocks noChangeArrowheads="1"/>
            </p:cNvSpPr>
            <p:nvPr/>
          </p:nvSpPr>
          <p:spPr bwMode="auto">
            <a:xfrm>
              <a:off x="4703" y="1843"/>
              <a:ext cx="610"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33CC33"/>
                  </a:solidFill>
                  <a:latin typeface="Times New Roman" pitchFamily="18" charset="0"/>
                </a:rPr>
                <a:t>F</a:t>
              </a:r>
              <a:r>
                <a:rPr lang="en-US" altLang="zh-CN" sz="2400" baseline="-25000">
                  <a:solidFill>
                    <a:srgbClr val="33CC33"/>
                  </a:solidFill>
                  <a:latin typeface="Times New Roman" pitchFamily="18" charset="0"/>
                </a:rPr>
                <a:t>s</a:t>
              </a:r>
              <a:endParaRPr lang="en-US" altLang="zh-CN" sz="1600">
                <a:solidFill>
                  <a:schemeClr val="tx1"/>
                </a:solidFill>
                <a:latin typeface="宋体" pitchFamily="2" charset="-122"/>
              </a:endParaRPr>
            </a:p>
          </p:txBody>
        </p:sp>
        <p:sp>
          <p:nvSpPr>
            <p:cNvPr id="96278" name="文本框 482313"/>
            <p:cNvSpPr txBox="1">
              <a:spLocks noChangeArrowheads="1"/>
            </p:cNvSpPr>
            <p:nvPr/>
          </p:nvSpPr>
          <p:spPr bwMode="auto">
            <a:xfrm>
              <a:off x="4163" y="1888"/>
              <a:ext cx="416" cy="260"/>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100" i="1">
                  <a:solidFill>
                    <a:srgbClr val="FF3300"/>
                  </a:solidFill>
                  <a:latin typeface="Times New Roman" pitchFamily="18" charset="0"/>
                  <a:sym typeface="Symbol" pitchFamily="18" charset="2"/>
                </a:rPr>
                <a:t></a:t>
              </a:r>
              <a:r>
                <a:rPr lang="en-US" altLang="zh-CN" sz="2100" baseline="-25000">
                  <a:solidFill>
                    <a:srgbClr val="FF3300"/>
                  </a:solidFill>
                  <a:latin typeface="Times New Roman" pitchFamily="18" charset="0"/>
                </a:rPr>
                <a:t>dqs</a:t>
              </a:r>
              <a:endParaRPr lang="en-US" altLang="zh-CN" sz="2100" baseline="-25000">
                <a:solidFill>
                  <a:srgbClr val="FF3300"/>
                </a:solidFill>
                <a:latin typeface="宋体" pitchFamily="2" charset="-122"/>
              </a:endParaRPr>
            </a:p>
          </p:txBody>
        </p:sp>
        <p:sp>
          <p:nvSpPr>
            <p:cNvPr id="96279" name="任意多边形 482314"/>
            <p:cNvSpPr>
              <a:spLocks noChangeArrowheads="1"/>
            </p:cNvSpPr>
            <p:nvPr/>
          </p:nvSpPr>
          <p:spPr bwMode="auto">
            <a:xfrm rot="4669609">
              <a:off x="4461" y="2958"/>
              <a:ext cx="131" cy="42"/>
            </a:xfrm>
            <a:custGeom>
              <a:avLst/>
              <a:gdLst>
                <a:gd name="T0" fmla="*/ 0 w 480"/>
                <a:gd name="T1" fmla="*/ 0 h 224"/>
                <a:gd name="T2" fmla="*/ 0 w 480"/>
                <a:gd name="T3" fmla="*/ 0 h 224"/>
                <a:gd name="T4" fmla="*/ 0 w 480"/>
                <a:gd name="T5" fmla="*/ 0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chemeClr val="tx1"/>
              </a:solidFill>
              <a:miter lim="800000"/>
              <a:headEnd type="triangle" w="med" len="med"/>
              <a:tailEnd type="triangle" w="med" len="med"/>
            </a:ln>
          </p:spPr>
          <p:txBody>
            <a:bodyPr/>
            <a:lstStyle/>
            <a:p>
              <a:endParaRPr lang="zh-CN" altLang="en-US"/>
            </a:p>
          </p:txBody>
        </p:sp>
        <p:sp>
          <p:nvSpPr>
            <p:cNvPr id="96280" name="直接连接符 482315"/>
            <p:cNvSpPr>
              <a:spLocks noChangeShapeType="1"/>
            </p:cNvSpPr>
            <p:nvPr/>
          </p:nvSpPr>
          <p:spPr bwMode="auto">
            <a:xfrm flipV="1">
              <a:off x="4211" y="2544"/>
              <a:ext cx="1241" cy="478"/>
            </a:xfrm>
            <a:prstGeom prst="line">
              <a:avLst/>
            </a:prstGeom>
            <a:noFill/>
            <a:ln w="12700">
              <a:solidFill>
                <a:srgbClr val="FF7C80"/>
              </a:solidFill>
              <a:miter lim="800000"/>
              <a:headEnd/>
              <a:tailEnd type="triangle" w="med" len="med"/>
            </a:ln>
          </p:spPr>
          <p:txBody>
            <a:bodyPr/>
            <a:lstStyle/>
            <a:p>
              <a:endParaRPr lang="zh-CN" altLang="en-US"/>
            </a:p>
          </p:txBody>
        </p:sp>
        <p:sp>
          <p:nvSpPr>
            <p:cNvPr id="96281" name="直接连接符 482316"/>
            <p:cNvSpPr>
              <a:spLocks noChangeShapeType="1"/>
            </p:cNvSpPr>
            <p:nvPr/>
          </p:nvSpPr>
          <p:spPr bwMode="auto">
            <a:xfrm flipH="1" flipV="1">
              <a:off x="3872" y="1974"/>
              <a:ext cx="339" cy="1048"/>
            </a:xfrm>
            <a:prstGeom prst="line">
              <a:avLst/>
            </a:prstGeom>
            <a:noFill/>
            <a:ln w="12700">
              <a:solidFill>
                <a:srgbClr val="FF7C80"/>
              </a:solidFill>
              <a:miter lim="800000"/>
              <a:headEnd/>
              <a:tailEnd type="triangle" w="med" len="med"/>
            </a:ln>
          </p:spPr>
          <p:txBody>
            <a:bodyPr/>
            <a:lstStyle/>
            <a:p>
              <a:endParaRPr lang="zh-CN" altLang="en-US"/>
            </a:p>
          </p:txBody>
        </p:sp>
        <p:sp>
          <p:nvSpPr>
            <p:cNvPr id="96282" name="直接连接符 482317"/>
            <p:cNvSpPr>
              <a:spLocks noChangeShapeType="1"/>
            </p:cNvSpPr>
            <p:nvPr/>
          </p:nvSpPr>
          <p:spPr bwMode="auto">
            <a:xfrm flipV="1">
              <a:off x="4211" y="1974"/>
              <a:ext cx="659" cy="1048"/>
            </a:xfrm>
            <a:prstGeom prst="line">
              <a:avLst/>
            </a:prstGeom>
            <a:noFill/>
            <a:ln w="28575">
              <a:solidFill>
                <a:srgbClr val="33CC33"/>
              </a:solidFill>
              <a:miter lim="800000"/>
              <a:headEnd/>
              <a:tailEnd type="triangle" w="med" len="med"/>
            </a:ln>
          </p:spPr>
          <p:txBody>
            <a:bodyPr/>
            <a:lstStyle/>
            <a:p>
              <a:endParaRPr lang="zh-CN" altLang="en-US"/>
            </a:p>
          </p:txBody>
        </p:sp>
        <p:sp>
          <p:nvSpPr>
            <p:cNvPr id="96283" name="文本框 482318"/>
            <p:cNvSpPr txBox="1">
              <a:spLocks noChangeArrowheads="1"/>
            </p:cNvSpPr>
            <p:nvPr/>
          </p:nvSpPr>
          <p:spPr bwMode="auto">
            <a:xfrm>
              <a:off x="4525" y="2788"/>
              <a:ext cx="343"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a:solidFill>
                    <a:schemeClr val="tx1"/>
                  </a:solidFill>
                  <a:latin typeface="Times New Roman" pitchFamily="18" charset="0"/>
                  <a:sym typeface="Symbol" pitchFamily="18" charset="2"/>
                </a:rPr>
                <a:t></a:t>
              </a:r>
              <a:r>
                <a:rPr lang="en-US" altLang="zh-CN" sz="2400" baseline="-25000">
                  <a:solidFill>
                    <a:schemeClr val="tx1"/>
                  </a:solidFill>
                  <a:latin typeface="Times New Roman" pitchFamily="18" charset="0"/>
                  <a:sym typeface="Symbol" pitchFamily="18" charset="2"/>
                </a:rPr>
                <a:t>s</a:t>
              </a:r>
            </a:p>
          </p:txBody>
        </p:sp>
        <p:sp>
          <p:nvSpPr>
            <p:cNvPr id="96284" name="文本框 482319"/>
            <p:cNvSpPr txBox="1">
              <a:spLocks noChangeArrowheads="1"/>
            </p:cNvSpPr>
            <p:nvPr/>
          </p:nvSpPr>
          <p:spPr bwMode="auto">
            <a:xfrm>
              <a:off x="5285" y="2500"/>
              <a:ext cx="352"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d</a:t>
              </a:r>
              <a:endParaRPr lang="en-US" altLang="zh-CN" sz="1600">
                <a:solidFill>
                  <a:schemeClr val="tx1"/>
                </a:solidFill>
                <a:latin typeface="宋体" pitchFamily="2" charset="-122"/>
              </a:endParaRPr>
            </a:p>
          </p:txBody>
        </p:sp>
        <p:sp>
          <p:nvSpPr>
            <p:cNvPr id="96285" name="文本框 482320"/>
            <p:cNvSpPr txBox="1">
              <a:spLocks noChangeArrowheads="1"/>
            </p:cNvSpPr>
            <p:nvPr/>
          </p:nvSpPr>
          <p:spPr bwMode="auto">
            <a:xfrm>
              <a:off x="3831" y="1843"/>
              <a:ext cx="352"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q</a:t>
              </a:r>
              <a:endParaRPr lang="en-US" altLang="zh-CN" sz="1600">
                <a:solidFill>
                  <a:schemeClr val="tx1"/>
                </a:solidFill>
                <a:latin typeface="宋体" pitchFamily="2" charset="-122"/>
              </a:endParaRPr>
            </a:p>
          </p:txBody>
        </p:sp>
        <p:sp>
          <p:nvSpPr>
            <p:cNvPr id="96286" name="任意多边形 482321"/>
            <p:cNvSpPr>
              <a:spLocks noChangeArrowheads="1"/>
            </p:cNvSpPr>
            <p:nvPr/>
          </p:nvSpPr>
          <p:spPr bwMode="auto">
            <a:xfrm>
              <a:off x="3324" y="3025"/>
              <a:ext cx="1789" cy="927"/>
            </a:xfrm>
            <a:custGeom>
              <a:avLst/>
              <a:gdLst>
                <a:gd name="T0" fmla="*/ 0 w 1952"/>
                <a:gd name="T1" fmla="*/ 485 h 961"/>
                <a:gd name="T2" fmla="*/ 182 w 1952"/>
                <a:gd name="T3" fmla="*/ 0 h 961"/>
                <a:gd name="T4" fmla="*/ 373 w 1952"/>
                <a:gd name="T5" fmla="*/ 0 h 961"/>
                <a:gd name="T6" fmla="*/ 0 60000 65536"/>
                <a:gd name="T7" fmla="*/ 0 60000 65536"/>
                <a:gd name="T8" fmla="*/ 0 60000 65536"/>
                <a:gd name="T9" fmla="*/ 0 w 1952"/>
                <a:gd name="T10" fmla="*/ 0 h 961"/>
                <a:gd name="T11" fmla="*/ 1952 w 1952"/>
                <a:gd name="T12" fmla="*/ 961 h 961"/>
              </a:gdLst>
              <a:ahLst/>
              <a:cxnLst>
                <a:cxn ang="T6">
                  <a:pos x="T0" y="T1"/>
                </a:cxn>
                <a:cxn ang="T7">
                  <a:pos x="T2" y="T3"/>
                </a:cxn>
                <a:cxn ang="T8">
                  <a:pos x="T4" y="T5"/>
                </a:cxn>
              </a:cxnLst>
              <a:rect l="T9" t="T10" r="T11" b="T12"/>
              <a:pathLst>
                <a:path w="1952" h="961">
                  <a:moveTo>
                    <a:pt x="0" y="961"/>
                  </a:moveTo>
                  <a:lnTo>
                    <a:pt x="960" y="0"/>
                  </a:lnTo>
                  <a:lnTo>
                    <a:pt x="1952" y="0"/>
                  </a:lnTo>
                </a:path>
              </a:pathLst>
            </a:custGeom>
            <a:noFill/>
            <a:ln w="7938">
              <a:solidFill>
                <a:srgbClr val="0000FF"/>
              </a:solidFill>
              <a:round/>
              <a:headEnd/>
              <a:tailEnd/>
            </a:ln>
          </p:spPr>
          <p:txBody>
            <a:bodyPr/>
            <a:lstStyle/>
            <a:p>
              <a:endParaRPr lang="zh-CN" altLang="en-US"/>
            </a:p>
          </p:txBody>
        </p:sp>
        <p:sp>
          <p:nvSpPr>
            <p:cNvPr id="96287" name="直接连接符 482322"/>
            <p:cNvSpPr>
              <a:spLocks noChangeShapeType="1"/>
            </p:cNvSpPr>
            <p:nvPr/>
          </p:nvSpPr>
          <p:spPr bwMode="auto">
            <a:xfrm>
              <a:off x="3324" y="2098"/>
              <a:ext cx="880" cy="927"/>
            </a:xfrm>
            <a:prstGeom prst="line">
              <a:avLst/>
            </a:prstGeom>
            <a:noFill/>
            <a:ln w="7938">
              <a:solidFill>
                <a:srgbClr val="0000FF"/>
              </a:solidFill>
              <a:round/>
              <a:headEnd/>
              <a:tailEnd/>
            </a:ln>
          </p:spPr>
          <p:txBody>
            <a:bodyPr/>
            <a:lstStyle/>
            <a:p>
              <a:endParaRPr lang="zh-CN" altLang="en-US"/>
            </a:p>
          </p:txBody>
        </p:sp>
        <p:sp>
          <p:nvSpPr>
            <p:cNvPr id="96288" name="任意多边形 482323"/>
            <p:cNvSpPr>
              <a:spLocks noChangeArrowheads="1"/>
            </p:cNvSpPr>
            <p:nvPr/>
          </p:nvSpPr>
          <p:spPr bwMode="auto">
            <a:xfrm>
              <a:off x="3295" y="3938"/>
              <a:ext cx="42" cy="44"/>
            </a:xfrm>
            <a:custGeom>
              <a:avLst/>
              <a:gdLst>
                <a:gd name="T0" fmla="*/ 8 w 46"/>
                <a:gd name="T1" fmla="*/ 11 h 46"/>
                <a:gd name="T2" fmla="*/ 0 w 46"/>
                <a:gd name="T3" fmla="*/ 21 h 46"/>
                <a:gd name="T4" fmla="*/ 5 w 46"/>
                <a:gd name="T5" fmla="*/ 0 h 46"/>
                <a:gd name="T6" fmla="*/ 8 w 46"/>
                <a:gd name="T7" fmla="*/ 1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46" y="23"/>
                  </a:moveTo>
                  <a:lnTo>
                    <a:pt x="0" y="46"/>
                  </a:lnTo>
                  <a:lnTo>
                    <a:pt x="23" y="0"/>
                  </a:lnTo>
                  <a:lnTo>
                    <a:pt x="46" y="23"/>
                  </a:lnTo>
                  <a:close/>
                </a:path>
              </a:pathLst>
            </a:custGeom>
            <a:solidFill>
              <a:srgbClr val="0000FF"/>
            </a:solidFill>
            <a:ln w="9525">
              <a:noFill/>
              <a:round/>
              <a:headEnd/>
              <a:tailEnd/>
            </a:ln>
          </p:spPr>
          <p:txBody>
            <a:bodyPr/>
            <a:lstStyle/>
            <a:p>
              <a:endParaRPr lang="zh-CN" altLang="en-US"/>
            </a:p>
          </p:txBody>
        </p:sp>
        <p:sp>
          <p:nvSpPr>
            <p:cNvPr id="96289" name="任意多边形 482324"/>
            <p:cNvSpPr>
              <a:spLocks noChangeArrowheads="1"/>
            </p:cNvSpPr>
            <p:nvPr/>
          </p:nvSpPr>
          <p:spPr bwMode="auto">
            <a:xfrm>
              <a:off x="3295" y="2067"/>
              <a:ext cx="42" cy="44"/>
            </a:xfrm>
            <a:custGeom>
              <a:avLst/>
              <a:gdLst>
                <a:gd name="T0" fmla="*/ 5 w 46"/>
                <a:gd name="T1" fmla="*/ 21 h 46"/>
                <a:gd name="T2" fmla="*/ 0 w 46"/>
                <a:gd name="T3" fmla="*/ 0 h 46"/>
                <a:gd name="T4" fmla="*/ 8 w 46"/>
                <a:gd name="T5" fmla="*/ 11 h 46"/>
                <a:gd name="T6" fmla="*/ 5 w 46"/>
                <a:gd name="T7" fmla="*/ 2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46"/>
                  </a:moveTo>
                  <a:lnTo>
                    <a:pt x="0" y="0"/>
                  </a:lnTo>
                  <a:lnTo>
                    <a:pt x="46" y="23"/>
                  </a:lnTo>
                  <a:lnTo>
                    <a:pt x="23" y="46"/>
                  </a:lnTo>
                  <a:close/>
                </a:path>
              </a:pathLst>
            </a:custGeom>
            <a:solidFill>
              <a:srgbClr val="0000FF"/>
            </a:solidFill>
            <a:ln w="9525">
              <a:noFill/>
              <a:round/>
              <a:headEnd/>
              <a:tailEnd/>
            </a:ln>
          </p:spPr>
          <p:txBody>
            <a:bodyPr/>
            <a:lstStyle/>
            <a:p>
              <a:endParaRPr lang="zh-CN" altLang="en-US"/>
            </a:p>
          </p:txBody>
        </p:sp>
        <p:sp>
          <p:nvSpPr>
            <p:cNvPr id="96290" name="直接连接符 482325"/>
            <p:cNvSpPr>
              <a:spLocks noChangeShapeType="1"/>
            </p:cNvSpPr>
            <p:nvPr/>
          </p:nvSpPr>
          <p:spPr bwMode="auto">
            <a:xfrm>
              <a:off x="5095" y="3023"/>
              <a:ext cx="290" cy="0"/>
            </a:xfrm>
            <a:prstGeom prst="line">
              <a:avLst/>
            </a:prstGeom>
            <a:noFill/>
            <a:ln w="6350">
              <a:solidFill>
                <a:srgbClr val="0000FF"/>
              </a:solidFill>
              <a:round/>
              <a:headEnd/>
              <a:tailEnd type="triangle" w="med" len="med"/>
            </a:ln>
          </p:spPr>
          <p:txBody>
            <a:bodyPr/>
            <a:lstStyle/>
            <a:p>
              <a:endParaRPr lang="zh-CN" altLang="en-US"/>
            </a:p>
          </p:txBody>
        </p:sp>
        <p:sp>
          <p:nvSpPr>
            <p:cNvPr id="96291" name="任意多边形 482326"/>
            <p:cNvSpPr>
              <a:spLocks noChangeArrowheads="1"/>
            </p:cNvSpPr>
            <p:nvPr/>
          </p:nvSpPr>
          <p:spPr bwMode="auto">
            <a:xfrm>
              <a:off x="4488" y="2152"/>
              <a:ext cx="379" cy="268"/>
            </a:xfrm>
            <a:custGeom>
              <a:avLst/>
              <a:gdLst>
                <a:gd name="T0" fmla="*/ 0 w 413"/>
                <a:gd name="T1" fmla="*/ 4 h 278"/>
                <a:gd name="T2" fmla="*/ 15 w 413"/>
                <a:gd name="T3" fmla="*/ 0 h 278"/>
                <a:gd name="T4" fmla="*/ 28 w 413"/>
                <a:gd name="T5" fmla="*/ 9 h 278"/>
                <a:gd name="T6" fmla="*/ 39 w 413"/>
                <a:gd name="T7" fmla="*/ 13 h 278"/>
                <a:gd name="T8" fmla="*/ 50 w 413"/>
                <a:gd name="T9" fmla="*/ 34 h 278"/>
                <a:gd name="T10" fmla="*/ 61 w 413"/>
                <a:gd name="T11" fmla="*/ 51 h 278"/>
                <a:gd name="T12" fmla="*/ 70 w 413"/>
                <a:gd name="T13" fmla="*/ 76 h 278"/>
                <a:gd name="T14" fmla="*/ 76 w 413"/>
                <a:gd name="T15" fmla="*/ 106 h 278"/>
                <a:gd name="T16" fmla="*/ 82 w 413"/>
                <a:gd name="T17" fmla="*/ 139 h 2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3"/>
                <a:gd name="T28" fmla="*/ 0 h 278"/>
                <a:gd name="T29" fmla="*/ 413 w 413"/>
                <a:gd name="T30" fmla="*/ 278 h 2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3" h="278">
                  <a:moveTo>
                    <a:pt x="0" y="4"/>
                  </a:moveTo>
                  <a:lnTo>
                    <a:pt x="70" y="0"/>
                  </a:lnTo>
                  <a:lnTo>
                    <a:pt x="139" y="9"/>
                  </a:lnTo>
                  <a:lnTo>
                    <a:pt x="199" y="32"/>
                  </a:lnTo>
                  <a:lnTo>
                    <a:pt x="260" y="65"/>
                  </a:lnTo>
                  <a:lnTo>
                    <a:pt x="311" y="102"/>
                  </a:lnTo>
                  <a:lnTo>
                    <a:pt x="357" y="153"/>
                  </a:lnTo>
                  <a:lnTo>
                    <a:pt x="390" y="213"/>
                  </a:lnTo>
                  <a:lnTo>
                    <a:pt x="413" y="278"/>
                  </a:lnTo>
                </a:path>
              </a:pathLst>
            </a:custGeom>
            <a:noFill/>
            <a:ln w="19050">
              <a:solidFill>
                <a:srgbClr val="FF0000"/>
              </a:solidFill>
              <a:round/>
              <a:headEnd type="triangle" w="med" len="med"/>
              <a:tailEnd/>
            </a:ln>
          </p:spPr>
          <p:txBody>
            <a:bodyPr/>
            <a:lstStyle/>
            <a:p>
              <a:endParaRPr lang="zh-CN" altLang="en-US"/>
            </a:p>
          </p:txBody>
        </p:sp>
      </p:grpSp>
      <p:sp>
        <p:nvSpPr>
          <p:cNvPr id="9626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626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626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6268"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6269"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627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627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627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占位符 502786"/>
          <p:cNvSpPr>
            <a:spLocks noGrp="1" noChangeArrowheads="1"/>
          </p:cNvSpPr>
          <p:nvPr>
            <p:ph type="body" sz="half" idx="1"/>
          </p:nvPr>
        </p:nvSpPr>
        <p:spPr>
          <a:xfrm>
            <a:off x="2362200" y="3905250"/>
            <a:ext cx="6146800" cy="738188"/>
          </a:xfrm>
        </p:spPr>
        <p:txBody>
          <a:bodyPr/>
          <a:lstStyle/>
          <a:p>
            <a:pPr eaLnBrk="1" hangingPunct="1"/>
            <a:r>
              <a:rPr lang="zh-CN" altLang="en-US" smtClean="0"/>
              <a:t>图</a:t>
            </a:r>
            <a:r>
              <a:rPr lang="en-US" altLang="zh-CN" smtClean="0"/>
              <a:t>7-7  </a:t>
            </a:r>
            <a:r>
              <a:rPr lang="zh-CN" altLang="en-US" smtClean="0"/>
              <a:t>定子 、转子 坐标系到旋转正交坐标系的变换</a:t>
            </a:r>
          </a:p>
          <a:p>
            <a:pPr algn="ctr" eaLnBrk="1" hangingPunct="1"/>
            <a:r>
              <a:rPr lang="en-US" altLang="zh-CN" smtClean="0"/>
              <a:t>a</a:t>
            </a:r>
            <a:r>
              <a:rPr lang="zh-CN" altLang="en-US" smtClean="0"/>
              <a:t>）定子 、转子坐标系    </a:t>
            </a:r>
            <a:r>
              <a:rPr lang="en-US" altLang="zh-CN" smtClean="0"/>
              <a:t>b</a:t>
            </a:r>
            <a:r>
              <a:rPr lang="zh-CN" altLang="en-US" smtClean="0"/>
              <a:t>）旋转正交坐标系</a:t>
            </a:r>
          </a:p>
        </p:txBody>
      </p:sp>
      <p:sp>
        <p:nvSpPr>
          <p:cNvPr id="97283" name="矩形 502787"/>
          <p:cNvSpPr>
            <a:spLocks noChangeArrowheads="1"/>
          </p:cNvSpPr>
          <p:nvPr/>
        </p:nvSpPr>
        <p:spPr bwMode="auto">
          <a:xfrm>
            <a:off x="0" y="31908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4" name="矩形 502788"/>
          <p:cNvSpPr>
            <a:spLocks noChangeArrowheads="1"/>
          </p:cNvSpPr>
          <p:nvPr/>
        </p:nvSpPr>
        <p:spPr bwMode="auto">
          <a:xfrm>
            <a:off x="0" y="30003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5" name="矩形 502789"/>
          <p:cNvSpPr>
            <a:spLocks noChangeArrowheads="1"/>
          </p:cNvSpPr>
          <p:nvPr/>
        </p:nvSpPr>
        <p:spPr bwMode="auto">
          <a:xfrm>
            <a:off x="0" y="38576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6" name="矩形 502790"/>
          <p:cNvSpPr>
            <a:spLocks noChangeArrowheads="1"/>
          </p:cNvSpPr>
          <p:nvPr/>
        </p:nvSpPr>
        <p:spPr bwMode="auto">
          <a:xfrm>
            <a:off x="0" y="30051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7" name="矩形 502791"/>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8" name="矩形 502792"/>
          <p:cNvSpPr>
            <a:spLocks noChangeArrowheads="1"/>
          </p:cNvSpPr>
          <p:nvPr/>
        </p:nvSpPr>
        <p:spPr bwMode="auto">
          <a:xfrm>
            <a:off x="0" y="30337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97289" name="矩形 50279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97290" name="图片 502794" descr="0608"/>
          <p:cNvPicPr>
            <a:picLocks noChangeAspect="1" noChangeArrowheads="1"/>
          </p:cNvPicPr>
          <p:nvPr/>
        </p:nvPicPr>
        <p:blipFill>
          <a:blip r:embed="rId2" cstate="print"/>
          <a:srcRect/>
          <a:stretch>
            <a:fillRect/>
          </a:stretch>
        </p:blipFill>
        <p:spPr bwMode="auto">
          <a:xfrm>
            <a:off x="1981200" y="946150"/>
            <a:ext cx="6877050" cy="3005138"/>
          </a:xfrm>
          <a:prstGeom prst="rect">
            <a:avLst/>
          </a:prstGeom>
          <a:noFill/>
          <a:ln w="9525">
            <a:noFill/>
            <a:miter lim="800000"/>
            <a:headEnd/>
            <a:tailEnd/>
          </a:ln>
        </p:spPr>
      </p:pic>
      <p:sp>
        <p:nvSpPr>
          <p:cNvPr id="502798" name="文本框 502797"/>
          <p:cNvSpPr txBox="1">
            <a:spLocks noChangeArrowheads="1"/>
          </p:cNvSpPr>
          <p:nvPr/>
        </p:nvSpPr>
        <p:spPr bwMode="auto">
          <a:xfrm>
            <a:off x="1738313" y="5686425"/>
            <a:ext cx="1489075" cy="396875"/>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000">
                <a:solidFill>
                  <a:schemeClr val="tx1"/>
                </a:solidFill>
                <a:latin typeface="Times New Roman" pitchFamily="18" charset="0"/>
              </a:rPr>
              <a:t>ABC</a:t>
            </a:r>
            <a:r>
              <a:rPr lang="zh-CN" altLang="en-US" sz="2000">
                <a:solidFill>
                  <a:schemeClr val="tx1"/>
                </a:solidFill>
                <a:latin typeface="宋体" pitchFamily="2" charset="-122"/>
              </a:rPr>
              <a:t>坐标系</a:t>
            </a:r>
          </a:p>
        </p:txBody>
      </p:sp>
      <p:sp>
        <p:nvSpPr>
          <p:cNvPr id="502799" name="文本框 502798"/>
          <p:cNvSpPr txBox="1">
            <a:spLocks noChangeArrowheads="1"/>
          </p:cNvSpPr>
          <p:nvPr/>
        </p:nvSpPr>
        <p:spPr bwMode="auto">
          <a:xfrm>
            <a:off x="4957763" y="5707063"/>
            <a:ext cx="1379537" cy="396875"/>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zh-CN" altLang="en-US" sz="2000" i="1">
                <a:solidFill>
                  <a:schemeClr val="tx1"/>
                </a:solidFill>
                <a:latin typeface="宋体" pitchFamily="2" charset="-122"/>
                <a:sym typeface="Symbol" pitchFamily="18" charset="2"/>
              </a:rPr>
              <a:t> </a:t>
            </a:r>
            <a:r>
              <a:rPr lang="zh-CN" altLang="en-US" sz="2000">
                <a:solidFill>
                  <a:schemeClr val="tx1"/>
                </a:solidFill>
                <a:latin typeface="宋体" pitchFamily="2" charset="-122"/>
              </a:rPr>
              <a:t>坐标系</a:t>
            </a:r>
          </a:p>
        </p:txBody>
      </p:sp>
      <p:sp>
        <p:nvSpPr>
          <p:cNvPr id="502800" name="文本框 502799"/>
          <p:cNvSpPr txBox="1">
            <a:spLocks noChangeArrowheads="1"/>
          </p:cNvSpPr>
          <p:nvPr/>
        </p:nvSpPr>
        <p:spPr bwMode="auto">
          <a:xfrm>
            <a:off x="7851775" y="5673725"/>
            <a:ext cx="1228725" cy="396875"/>
          </a:xfrm>
          <a:prstGeom prst="rect">
            <a:avLst/>
          </a:prstGeom>
          <a:noFill/>
          <a:ln w="19050">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000">
                <a:solidFill>
                  <a:schemeClr val="tx1"/>
                </a:solidFill>
                <a:latin typeface="Times New Roman" pitchFamily="18" charset="0"/>
              </a:rPr>
              <a:t>dq</a:t>
            </a:r>
            <a:r>
              <a:rPr lang="zh-CN" altLang="en-US" sz="2000">
                <a:solidFill>
                  <a:schemeClr val="tx1"/>
                </a:solidFill>
                <a:latin typeface="宋体" pitchFamily="2" charset="-122"/>
              </a:rPr>
              <a:t>坐标系</a:t>
            </a:r>
          </a:p>
        </p:txBody>
      </p:sp>
      <p:sp>
        <p:nvSpPr>
          <p:cNvPr id="502801" name="直接连接符 502800"/>
          <p:cNvSpPr>
            <a:spLocks noChangeShapeType="1"/>
          </p:cNvSpPr>
          <p:nvPr/>
        </p:nvSpPr>
        <p:spPr bwMode="auto">
          <a:xfrm>
            <a:off x="3579813" y="5910263"/>
            <a:ext cx="1008062" cy="0"/>
          </a:xfrm>
          <a:prstGeom prst="line">
            <a:avLst/>
          </a:prstGeom>
          <a:noFill/>
          <a:ln w="28575">
            <a:solidFill>
              <a:srgbClr val="0066FF"/>
            </a:solidFill>
            <a:round/>
            <a:headEnd/>
            <a:tailEnd type="triangle" w="med" len="med"/>
          </a:ln>
        </p:spPr>
        <p:txBody>
          <a:bodyPr/>
          <a:lstStyle/>
          <a:p>
            <a:endParaRPr lang="zh-CN" altLang="en-US"/>
          </a:p>
        </p:txBody>
      </p:sp>
      <p:sp>
        <p:nvSpPr>
          <p:cNvPr id="502802" name="直接连接符 502801"/>
          <p:cNvSpPr>
            <a:spLocks noChangeShapeType="1"/>
          </p:cNvSpPr>
          <p:nvPr/>
        </p:nvSpPr>
        <p:spPr bwMode="auto">
          <a:xfrm>
            <a:off x="6604000" y="5910263"/>
            <a:ext cx="936625" cy="0"/>
          </a:xfrm>
          <a:prstGeom prst="line">
            <a:avLst/>
          </a:prstGeom>
          <a:noFill/>
          <a:ln w="28575">
            <a:solidFill>
              <a:srgbClr val="0066FF"/>
            </a:solidFill>
            <a:round/>
            <a:headEnd/>
            <a:tailEnd type="triangle" w="med" len="med"/>
          </a:ln>
        </p:spPr>
        <p:txBody>
          <a:bodyPr/>
          <a:lstStyle/>
          <a:p>
            <a:endParaRPr lang="zh-CN" altLang="en-US"/>
          </a:p>
        </p:txBody>
      </p:sp>
      <p:sp>
        <p:nvSpPr>
          <p:cNvPr id="502803" name="文本框 502802"/>
          <p:cNvSpPr txBox="1">
            <a:spLocks noChangeArrowheads="1"/>
          </p:cNvSpPr>
          <p:nvPr/>
        </p:nvSpPr>
        <p:spPr bwMode="auto">
          <a:xfrm>
            <a:off x="2932113" y="5189538"/>
            <a:ext cx="2303462" cy="396875"/>
          </a:xfrm>
          <a:prstGeom prst="rect">
            <a:avLst/>
          </a:prstGeom>
          <a:noFill/>
          <a:ln w="19050">
            <a:noFill/>
            <a:miter lim="800000"/>
            <a:headEnd/>
            <a:tailEnd/>
          </a:ln>
        </p:spPr>
        <p:txBody>
          <a:bodyPr>
            <a:spAutoFit/>
          </a:bodyPr>
          <a:lstStyle/>
          <a:p>
            <a:pPr algn="ctr" eaLnBrk="1" fontAlgn="ctr" hangingPunct="1">
              <a:spcBef>
                <a:spcPct val="50000"/>
              </a:spcBef>
              <a:buFont typeface="Arial" pitchFamily="34" charset="0"/>
              <a:buNone/>
            </a:pPr>
            <a:r>
              <a:rPr lang="en-US" altLang="zh-CN" sz="2000">
                <a:solidFill>
                  <a:srgbClr val="FF3300"/>
                </a:solidFill>
                <a:latin typeface="Times New Roman" pitchFamily="18" charset="0"/>
              </a:rPr>
              <a:t>3/2</a:t>
            </a:r>
            <a:r>
              <a:rPr lang="zh-CN" altLang="en-US" sz="2000">
                <a:solidFill>
                  <a:srgbClr val="FF3300"/>
                </a:solidFill>
                <a:latin typeface="宋体" pitchFamily="2" charset="-122"/>
              </a:rPr>
              <a:t>变换</a:t>
            </a:r>
          </a:p>
        </p:txBody>
      </p:sp>
      <p:sp>
        <p:nvSpPr>
          <p:cNvPr id="502804" name="文本框 502803"/>
          <p:cNvSpPr txBox="1">
            <a:spLocks noChangeArrowheads="1"/>
          </p:cNvSpPr>
          <p:nvPr/>
        </p:nvSpPr>
        <p:spPr bwMode="auto">
          <a:xfrm>
            <a:off x="6245225" y="5189538"/>
            <a:ext cx="1727200" cy="366712"/>
          </a:xfrm>
          <a:prstGeom prst="rect">
            <a:avLst/>
          </a:prstGeom>
          <a:noFill/>
          <a:ln w="19050">
            <a:noFill/>
            <a:miter lim="800000"/>
            <a:headEnd/>
            <a:tailEnd/>
          </a:ln>
        </p:spPr>
        <p:txBody>
          <a:bodyPr>
            <a:spAutoFit/>
          </a:bodyPr>
          <a:lstStyle/>
          <a:p>
            <a:pPr algn="ctr" eaLnBrk="1" fontAlgn="ctr" hangingPunct="1">
              <a:spcBef>
                <a:spcPct val="50000"/>
              </a:spcBef>
              <a:buFont typeface="Arial" pitchFamily="34" charset="0"/>
              <a:buNone/>
            </a:pPr>
            <a:r>
              <a:rPr lang="en-US" altLang="zh-CN" sz="1800">
                <a:solidFill>
                  <a:srgbClr val="FF3300"/>
                </a:solidFill>
                <a:latin typeface="Times New Roman" pitchFamily="18" charset="0"/>
              </a:rPr>
              <a:t>2s/2r</a:t>
            </a:r>
            <a:r>
              <a:rPr lang="zh-CN" altLang="en-US" sz="1800">
                <a:solidFill>
                  <a:srgbClr val="FF3300"/>
                </a:solidFill>
                <a:latin typeface="Times New Roman" pitchFamily="18" charset="0"/>
              </a:rPr>
              <a:t>旋转</a:t>
            </a:r>
            <a:r>
              <a:rPr lang="zh-CN" altLang="en-US" sz="1800">
                <a:solidFill>
                  <a:srgbClr val="FF3300"/>
                </a:solidFill>
                <a:latin typeface="Comic Sans MS" pitchFamily="66" charset="0"/>
              </a:rPr>
              <a:t>变换</a:t>
            </a:r>
            <a:endParaRPr lang="zh-CN" altLang="en-US" sz="1800">
              <a:solidFill>
                <a:srgbClr val="FF3300"/>
              </a:solidFill>
              <a:latin typeface="Times New Roman" pitchFamily="18" charset="0"/>
            </a:endParaRPr>
          </a:p>
        </p:txBody>
      </p:sp>
      <p:sp>
        <p:nvSpPr>
          <p:cNvPr id="97298" name="标题 502804"/>
          <p:cNvSpPr>
            <a:spLocks noGrp="1" noChangeArrowheads="1"/>
          </p:cNvSpPr>
          <p:nvPr>
            <p:ph type="title"/>
          </p:nvPr>
        </p:nvSpPr>
        <p:spPr>
          <a:xfrm>
            <a:off x="1697038" y="4803775"/>
            <a:ext cx="1582737" cy="563563"/>
          </a:xfrm>
        </p:spPr>
        <p:txBody>
          <a:bodyPr/>
          <a:lstStyle/>
          <a:p>
            <a:pPr eaLnBrk="1" hangingPunct="1">
              <a:buFont typeface="Arial" pitchFamily="34" charset="0"/>
              <a:buChar char="•"/>
            </a:pPr>
            <a:r>
              <a:rPr lang="zh-CN" altLang="en-US" sz="2000" smtClean="0"/>
              <a:t> 变换过程</a:t>
            </a:r>
          </a:p>
        </p:txBody>
      </p:sp>
      <p:sp>
        <p:nvSpPr>
          <p:cNvPr id="502806" name="矩形 502805"/>
          <p:cNvSpPr>
            <a:spLocks noChangeArrowheads="1"/>
          </p:cNvSpPr>
          <p:nvPr/>
        </p:nvSpPr>
        <p:spPr bwMode="auto">
          <a:xfrm>
            <a:off x="1738313" y="6354763"/>
            <a:ext cx="7405687" cy="503237"/>
          </a:xfrm>
          <a:prstGeom prst="rect">
            <a:avLst/>
          </a:prstGeom>
          <a:noFill/>
          <a:ln w="9525">
            <a:noFill/>
            <a:miter lim="800000"/>
            <a:headEnd/>
            <a:tailEnd/>
          </a:ln>
        </p:spPr>
        <p:txBody>
          <a:bodyPr lIns="0" tIns="0" rIns="90000" bIns="0"/>
          <a:lstStyle/>
          <a:p>
            <a:pPr eaLnBrk="1" hangingPunct="1">
              <a:buClr>
                <a:srgbClr val="FF9933"/>
              </a:buClr>
              <a:buFont typeface="Wingdings" pitchFamily="2" charset="2"/>
              <a:buChar char="•"/>
            </a:pPr>
            <a:r>
              <a:rPr lang="zh-CN" altLang="en-US" sz="1800">
                <a:solidFill>
                  <a:schemeClr val="tx1"/>
                </a:solidFill>
                <a:latin typeface="Times New Roman" pitchFamily="18" charset="0"/>
              </a:rPr>
              <a:t>具体的变换运算比较复杂，此处从略，需要时可参看教材第</a:t>
            </a:r>
            <a:r>
              <a:rPr lang="en-US" altLang="zh-CN" sz="1800">
                <a:solidFill>
                  <a:schemeClr val="tx1"/>
                </a:solidFill>
                <a:latin typeface="Times New Roman" pitchFamily="18" charset="0"/>
              </a:rPr>
              <a:t>3</a:t>
            </a:r>
            <a:r>
              <a:rPr lang="zh-CN" altLang="en-US" sz="1800">
                <a:solidFill>
                  <a:schemeClr val="tx1"/>
                </a:solidFill>
                <a:latin typeface="Times New Roman" pitchFamily="18" charset="0"/>
              </a:rPr>
              <a:t>版附录</a:t>
            </a:r>
            <a:r>
              <a:rPr lang="en-US" altLang="zh-CN" sz="1800">
                <a:solidFill>
                  <a:schemeClr val="tx1"/>
                </a:solidFill>
                <a:latin typeface="Times New Roman" pitchFamily="18" charset="0"/>
              </a:rPr>
              <a:t>3</a:t>
            </a:r>
            <a:r>
              <a:rPr lang="zh-CN" altLang="en-US" sz="1800">
                <a:solidFill>
                  <a:schemeClr val="tx1"/>
                </a:solidFill>
                <a:latin typeface="Times New Roman" pitchFamily="18" charset="0"/>
              </a:rPr>
              <a:t>。</a:t>
            </a:r>
            <a:endParaRPr lang="zh-CN" altLang="en-US" sz="1800">
              <a:solidFill>
                <a:schemeClr val="tx1"/>
              </a:solidFill>
              <a:latin typeface="Siemens Sans" pitchFamily="2" charset="0"/>
            </a:endParaRPr>
          </a:p>
        </p:txBody>
      </p:sp>
      <p:sp>
        <p:nvSpPr>
          <p:cNvPr id="9730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9730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9730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97303"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97304"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9730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9730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9730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2798"/>
                                        </p:tgtEl>
                                        <p:attrNameLst>
                                          <p:attrName>style.visibility</p:attrName>
                                        </p:attrNameLst>
                                      </p:cBhvr>
                                      <p:to>
                                        <p:strVal val="visible"/>
                                      </p:to>
                                    </p:set>
                                    <p:animEffect transition="in" filter="blinds(horizontal)">
                                      <p:cBhvr>
                                        <p:cTn id="7" dur="500"/>
                                        <p:tgtEl>
                                          <p:spTgt spid="5027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2801"/>
                                        </p:tgtEl>
                                        <p:attrNameLst>
                                          <p:attrName>style.visibility</p:attrName>
                                        </p:attrNameLst>
                                      </p:cBhvr>
                                      <p:to>
                                        <p:strVal val="visible"/>
                                      </p:to>
                                    </p:set>
                                    <p:animEffect transition="in" filter="wipe(down)">
                                      <p:cBhvr>
                                        <p:cTn id="12" dur="500"/>
                                        <p:tgtEl>
                                          <p:spTgt spid="50280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02803"/>
                                        </p:tgtEl>
                                        <p:attrNameLst>
                                          <p:attrName>style.visibility</p:attrName>
                                        </p:attrNameLst>
                                      </p:cBhvr>
                                      <p:to>
                                        <p:strVal val="visible"/>
                                      </p:to>
                                    </p:set>
                                    <p:animEffect transition="in" filter="wipe(down)">
                                      <p:cBhvr>
                                        <p:cTn id="15" dur="500"/>
                                        <p:tgtEl>
                                          <p:spTgt spid="50280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02799"/>
                                        </p:tgtEl>
                                        <p:attrNameLst>
                                          <p:attrName>style.visibility</p:attrName>
                                        </p:attrNameLst>
                                      </p:cBhvr>
                                      <p:to>
                                        <p:strVal val="visible"/>
                                      </p:to>
                                    </p:set>
                                    <p:animEffect transition="in" filter="blinds(horizontal)">
                                      <p:cBhvr>
                                        <p:cTn id="20" dur="500"/>
                                        <p:tgtEl>
                                          <p:spTgt spid="5027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02802"/>
                                        </p:tgtEl>
                                        <p:attrNameLst>
                                          <p:attrName>style.visibility</p:attrName>
                                        </p:attrNameLst>
                                      </p:cBhvr>
                                      <p:to>
                                        <p:strVal val="visible"/>
                                      </p:to>
                                    </p:set>
                                    <p:animEffect transition="in" filter="wipe(down)">
                                      <p:cBhvr>
                                        <p:cTn id="25" dur="500"/>
                                        <p:tgtEl>
                                          <p:spTgt spid="50280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2804"/>
                                        </p:tgtEl>
                                        <p:attrNameLst>
                                          <p:attrName>style.visibility</p:attrName>
                                        </p:attrNameLst>
                                      </p:cBhvr>
                                      <p:to>
                                        <p:strVal val="visible"/>
                                      </p:to>
                                    </p:set>
                                    <p:animEffect transition="in" filter="wipe(down)">
                                      <p:cBhvr>
                                        <p:cTn id="28" dur="500"/>
                                        <p:tgtEl>
                                          <p:spTgt spid="5028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02800"/>
                                        </p:tgtEl>
                                        <p:attrNameLst>
                                          <p:attrName>style.visibility</p:attrName>
                                        </p:attrNameLst>
                                      </p:cBhvr>
                                      <p:to>
                                        <p:strVal val="visible"/>
                                      </p:to>
                                    </p:set>
                                    <p:animEffect transition="in" filter="blinds(horizontal)">
                                      <p:cBhvr>
                                        <p:cTn id="33" dur="500"/>
                                        <p:tgtEl>
                                          <p:spTgt spid="50280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02806">
                                            <p:txEl>
                                              <p:pRg st="0" end="0"/>
                                            </p:txEl>
                                          </p:spTgt>
                                        </p:tgtEl>
                                        <p:attrNameLst>
                                          <p:attrName>style.visibility</p:attrName>
                                        </p:attrNameLst>
                                      </p:cBhvr>
                                      <p:to>
                                        <p:strVal val="visible"/>
                                      </p:to>
                                    </p:set>
                                    <p:animEffect transition="in" filter="blinds(horizontal)">
                                      <p:cBhvr>
                                        <p:cTn id="38" dur="500"/>
                                        <p:tgtEl>
                                          <p:spTgt spid="5028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98" grpId="0"/>
      <p:bldP spid="502799" grpId="0"/>
      <p:bldP spid="502800" grpId="0"/>
      <p:bldP spid="502801" grpId="0" animBg="1"/>
      <p:bldP spid="502802" grpId="0" animBg="1"/>
      <p:bldP spid="502803" grpId="0"/>
      <p:bldP spid="502804" grpId="0"/>
      <p:bldP spid="50280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标题 468993"/>
          <p:cNvSpPr>
            <a:spLocks noGrp="1"/>
          </p:cNvSpPr>
          <p:nvPr>
            <p:ph type="title"/>
          </p:nvPr>
        </p:nvSpPr>
        <p:spPr>
          <a:xfrm>
            <a:off x="1708150" y="809625"/>
            <a:ext cx="6870700" cy="584200"/>
          </a:xfrm>
        </p:spPr>
        <p:txBody>
          <a:bodyPr/>
          <a:lstStyle/>
          <a:p>
            <a:pPr eaLnBrk="1" hangingPunct="1">
              <a:defRPr/>
            </a:pPr>
            <a:r>
              <a:rPr lang="zh-CN" altLang="en-US" sz="1800" noProof="1">
                <a:solidFill>
                  <a:srgbClr val="A50021"/>
                </a:solidFill>
                <a:effectLst>
                  <a:outerShdw blurRad="38100" dist="38100" dir="2700000">
                    <a:srgbClr val="C0C0C0"/>
                  </a:outerShdw>
                </a:effectLst>
                <a:latin typeface="华文行楷" pitchFamily="2" charset="-122"/>
                <a:ea typeface="华文行楷" pitchFamily="2" charset="-122"/>
              </a:rPr>
              <a:t> </a:t>
            </a:r>
            <a:r>
              <a:rPr lang="en-US" altLang="zh-CN" sz="1800" noProof="1">
                <a:solidFill>
                  <a:srgbClr val="A50021"/>
                </a:solidFill>
                <a:effectLst>
                  <a:outerShdw blurRad="38100" dist="38100" dir="2700000">
                    <a:srgbClr val="C0C0C0"/>
                  </a:outerShdw>
                </a:effectLst>
                <a:latin typeface="华文行楷" pitchFamily="2" charset="-122"/>
                <a:ea typeface="华文行楷" pitchFamily="2" charset="-122"/>
              </a:rPr>
              <a:t>ABC</a:t>
            </a:r>
            <a:r>
              <a:rPr lang="zh-CN" altLang="en-US" sz="1800" noProof="1">
                <a:solidFill>
                  <a:srgbClr val="A50021"/>
                </a:solidFill>
                <a:effectLst>
                  <a:outerShdw blurRad="38100" dist="38100" dir="2700000">
                    <a:srgbClr val="C0C0C0"/>
                  </a:outerShdw>
                </a:effectLst>
                <a:latin typeface="华文行楷" pitchFamily="2" charset="-122"/>
                <a:ea typeface="华文行楷" pitchFamily="2" charset="-122"/>
              </a:rPr>
              <a:t>坐标系 磁链方程</a:t>
            </a:r>
            <a:r>
              <a:rPr lang="fr-FR" altLang="zh-CN" sz="1600" noProof="1">
                <a:solidFill>
                  <a:srgbClr val="A50021"/>
                </a:solidFill>
                <a:effectLst>
                  <a:outerShdw blurRad="38100" dist="38100" dir="2700000">
                    <a:srgbClr val="C0C0C0"/>
                  </a:outerShdw>
                </a:effectLst>
                <a:latin typeface="华文行楷" pitchFamily="2" charset="-122"/>
                <a:ea typeface="华文行楷" pitchFamily="2" charset="-122"/>
              </a:rPr>
              <a:t>(</a:t>
            </a:r>
            <a:r>
              <a:rPr lang="zh-CN" altLang="fr-FR" sz="1600" noProof="1">
                <a:solidFill>
                  <a:srgbClr val="A50021"/>
                </a:solidFill>
                <a:effectLst>
                  <a:outerShdw blurRad="38100" dist="38100" dir="2700000">
                    <a:srgbClr val="C0C0C0"/>
                  </a:outerShdw>
                </a:effectLst>
                <a:latin typeface="华文行楷" pitchFamily="2" charset="-122"/>
                <a:ea typeface="华文行楷" pitchFamily="2" charset="-122"/>
              </a:rPr>
              <a:t>重写</a:t>
            </a:r>
            <a:r>
              <a:rPr lang="fr-FR" altLang="zh-CN" sz="1600" noProof="1">
                <a:solidFill>
                  <a:srgbClr val="A50021"/>
                </a:solidFill>
                <a:effectLst>
                  <a:outerShdw blurRad="38100" dist="38100" dir="2700000">
                    <a:srgbClr val="C0C0C0"/>
                  </a:outerShdw>
                </a:effectLst>
                <a:latin typeface="华文行楷" pitchFamily="2" charset="-122"/>
                <a:ea typeface="华文行楷" pitchFamily="2" charset="-122"/>
              </a:rPr>
              <a:t>)</a:t>
            </a:r>
          </a:p>
        </p:txBody>
      </p:sp>
      <p:graphicFrame>
        <p:nvGraphicFramePr>
          <p:cNvPr id="24578" name="对象 468994"/>
          <p:cNvGraphicFramePr>
            <a:graphicFrameLocks/>
          </p:cNvGraphicFramePr>
          <p:nvPr/>
        </p:nvGraphicFramePr>
        <p:xfrm>
          <a:off x="2336800" y="2030413"/>
          <a:ext cx="6165850" cy="2957512"/>
        </p:xfrm>
        <a:graphic>
          <a:graphicData uri="http://schemas.openxmlformats.org/presentationml/2006/ole">
            <p:oleObj spid="_x0000_s316418" r:id="rId3" imgW="2921000" imgH="1397000" progId="">
              <p:embed/>
            </p:oleObj>
          </a:graphicData>
        </a:graphic>
      </p:graphicFrame>
      <p:sp>
        <p:nvSpPr>
          <p:cNvPr id="2458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2458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2458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24583"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24584"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2458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2458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2458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对象 471043"/>
          <p:cNvGraphicFramePr>
            <a:graphicFrameLocks/>
          </p:cNvGraphicFramePr>
          <p:nvPr/>
        </p:nvGraphicFramePr>
        <p:xfrm>
          <a:off x="1728788" y="1293813"/>
          <a:ext cx="4189412" cy="1768475"/>
        </p:xfrm>
        <a:graphic>
          <a:graphicData uri="http://schemas.openxmlformats.org/presentationml/2006/ole">
            <p:oleObj spid="_x0000_s317442" r:id="rId3" imgW="2057400" imgH="939800" progId="">
              <p:embed/>
            </p:oleObj>
          </a:graphicData>
        </a:graphic>
      </p:graphicFrame>
      <p:sp>
        <p:nvSpPr>
          <p:cNvPr id="25607" name="矩形 471044"/>
          <p:cNvSpPr>
            <a:spLocks noChangeArrowheads="1"/>
          </p:cNvSpPr>
          <p:nvPr/>
        </p:nvSpPr>
        <p:spPr bwMode="auto">
          <a:xfrm>
            <a:off x="5959475" y="2020888"/>
            <a:ext cx="1031875"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或写成</a:t>
            </a:r>
            <a:r>
              <a:rPr lang="zh-CN" altLang="en-US" sz="2000">
                <a:solidFill>
                  <a:schemeClr val="tx1"/>
                </a:solidFill>
                <a:latin typeface="Tahoma" pitchFamily="34" charset="0"/>
              </a:rPr>
              <a:t> </a:t>
            </a:r>
            <a:endParaRPr lang="zh-CN" altLang="en-US" sz="2000">
              <a:solidFill>
                <a:schemeClr val="tx1"/>
              </a:solidFill>
              <a:latin typeface="Times New Roman" pitchFamily="18" charset="0"/>
            </a:endParaRPr>
          </a:p>
        </p:txBody>
      </p:sp>
      <p:graphicFrame>
        <p:nvGraphicFramePr>
          <p:cNvPr id="25603" name="对象 471045"/>
          <p:cNvGraphicFramePr>
            <a:graphicFrameLocks/>
          </p:cNvGraphicFramePr>
          <p:nvPr/>
        </p:nvGraphicFramePr>
        <p:xfrm>
          <a:off x="6958013" y="1279525"/>
          <a:ext cx="2185987" cy="1774825"/>
        </p:xfrm>
        <a:graphic>
          <a:graphicData uri="http://schemas.openxmlformats.org/presentationml/2006/ole">
            <p:oleObj spid="_x0000_s317443" r:id="rId4" imgW="1168907" imgH="940208" progId="">
              <p:embed/>
            </p:oleObj>
          </a:graphicData>
        </a:graphic>
      </p:graphicFrame>
      <p:sp>
        <p:nvSpPr>
          <p:cNvPr id="471049" name="文本占位符 471048"/>
          <p:cNvSpPr>
            <a:spLocks noGrp="1"/>
          </p:cNvSpPr>
          <p:nvPr>
            <p:ph type="body" idx="1"/>
          </p:nvPr>
        </p:nvSpPr>
        <p:spPr>
          <a:xfrm>
            <a:off x="1771650" y="5370513"/>
            <a:ext cx="7308850" cy="1487487"/>
          </a:xfrm>
        </p:spPr>
        <p:txBody>
          <a:bodyPr/>
          <a:lstStyle/>
          <a:p>
            <a:pPr eaLnBrk="1" hangingPunct="1">
              <a:lnSpc>
                <a:spcPct val="115000"/>
              </a:lnSpc>
              <a:defRPr/>
            </a:pPr>
            <a:r>
              <a:rPr lang="en-US" altLang="zh-CN" noProof="1" smtClean="0">
                <a:effectLst>
                  <a:outerShdw blurRad="38100" dist="38100" dir="2700000">
                    <a:srgbClr val="C0C0C0"/>
                  </a:outerShdw>
                </a:effectLst>
              </a:rPr>
              <a:t>dq </a:t>
            </a:r>
            <a:r>
              <a:rPr lang="zh-CN" altLang="en-US" noProof="1">
                <a:effectLst>
                  <a:outerShdw blurRad="38100" dist="38100" dir="2700000">
                    <a:srgbClr val="C0C0C0"/>
                  </a:outerShdw>
                </a:effectLst>
              </a:rPr>
              <a:t>两相坐标等效绕组都落在同样的两根轴</a:t>
            </a:r>
            <a:r>
              <a:rPr lang="en-US" altLang="zh-CN" noProof="1">
                <a:effectLst>
                  <a:outerShdw blurRad="38100" dist="38100" dir="2700000">
                    <a:srgbClr val="C0C0C0"/>
                  </a:outerShdw>
                </a:effectLst>
              </a:rPr>
              <a:t>d</a:t>
            </a:r>
            <a:r>
              <a:rPr lang="zh-CN" altLang="en-US" noProof="1">
                <a:effectLst>
                  <a:outerShdw blurRad="38100" dist="38100" dir="2700000">
                    <a:srgbClr val="C0C0C0"/>
                  </a:outerShdw>
                </a:effectLst>
              </a:rPr>
              <a:t>和</a:t>
            </a:r>
            <a:r>
              <a:rPr lang="en-US" altLang="zh-CN" noProof="1">
                <a:effectLst>
                  <a:outerShdw blurRad="38100" dist="38100" dir="2700000">
                    <a:srgbClr val="C0C0C0"/>
                  </a:outerShdw>
                </a:effectLst>
              </a:rPr>
              <a:t>q</a:t>
            </a:r>
            <a:r>
              <a:rPr lang="zh-CN" altLang="en-US" noProof="1">
                <a:effectLst>
                  <a:outerShdw blurRad="38100" dist="38100" dir="2700000">
                    <a:srgbClr val="C0C0C0"/>
                  </a:outerShdw>
                </a:effectLst>
              </a:rPr>
              <a:t>上，而且两轴互相</a:t>
            </a:r>
            <a:r>
              <a:rPr lang="zh-CN" altLang="en-US" noProof="1">
                <a:solidFill>
                  <a:srgbClr val="0000FF"/>
                </a:solidFill>
                <a:effectLst>
                  <a:outerShdw blurRad="38100" dist="38100" dir="2700000">
                    <a:srgbClr val="C0C0C0"/>
                  </a:outerShdw>
                </a:effectLst>
              </a:rPr>
              <a:t>垂直</a:t>
            </a:r>
            <a:r>
              <a:rPr lang="zh-CN" altLang="en-US" noProof="1">
                <a:effectLst>
                  <a:outerShdw blurRad="38100" dist="38100" dir="2700000">
                    <a:srgbClr val="C0C0C0"/>
                  </a:outerShdw>
                </a:effectLst>
              </a:rPr>
              <a:t>，它们之间</a:t>
            </a:r>
            <a:r>
              <a:rPr lang="zh-CN" altLang="en-US" noProof="1">
                <a:solidFill>
                  <a:srgbClr val="0000FF"/>
                </a:solidFill>
                <a:effectLst>
                  <a:outerShdw blurRad="38100" dist="38100" dir="2700000">
                    <a:srgbClr val="C0C0C0"/>
                  </a:outerShdw>
                </a:effectLst>
              </a:rPr>
              <a:t>没有耦合</a:t>
            </a:r>
            <a:r>
              <a:rPr lang="zh-CN" altLang="en-US" noProof="1">
                <a:effectLst>
                  <a:outerShdw blurRad="38100" dist="38100" dir="2700000">
                    <a:srgbClr val="C0C0C0"/>
                  </a:outerShdw>
                </a:effectLst>
              </a:rPr>
              <a:t>关系，互感磁链只在同轴绕组间存在，所以式中每个磁链分量只剩下两项，</a:t>
            </a:r>
            <a:r>
              <a:rPr lang="zh-CN" altLang="en-US" noProof="1">
                <a:solidFill>
                  <a:srgbClr val="C00000"/>
                </a:solidFill>
                <a:effectLst>
                  <a:outerShdw blurRad="38100" dist="38100" dir="2700000">
                    <a:srgbClr val="C0C0C0"/>
                  </a:outerShdw>
                </a:effectLst>
              </a:rPr>
              <a:t>电感矩阵比</a:t>
            </a:r>
            <a:r>
              <a:rPr lang="en-US" altLang="zh-CN" noProof="1">
                <a:solidFill>
                  <a:srgbClr val="C00000"/>
                </a:solidFill>
                <a:effectLst>
                  <a:outerShdw blurRad="38100" dist="38100" dir="2700000">
                    <a:srgbClr val="C0C0C0"/>
                  </a:outerShdw>
                </a:effectLst>
              </a:rPr>
              <a:t>ABC</a:t>
            </a:r>
            <a:r>
              <a:rPr lang="zh-CN" altLang="en-US" noProof="1">
                <a:solidFill>
                  <a:srgbClr val="C00000"/>
                </a:solidFill>
                <a:effectLst>
                  <a:outerShdw blurRad="38100" dist="38100" dir="2700000">
                    <a:srgbClr val="C0C0C0"/>
                  </a:outerShdw>
                </a:effectLst>
              </a:rPr>
              <a:t>三相坐标系的 </a:t>
            </a:r>
            <a:r>
              <a:rPr lang="en-US" altLang="zh-CN" noProof="1">
                <a:solidFill>
                  <a:srgbClr val="C00000"/>
                </a:solidFill>
                <a:effectLst>
                  <a:outerShdw blurRad="38100" dist="38100" dir="2700000">
                    <a:srgbClr val="C0C0C0"/>
                  </a:outerShdw>
                </a:effectLst>
              </a:rPr>
              <a:t>6</a:t>
            </a:r>
            <a:r>
              <a:rPr lang="en-US" altLang="zh-CN" noProof="1">
                <a:solidFill>
                  <a:srgbClr val="C00000"/>
                </a:solidFill>
                <a:effectLst>
                  <a:outerShdw blurRad="38100" dist="38100" dir="2700000">
                    <a:srgbClr val="C0C0C0"/>
                  </a:outerShdw>
                </a:effectLst>
                <a:sym typeface="Symbol" pitchFamily="18" charset="2"/>
              </a:rPr>
              <a:t></a:t>
            </a:r>
            <a:r>
              <a:rPr lang="en-US" altLang="zh-CN" noProof="1">
                <a:solidFill>
                  <a:srgbClr val="C00000"/>
                </a:solidFill>
                <a:effectLst>
                  <a:outerShdw blurRad="38100" dist="38100" dir="2700000">
                    <a:srgbClr val="C0C0C0"/>
                  </a:outerShdw>
                </a:effectLst>
              </a:rPr>
              <a:t>6 </a:t>
            </a:r>
            <a:r>
              <a:rPr lang="zh-CN" altLang="en-US" noProof="1">
                <a:solidFill>
                  <a:srgbClr val="C00000"/>
                </a:solidFill>
                <a:effectLst>
                  <a:outerShdw blurRad="38100" dist="38100" dir="2700000">
                    <a:srgbClr val="C0C0C0"/>
                  </a:outerShdw>
                </a:effectLst>
              </a:rPr>
              <a:t>矩阵简单多了</a:t>
            </a:r>
            <a:r>
              <a:rPr lang="zh-CN" altLang="en-US" noProof="1">
                <a:effectLst>
                  <a:outerShdw blurRad="38100" dist="38100" dir="2700000">
                    <a:srgbClr val="C0C0C0"/>
                  </a:outerShdw>
                </a:effectLst>
              </a:rPr>
              <a:t>。 </a:t>
            </a:r>
          </a:p>
        </p:txBody>
      </p:sp>
      <p:sp>
        <p:nvSpPr>
          <p:cNvPr id="471050" name="矩形 471049"/>
          <p:cNvSpPr/>
          <p:nvPr/>
        </p:nvSpPr>
        <p:spPr>
          <a:xfrm>
            <a:off x="1639888" y="962025"/>
            <a:ext cx="4089400" cy="420688"/>
          </a:xfrm>
          <a:prstGeom prst="rect">
            <a:avLst/>
          </a:prstGeom>
          <a:noFill/>
          <a:ln w="9525">
            <a:noFill/>
            <a:miter/>
          </a:ln>
        </p:spPr>
        <p:txBody>
          <a:bodyPr>
            <a:spAutoFit/>
          </a:bodyPr>
          <a:lstStyle/>
          <a:p>
            <a:pPr algn="ctr" eaLnBrk="1" hangingPunct="1">
              <a:lnSpc>
                <a:spcPct val="90000"/>
              </a:lnSpc>
              <a:buFont typeface="Arial" panose="020B0604020202020204" pitchFamily="34" charset="0"/>
              <a:buNone/>
              <a:defRPr/>
            </a:pPr>
            <a:r>
              <a:rPr lang="en-US" altLang="zh-CN" sz="2400" noProof="1">
                <a:solidFill>
                  <a:srgbClr val="A50021"/>
                </a:solidFill>
                <a:effectLst>
                  <a:outerShdw blurRad="38100" dist="38100" dir="2700000">
                    <a:srgbClr val="C0C0C0"/>
                  </a:outerShdw>
                </a:effectLst>
                <a:latin typeface="Times New Roman" pitchFamily="18" charset="0"/>
                <a:ea typeface="+mn-ea"/>
                <a:cs typeface="+mn-ea"/>
              </a:rPr>
              <a:t>1</a:t>
            </a:r>
            <a:r>
              <a:rPr lang="zh-CN" altLang="en-US" sz="2400" noProof="1">
                <a:solidFill>
                  <a:srgbClr val="A50021"/>
                </a:solidFill>
                <a:effectLst>
                  <a:outerShdw blurRad="38100" dist="38100" dir="2700000">
                    <a:srgbClr val="C0C0C0"/>
                  </a:outerShdw>
                </a:effectLst>
                <a:latin typeface="Times New Roman" pitchFamily="18" charset="0"/>
                <a:ea typeface="+mn-ea"/>
                <a:cs typeface="+mn-ea"/>
              </a:rPr>
              <a:t>、 </a:t>
            </a:r>
            <a:r>
              <a:rPr lang="en-US" altLang="zh-CN" sz="2400" noProof="1">
                <a:solidFill>
                  <a:schemeClr val="tx1"/>
                </a:solidFill>
                <a:latin typeface="Times New Roman" pitchFamily="18" charset="0"/>
                <a:ea typeface="+mn-ea"/>
                <a:cs typeface="+mn-ea"/>
              </a:rPr>
              <a:t>dq</a:t>
            </a:r>
            <a:r>
              <a:rPr lang="zh-CN" altLang="en-US" sz="2400" noProof="1">
                <a:solidFill>
                  <a:schemeClr val="tx1"/>
                </a:solidFill>
                <a:latin typeface="Times New Roman" pitchFamily="18" charset="0"/>
                <a:ea typeface="+mn-ea"/>
                <a:cs typeface="+mn-ea"/>
              </a:rPr>
              <a:t>坐标系</a:t>
            </a:r>
            <a:r>
              <a:rPr lang="zh-CN" altLang="en-US" sz="2400" noProof="1">
                <a:solidFill>
                  <a:srgbClr val="A50021"/>
                </a:solidFill>
                <a:effectLst>
                  <a:outerShdw blurRad="38100" dist="38100" dir="2700000">
                    <a:srgbClr val="C0C0C0"/>
                  </a:outerShdw>
                </a:effectLst>
                <a:latin typeface="Times New Roman" pitchFamily="18" charset="0"/>
                <a:ea typeface="+mn-ea"/>
                <a:cs typeface="+mn-ea"/>
              </a:rPr>
              <a:t>磁链方程</a:t>
            </a:r>
            <a:endParaRPr lang="zh-CN" altLang="en-US" sz="2400" noProof="1">
              <a:solidFill>
                <a:srgbClr val="A50021"/>
              </a:solidFill>
              <a:effectLst>
                <a:outerShdw blurRad="38100" dist="38100" dir="2700000">
                  <a:srgbClr val="C0C0C0"/>
                </a:outerShdw>
              </a:effectLst>
              <a:latin typeface="Times New Roman" pitchFamily="18" charset="0"/>
              <a:ea typeface="+mn-ea"/>
            </a:endParaRPr>
          </a:p>
        </p:txBody>
      </p:sp>
      <p:sp>
        <p:nvSpPr>
          <p:cNvPr id="25610" name="矩形 471051"/>
          <p:cNvSpPr>
            <a:spLocks noChangeArrowheads="1"/>
          </p:cNvSpPr>
          <p:nvPr/>
        </p:nvSpPr>
        <p:spPr bwMode="auto">
          <a:xfrm>
            <a:off x="4454525" y="4919663"/>
            <a:ext cx="4689475" cy="336550"/>
          </a:xfrm>
          <a:prstGeom prst="rect">
            <a:avLst/>
          </a:prstGeom>
          <a:noFill/>
          <a:ln w="9525">
            <a:noFill/>
            <a:miter lim="800000"/>
            <a:headEnd/>
            <a:tailEnd/>
          </a:ln>
        </p:spPr>
        <p:txBody>
          <a:bodyPr>
            <a:spAutoFit/>
          </a:bodyPr>
          <a:lstStyle/>
          <a:p>
            <a:pPr>
              <a:buFont typeface="Arial" pitchFamily="34" charset="0"/>
              <a:buNone/>
            </a:pPr>
            <a:r>
              <a:rPr lang="en-US" altLang="zh-CN" sz="1600">
                <a:solidFill>
                  <a:schemeClr val="tx1"/>
                </a:solidFill>
                <a:latin typeface="Times New Roman" pitchFamily="18" charset="0"/>
              </a:rPr>
              <a:t>——dq</a:t>
            </a:r>
            <a:r>
              <a:rPr lang="zh-CN" altLang="en-US" sz="1600">
                <a:solidFill>
                  <a:schemeClr val="tx1"/>
                </a:solidFill>
                <a:latin typeface="Times New Roman" pitchFamily="18" charset="0"/>
              </a:rPr>
              <a:t>坐标系定子等效两相绕组的自感 </a:t>
            </a:r>
          </a:p>
        </p:txBody>
      </p:sp>
      <p:graphicFrame>
        <p:nvGraphicFramePr>
          <p:cNvPr id="25604" name="对象 471052"/>
          <p:cNvGraphicFramePr>
            <a:graphicFrameLocks/>
          </p:cNvGraphicFramePr>
          <p:nvPr/>
        </p:nvGraphicFramePr>
        <p:xfrm>
          <a:off x="1689100" y="3448050"/>
          <a:ext cx="1136650" cy="660400"/>
        </p:xfrm>
        <a:graphic>
          <a:graphicData uri="http://schemas.openxmlformats.org/presentationml/2006/ole">
            <p:oleObj spid="_x0000_s317444" r:id="rId5" imgW="685800" imgH="393700" progId="">
              <p:embed/>
            </p:oleObj>
          </a:graphicData>
        </a:graphic>
      </p:graphicFrame>
      <p:graphicFrame>
        <p:nvGraphicFramePr>
          <p:cNvPr id="25605" name="对象 471053"/>
          <p:cNvGraphicFramePr>
            <a:graphicFrameLocks/>
          </p:cNvGraphicFramePr>
          <p:nvPr/>
        </p:nvGraphicFramePr>
        <p:xfrm>
          <a:off x="1716088" y="4700588"/>
          <a:ext cx="2814637" cy="744537"/>
        </p:xfrm>
        <a:graphic>
          <a:graphicData uri="http://schemas.openxmlformats.org/presentationml/2006/ole">
            <p:oleObj spid="_x0000_s317445" r:id="rId6" imgW="1574800" imgH="393700" progId="">
              <p:embed/>
            </p:oleObj>
          </a:graphicData>
        </a:graphic>
      </p:graphicFrame>
      <p:graphicFrame>
        <p:nvGraphicFramePr>
          <p:cNvPr id="25606" name="对象 471054"/>
          <p:cNvGraphicFramePr>
            <a:graphicFrameLocks/>
          </p:cNvGraphicFramePr>
          <p:nvPr/>
        </p:nvGraphicFramePr>
        <p:xfrm>
          <a:off x="1712913" y="4056063"/>
          <a:ext cx="2803525" cy="749300"/>
        </p:xfrm>
        <a:graphic>
          <a:graphicData uri="http://schemas.openxmlformats.org/presentationml/2006/ole">
            <p:oleObj spid="_x0000_s317446" r:id="rId7" imgW="1562100" imgH="393700" progId="">
              <p:embed/>
            </p:oleObj>
          </a:graphicData>
        </a:graphic>
      </p:graphicFrame>
      <p:sp>
        <p:nvSpPr>
          <p:cNvPr id="25611" name="文本框 471055"/>
          <p:cNvSpPr txBox="1">
            <a:spLocks noChangeArrowheads="1"/>
          </p:cNvSpPr>
          <p:nvPr/>
        </p:nvSpPr>
        <p:spPr bwMode="auto">
          <a:xfrm>
            <a:off x="1670050" y="2998788"/>
            <a:ext cx="695325" cy="396875"/>
          </a:xfrm>
          <a:prstGeom prst="rect">
            <a:avLst/>
          </a:prstGeom>
          <a:noFill/>
          <a:ln w="9525">
            <a:noFill/>
            <a:miter lim="800000"/>
            <a:headEnd/>
            <a:tailEnd/>
          </a:ln>
        </p:spPr>
        <p:txBody>
          <a:bodyPr wrap="none">
            <a:spAutoFit/>
          </a:bodyPr>
          <a:lstStyle/>
          <a:p>
            <a:pPr eaLnBrk="1" hangingPunct="1">
              <a:buFont typeface="Arial" pitchFamily="34" charset="0"/>
              <a:buNone/>
            </a:pPr>
            <a:r>
              <a:rPr lang="zh-CN" altLang="en-US" sz="2000">
                <a:solidFill>
                  <a:schemeClr val="tx1"/>
                </a:solidFill>
                <a:latin typeface="Tahoma" pitchFamily="34" charset="0"/>
              </a:rPr>
              <a:t>式中</a:t>
            </a:r>
          </a:p>
        </p:txBody>
      </p:sp>
      <p:sp>
        <p:nvSpPr>
          <p:cNvPr id="25612" name="文本框 471056"/>
          <p:cNvSpPr txBox="1">
            <a:spLocks noChangeArrowheads="1"/>
          </p:cNvSpPr>
          <p:nvPr/>
        </p:nvSpPr>
        <p:spPr bwMode="auto">
          <a:xfrm>
            <a:off x="2922588" y="3635375"/>
            <a:ext cx="5130800" cy="336550"/>
          </a:xfrm>
          <a:prstGeom prst="rect">
            <a:avLst/>
          </a:prstGeom>
          <a:noFill/>
          <a:ln w="9525">
            <a:noFill/>
            <a:miter lim="800000"/>
            <a:headEnd/>
            <a:tailEnd/>
          </a:ln>
        </p:spPr>
        <p:txBody>
          <a:bodyPr>
            <a:spAutoFit/>
          </a:bodyPr>
          <a:lstStyle/>
          <a:p>
            <a:pPr eaLnBrk="1" hangingPunct="1">
              <a:buFont typeface="Arial" pitchFamily="34" charset="0"/>
              <a:buNone/>
            </a:pPr>
            <a:r>
              <a:rPr lang="en-US" altLang="zh-CN" sz="1600">
                <a:solidFill>
                  <a:schemeClr val="tx1"/>
                </a:solidFill>
                <a:latin typeface="Times New Roman" pitchFamily="18" charset="0"/>
              </a:rPr>
              <a:t>—— dq</a:t>
            </a:r>
            <a:r>
              <a:rPr lang="zh-CN" altLang="en-US" sz="1600">
                <a:solidFill>
                  <a:schemeClr val="tx1"/>
                </a:solidFill>
                <a:latin typeface="Times New Roman" pitchFamily="18" charset="0"/>
              </a:rPr>
              <a:t>坐标系定子与转子同轴等效绕组间的互感</a:t>
            </a:r>
          </a:p>
        </p:txBody>
      </p:sp>
      <p:sp>
        <p:nvSpPr>
          <p:cNvPr id="25613" name="文本框 471057"/>
          <p:cNvSpPr txBox="1">
            <a:spLocks noChangeArrowheads="1"/>
          </p:cNvSpPr>
          <p:nvPr/>
        </p:nvSpPr>
        <p:spPr bwMode="auto">
          <a:xfrm>
            <a:off x="4443413" y="4302125"/>
            <a:ext cx="3862387" cy="336550"/>
          </a:xfrm>
          <a:prstGeom prst="rect">
            <a:avLst/>
          </a:prstGeom>
          <a:noFill/>
          <a:ln w="9525">
            <a:noFill/>
            <a:miter lim="800000"/>
            <a:headEnd/>
            <a:tailEnd/>
          </a:ln>
        </p:spPr>
        <p:txBody>
          <a:bodyPr>
            <a:spAutoFit/>
          </a:bodyPr>
          <a:lstStyle/>
          <a:p>
            <a:pPr eaLnBrk="1" hangingPunct="1">
              <a:buFont typeface="Arial" pitchFamily="34" charset="0"/>
              <a:buNone/>
            </a:pPr>
            <a:r>
              <a:rPr lang="en-US" altLang="zh-CN" sz="1600">
                <a:solidFill>
                  <a:schemeClr val="tx1"/>
                </a:solidFill>
                <a:latin typeface="Times New Roman" pitchFamily="18" charset="0"/>
              </a:rPr>
              <a:t>—— dq</a:t>
            </a:r>
            <a:r>
              <a:rPr lang="zh-CN" altLang="en-US" sz="1600">
                <a:solidFill>
                  <a:schemeClr val="tx1"/>
                </a:solidFill>
                <a:latin typeface="Times New Roman" pitchFamily="18" charset="0"/>
              </a:rPr>
              <a:t>坐标系转子等效两相绕组的自感</a:t>
            </a:r>
          </a:p>
        </p:txBody>
      </p:sp>
      <p:sp>
        <p:nvSpPr>
          <p:cNvPr id="2561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8" action="ppaction://hlinksldjump"/>
              </a:rPr>
              <a:t>7.1 </a:t>
            </a:r>
            <a:r>
              <a:rPr lang="zh-CN" altLang="en-US" sz="1400">
                <a:solidFill>
                  <a:srgbClr val="0000CC"/>
                </a:solidFill>
                <a:latin typeface="Siemens Sans" pitchFamily="2" charset="0"/>
                <a:hlinkClick r:id="rId8" action="ppaction://hlinksldjump"/>
              </a:rPr>
              <a:t>异步电动机动态数学模型的性质</a:t>
            </a:r>
            <a:endParaRPr lang="zh-CN" altLang="en-US" sz="1400">
              <a:solidFill>
                <a:srgbClr val="0000CC"/>
              </a:solidFill>
              <a:latin typeface="Siemens Sans" pitchFamily="2" charset="0"/>
            </a:endParaRPr>
          </a:p>
        </p:txBody>
      </p:sp>
      <p:sp>
        <p:nvSpPr>
          <p:cNvPr id="2561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7.6 </a:t>
            </a:r>
            <a:r>
              <a:rPr lang="zh-CN" altLang="en-US" sz="1400">
                <a:solidFill>
                  <a:schemeClr val="tx1"/>
                </a:solidFill>
                <a:latin typeface="Siemens Sans" pitchFamily="2" charset="0"/>
                <a:hlinkClick r:id="rId9" action="ppaction://hlinksldjump"/>
              </a:rPr>
              <a:t>异步电动机按转子磁链定向的矢量控制系统</a:t>
            </a:r>
            <a:endParaRPr lang="zh-CN" altLang="en-US" sz="1400">
              <a:solidFill>
                <a:schemeClr val="tx1"/>
              </a:solidFill>
              <a:latin typeface="Siemens Sans" pitchFamily="2" charset="0"/>
            </a:endParaRPr>
          </a:p>
        </p:txBody>
      </p:sp>
      <p:sp>
        <p:nvSpPr>
          <p:cNvPr id="2561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7.2 </a:t>
            </a:r>
            <a:r>
              <a:rPr lang="zh-CN" altLang="en-US" sz="1400">
                <a:solidFill>
                  <a:schemeClr val="tx1"/>
                </a:solidFill>
                <a:latin typeface="Siemens Sans" pitchFamily="2" charset="0"/>
                <a:hlinkClick r:id="rId10" action="ppaction://hlinksldjump"/>
              </a:rPr>
              <a:t>异步电动机三相数学模型</a:t>
            </a:r>
            <a:endParaRPr lang="zh-CN" altLang="en-US" sz="1400">
              <a:solidFill>
                <a:schemeClr val="tx1"/>
              </a:solidFill>
              <a:latin typeface="Siemens Sans" pitchFamily="2" charset="0"/>
            </a:endParaRPr>
          </a:p>
        </p:txBody>
      </p:sp>
      <p:sp>
        <p:nvSpPr>
          <p:cNvPr id="25617" name="矩形 559112">
            <a:hlinkClick r:id="rId11"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7.3 </a:t>
            </a:r>
            <a:r>
              <a:rPr lang="zh-CN" altLang="en-US" sz="1400">
                <a:solidFill>
                  <a:schemeClr val="tx1"/>
                </a:solidFill>
                <a:latin typeface="Siemens Sans" pitchFamily="2" charset="0"/>
                <a:hlinkClick r:id="rId11" action="ppaction://hlinksldjump"/>
              </a:rPr>
              <a:t>坐标变换</a:t>
            </a:r>
            <a:endParaRPr lang="zh-CN" altLang="en-US" sz="1400">
              <a:solidFill>
                <a:schemeClr val="tx1"/>
              </a:solidFill>
              <a:latin typeface="Siemens Sans" pitchFamily="2" charset="0"/>
            </a:endParaRPr>
          </a:p>
        </p:txBody>
      </p:sp>
      <p:sp>
        <p:nvSpPr>
          <p:cNvPr id="25618"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7.4 </a:t>
            </a:r>
            <a:r>
              <a:rPr lang="zh-CN" altLang="en-US" sz="1400">
                <a:solidFill>
                  <a:schemeClr val="tx1"/>
                </a:solidFill>
                <a:latin typeface="Siemens Sans" pitchFamily="2" charset="0"/>
                <a:hlinkClick r:id="rId12" action="ppaction://hlinksldjump"/>
              </a:rPr>
              <a:t>异步电动机在正交坐标系上的动态数学模型</a:t>
            </a:r>
            <a:endParaRPr lang="zh-CN" altLang="en-US" sz="1400">
              <a:solidFill>
                <a:schemeClr val="tx1"/>
              </a:solidFill>
              <a:latin typeface="Siemens Sans" pitchFamily="2" charset="0"/>
            </a:endParaRPr>
          </a:p>
        </p:txBody>
      </p:sp>
      <p:sp>
        <p:nvSpPr>
          <p:cNvPr id="2561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7.5 </a:t>
            </a:r>
            <a:r>
              <a:rPr lang="zh-CN" altLang="en-US" sz="1400">
                <a:solidFill>
                  <a:schemeClr val="tx1"/>
                </a:solidFill>
                <a:latin typeface="Siemens Sans" pitchFamily="2" charset="0"/>
                <a:hlinkClick r:id="rId13" action="ppaction://hlinksldjump"/>
              </a:rPr>
              <a:t>异步电动机在正交坐标系上的状态方程</a:t>
            </a:r>
            <a:endParaRPr lang="zh-CN" altLang="en-US" sz="1400">
              <a:solidFill>
                <a:schemeClr val="tx1"/>
              </a:solidFill>
              <a:latin typeface="Siemens Sans" pitchFamily="2" charset="0"/>
            </a:endParaRPr>
          </a:p>
        </p:txBody>
      </p:sp>
      <p:sp>
        <p:nvSpPr>
          <p:cNvPr id="2562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7.8 </a:t>
            </a:r>
            <a:r>
              <a:rPr lang="zh-CN" altLang="en-US" sz="1400">
                <a:solidFill>
                  <a:schemeClr val="tx1"/>
                </a:solidFill>
                <a:latin typeface="Siemens Sans" pitchFamily="2" charset="0"/>
                <a:hlinkClick r:id="rId14" action="ppaction://hlinksldjump"/>
              </a:rPr>
              <a:t>直接转矩控制系统与矢量控制系统的比较</a:t>
            </a:r>
            <a:endParaRPr lang="zh-CN" altLang="en-US" sz="1400">
              <a:solidFill>
                <a:schemeClr val="tx1"/>
              </a:solidFill>
              <a:latin typeface="Siemens Sans" pitchFamily="2" charset="0"/>
            </a:endParaRPr>
          </a:p>
        </p:txBody>
      </p:sp>
      <p:sp>
        <p:nvSpPr>
          <p:cNvPr id="2562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5" action="ppaction://hlinksldjump"/>
              </a:rPr>
              <a:t>7.7 </a:t>
            </a:r>
            <a:r>
              <a:rPr lang="zh-CN" altLang="en-US" sz="1400">
                <a:solidFill>
                  <a:schemeClr val="tx1"/>
                </a:solidFill>
                <a:latin typeface="Siemens Sans" pitchFamily="2" charset="0"/>
                <a:hlinkClick r:id="rId15"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标题 473089"/>
          <p:cNvSpPr>
            <a:spLocks noGrp="1"/>
          </p:cNvSpPr>
          <p:nvPr>
            <p:ph type="title"/>
          </p:nvPr>
        </p:nvSpPr>
        <p:spPr>
          <a:xfrm>
            <a:off x="1758950" y="1065213"/>
            <a:ext cx="6870700" cy="360362"/>
          </a:xfrm>
        </p:spPr>
        <p:txBody>
          <a:bodyPr/>
          <a:lstStyle/>
          <a:p>
            <a:pPr eaLnBrk="1" hangingPunct="1">
              <a:buClr>
                <a:srgbClr val="A50021"/>
              </a:buClr>
              <a:defRPr/>
            </a:pPr>
            <a:r>
              <a:rPr lang="zh-CN" altLang="fr-FR" noProof="1">
                <a:solidFill>
                  <a:srgbClr val="A50021"/>
                </a:solidFill>
                <a:effectLst>
                  <a:outerShdw blurRad="38100" dist="38100" dir="2700000">
                    <a:srgbClr val="C0C0C0"/>
                  </a:outerShdw>
                </a:effectLst>
                <a:latin typeface="华文行楷" pitchFamily="2" charset="-122"/>
                <a:ea typeface="华文行楷" pitchFamily="2" charset="-122"/>
              </a:rPr>
              <a:t> </a:t>
            </a:r>
            <a:r>
              <a:rPr lang="fr-FR" altLang="zh-CN" noProof="1">
                <a:solidFill>
                  <a:srgbClr val="A50021"/>
                </a:solidFill>
                <a:effectLst>
                  <a:outerShdw blurRad="38100" dist="38100" dir="2700000">
                    <a:srgbClr val="C0C0C0"/>
                  </a:outerShdw>
                </a:effectLst>
                <a:latin typeface="华文行楷" pitchFamily="2" charset="-122"/>
                <a:ea typeface="华文行楷" pitchFamily="2" charset="-122"/>
              </a:rPr>
              <a:t>ABC</a:t>
            </a:r>
            <a:r>
              <a:rPr lang="zh-CN" altLang="fr-FR" noProof="1">
                <a:solidFill>
                  <a:srgbClr val="A50021"/>
                </a:solidFill>
                <a:effectLst>
                  <a:outerShdw blurRad="38100" dist="38100" dir="2700000">
                    <a:srgbClr val="C0C0C0"/>
                  </a:outerShdw>
                </a:effectLst>
                <a:latin typeface="华文行楷" pitchFamily="2" charset="-122"/>
                <a:ea typeface="华文行楷" pitchFamily="2" charset="-122"/>
              </a:rPr>
              <a:t>坐标系 电压方程</a:t>
            </a:r>
            <a:r>
              <a:rPr lang="fr-FR" altLang="zh-CN" noProof="1">
                <a:solidFill>
                  <a:srgbClr val="A50021"/>
                </a:solidFill>
                <a:effectLst>
                  <a:outerShdw blurRad="38100" dist="38100" dir="2700000">
                    <a:srgbClr val="C0C0C0"/>
                  </a:outerShdw>
                </a:effectLst>
                <a:latin typeface="华文行楷" pitchFamily="2" charset="-122"/>
                <a:ea typeface="华文行楷" pitchFamily="2" charset="-122"/>
              </a:rPr>
              <a:t>(</a:t>
            </a:r>
            <a:r>
              <a:rPr lang="zh-CN" altLang="fr-FR" noProof="1">
                <a:solidFill>
                  <a:srgbClr val="A50021"/>
                </a:solidFill>
                <a:effectLst>
                  <a:outerShdw blurRad="38100" dist="38100" dir="2700000">
                    <a:srgbClr val="C0C0C0"/>
                  </a:outerShdw>
                </a:effectLst>
                <a:latin typeface="华文行楷" pitchFamily="2" charset="-122"/>
                <a:ea typeface="华文行楷" pitchFamily="2" charset="-122"/>
              </a:rPr>
              <a:t>重写</a:t>
            </a:r>
            <a:r>
              <a:rPr lang="fr-FR" altLang="zh-CN" noProof="1">
                <a:solidFill>
                  <a:srgbClr val="A50021"/>
                </a:solidFill>
                <a:effectLst>
                  <a:outerShdw blurRad="38100" dist="38100" dir="2700000">
                    <a:srgbClr val="C0C0C0"/>
                  </a:outerShdw>
                </a:effectLst>
                <a:latin typeface="华文行楷" pitchFamily="2" charset="-122"/>
                <a:ea typeface="华文行楷" pitchFamily="2" charset="-122"/>
              </a:rPr>
              <a:t>)</a:t>
            </a:r>
          </a:p>
        </p:txBody>
      </p:sp>
      <p:sp>
        <p:nvSpPr>
          <p:cNvPr id="473091" name="矩形 473090"/>
          <p:cNvSpPr/>
          <p:nvPr/>
        </p:nvSpPr>
        <p:spPr>
          <a:xfrm>
            <a:off x="1755775" y="1660525"/>
            <a:ext cx="7388225" cy="396875"/>
          </a:xfrm>
          <a:prstGeom prst="rect">
            <a:avLst/>
          </a:prstGeom>
          <a:noFill/>
          <a:ln w="9525">
            <a:noFill/>
            <a:miter/>
          </a:ln>
        </p:spPr>
        <p:txBody>
          <a:bodyPr>
            <a:spAutoFit/>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eaLnBrk="1" hangingPunct="1">
              <a:defRPr/>
            </a:pPr>
            <a:r>
              <a:rPr lang="zh-CN" altLang="en-US" sz="2000" noProof="1" smtClean="0">
                <a:solidFill>
                  <a:schemeClr val="tx1"/>
                </a:solidFill>
                <a:effectLst>
                  <a:outerShdw blurRad="38100" dist="38100" dir="2700000" algn="tl">
                    <a:srgbClr val="C0C0C0"/>
                  </a:outerShdw>
                </a:effectLst>
                <a:latin typeface="Times New Roman" panose="02020603050405020304" pitchFamily="18" charset="0"/>
              </a:rPr>
              <a:t>将电压方程写成矩阵形式，并以微分算子 </a:t>
            </a:r>
            <a:r>
              <a:rPr lang="en-US" altLang="zh-CN" sz="2000" i="1" noProof="1" smtClean="0">
                <a:solidFill>
                  <a:schemeClr val="tx1"/>
                </a:solidFill>
                <a:effectLst>
                  <a:outerShdw blurRad="38100" dist="38100" dir="2700000" algn="tl">
                    <a:srgbClr val="C0C0C0"/>
                  </a:outerShdw>
                </a:effectLst>
                <a:latin typeface="Times New Roman" panose="02020603050405020304" pitchFamily="18" charset="0"/>
              </a:rPr>
              <a:t>p </a:t>
            </a:r>
            <a:r>
              <a:rPr lang="zh-CN" altLang="en-US" sz="2000" noProof="1" smtClean="0">
                <a:solidFill>
                  <a:schemeClr val="tx1"/>
                </a:solidFill>
                <a:effectLst>
                  <a:outerShdw blurRad="38100" dist="38100" dir="2700000" algn="tl">
                    <a:srgbClr val="C0C0C0"/>
                  </a:outerShdw>
                </a:effectLst>
                <a:latin typeface="Times New Roman" panose="02020603050405020304" pitchFamily="18" charset="0"/>
              </a:rPr>
              <a:t>代替微分符号 </a:t>
            </a:r>
            <a:r>
              <a:rPr lang="en-US" altLang="zh-CN" sz="2000" noProof="1" smtClean="0">
                <a:solidFill>
                  <a:schemeClr val="tx1"/>
                </a:solidFill>
                <a:effectLst>
                  <a:outerShdw blurRad="38100" dist="38100" dir="2700000" algn="tl">
                    <a:srgbClr val="C0C0C0"/>
                  </a:outerShdw>
                </a:effectLst>
                <a:latin typeface="Times New Roman" panose="02020603050405020304" pitchFamily="18" charset="0"/>
              </a:rPr>
              <a:t>d /d</a:t>
            </a:r>
            <a:r>
              <a:rPr lang="en-US" altLang="zh-CN" sz="2000" i="1" noProof="1" smtClean="0">
                <a:solidFill>
                  <a:schemeClr val="tx1"/>
                </a:solidFill>
                <a:effectLst>
                  <a:outerShdw blurRad="38100" dist="38100" dir="2700000" algn="tl">
                    <a:srgbClr val="C0C0C0"/>
                  </a:outerShdw>
                </a:effectLst>
                <a:latin typeface="Times New Roman" panose="02020603050405020304" pitchFamily="18" charset="0"/>
              </a:rPr>
              <a:t>t</a:t>
            </a:r>
          </a:p>
        </p:txBody>
      </p:sp>
      <p:graphicFrame>
        <p:nvGraphicFramePr>
          <p:cNvPr id="26626" name="对象 473091"/>
          <p:cNvGraphicFramePr>
            <a:graphicFrameLocks/>
          </p:cNvGraphicFramePr>
          <p:nvPr/>
        </p:nvGraphicFramePr>
        <p:xfrm>
          <a:off x="1866900" y="2132013"/>
          <a:ext cx="6321425" cy="2933700"/>
        </p:xfrm>
        <a:graphic>
          <a:graphicData uri="http://schemas.openxmlformats.org/presentationml/2006/ole">
            <p:oleObj spid="_x0000_s318466" r:id="rId3" imgW="3022600" imgH="1397000" progId="">
              <p:embed/>
            </p:oleObj>
          </a:graphicData>
        </a:graphic>
      </p:graphicFrame>
      <p:sp>
        <p:nvSpPr>
          <p:cNvPr id="26630" name="矩形 473093"/>
          <p:cNvSpPr>
            <a:spLocks noChangeArrowheads="1"/>
          </p:cNvSpPr>
          <p:nvPr/>
        </p:nvSpPr>
        <p:spPr bwMode="auto">
          <a:xfrm>
            <a:off x="1855788" y="5072063"/>
            <a:ext cx="1600200"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或写成</a:t>
            </a:r>
            <a:r>
              <a:rPr lang="zh-CN" altLang="en-US" sz="2000">
                <a:solidFill>
                  <a:schemeClr val="tx1"/>
                </a:solidFill>
                <a:latin typeface="Tahoma" pitchFamily="34" charset="0"/>
              </a:rPr>
              <a:t>             </a:t>
            </a:r>
            <a:r>
              <a:rPr lang="zh-CN" altLang="en-US" sz="2000">
                <a:solidFill>
                  <a:schemeClr val="tx1"/>
                </a:solidFill>
                <a:latin typeface="Times New Roman" pitchFamily="18" charset="0"/>
              </a:rPr>
              <a:t>  </a:t>
            </a:r>
          </a:p>
        </p:txBody>
      </p:sp>
      <p:graphicFrame>
        <p:nvGraphicFramePr>
          <p:cNvPr id="26627" name="对象 473094"/>
          <p:cNvGraphicFramePr>
            <a:graphicFrameLocks/>
          </p:cNvGraphicFramePr>
          <p:nvPr/>
        </p:nvGraphicFramePr>
        <p:xfrm>
          <a:off x="3587750" y="5030788"/>
          <a:ext cx="2473325" cy="638175"/>
        </p:xfrm>
        <a:graphic>
          <a:graphicData uri="http://schemas.openxmlformats.org/presentationml/2006/ole">
            <p:oleObj spid="_x0000_s318467" r:id="rId4" imgW="787058" imgH="203112" progId="">
              <p:embed/>
            </p:oleObj>
          </a:graphicData>
        </a:graphic>
      </p:graphicFrame>
      <p:sp>
        <p:nvSpPr>
          <p:cNvPr id="473097" name="线形标注 2 473096"/>
          <p:cNvSpPr/>
          <p:nvPr/>
        </p:nvSpPr>
        <p:spPr>
          <a:xfrm>
            <a:off x="2857500" y="5741988"/>
            <a:ext cx="1227138" cy="914400"/>
          </a:xfrm>
          <a:prstGeom prst="borderCallout2">
            <a:avLst>
              <a:gd name="adj1" fmla="val 12500"/>
              <a:gd name="adj2" fmla="val 106208"/>
              <a:gd name="adj3" fmla="val 12500"/>
              <a:gd name="adj4" fmla="val 106208"/>
              <a:gd name="adj5" fmla="val -26912"/>
              <a:gd name="adj6" fmla="val 129625"/>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lnSpc>
                <a:spcPct val="90000"/>
              </a:lnSpc>
              <a:buClr>
                <a:srgbClr val="000000"/>
              </a:buClr>
              <a:buFont typeface="Arial" panose="020B0604020202020204" pitchFamily="34" charset="0"/>
              <a:buNone/>
              <a:defRPr/>
            </a:pPr>
            <a:r>
              <a:rPr lang="zh-CN" altLang="en-US" sz="1600" noProof="1">
                <a:solidFill>
                  <a:schemeClr val="tx1"/>
                </a:solidFill>
                <a:effectLst>
                  <a:outerShdw blurRad="38100" dist="38100" dir="2700000">
                    <a:srgbClr val="FFFFFF"/>
                  </a:outerShdw>
                </a:effectLst>
                <a:latin typeface="Comic Sans MS" pitchFamily="66" charset="0"/>
                <a:ea typeface="+mn-ea"/>
                <a:cs typeface="+mn-ea"/>
              </a:rPr>
              <a:t>电阻引起的电压</a:t>
            </a:r>
            <a:endParaRPr lang="zh-CN" altLang="en-US" sz="1600" noProof="1">
              <a:solidFill>
                <a:schemeClr val="tx1"/>
              </a:solidFill>
              <a:effectLst>
                <a:outerShdw blurRad="38100" dist="38100" dir="2700000">
                  <a:srgbClr val="FFFFFF"/>
                </a:outerShdw>
              </a:effectLst>
              <a:latin typeface="Comic Sans MS" pitchFamily="66" charset="0"/>
              <a:ea typeface="+mn-ea"/>
            </a:endParaRPr>
          </a:p>
        </p:txBody>
      </p:sp>
      <p:sp>
        <p:nvSpPr>
          <p:cNvPr id="473098" name="线形标注 2 473097"/>
          <p:cNvSpPr/>
          <p:nvPr/>
        </p:nvSpPr>
        <p:spPr>
          <a:xfrm>
            <a:off x="6397625" y="5741988"/>
            <a:ext cx="1435100" cy="914400"/>
          </a:xfrm>
          <a:prstGeom prst="borderCallout2">
            <a:avLst>
              <a:gd name="adj1" fmla="val 12500"/>
              <a:gd name="adj2" fmla="val -5310"/>
              <a:gd name="adj3" fmla="val 12500"/>
              <a:gd name="adj4" fmla="val -5310"/>
              <a:gd name="adj5" fmla="val -19097"/>
              <a:gd name="adj6" fmla="val -50551"/>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lnSpc>
                <a:spcPct val="90000"/>
              </a:lnSpc>
              <a:buClr>
                <a:srgbClr val="000000"/>
              </a:buClr>
              <a:buFont typeface="Arial" panose="020B0604020202020204" pitchFamily="34" charset="0"/>
              <a:buNone/>
              <a:defRPr/>
            </a:pPr>
            <a:r>
              <a:rPr lang="zh-CN" altLang="en-US" sz="1600" noProof="1">
                <a:solidFill>
                  <a:schemeClr val="tx1"/>
                </a:solidFill>
                <a:effectLst>
                  <a:outerShdw blurRad="38100" dist="38100" dir="2700000">
                    <a:srgbClr val="FFFFFF"/>
                  </a:outerShdw>
                </a:effectLst>
                <a:latin typeface="Comic Sans MS" pitchFamily="66" charset="0"/>
                <a:ea typeface="+mn-ea"/>
                <a:cs typeface="+mn-ea"/>
              </a:rPr>
              <a:t>磁链变化（电感、角速度）引起的电压</a:t>
            </a:r>
            <a:endParaRPr lang="zh-CN" altLang="en-US" sz="1600" noProof="1">
              <a:solidFill>
                <a:schemeClr val="tx1"/>
              </a:solidFill>
              <a:effectLst>
                <a:outerShdw blurRad="38100" dist="38100" dir="2700000">
                  <a:srgbClr val="FFFFFF"/>
                </a:outerShdw>
              </a:effectLst>
              <a:latin typeface="Comic Sans MS" pitchFamily="66" charset="0"/>
              <a:ea typeface="+mn-ea"/>
            </a:endParaRPr>
          </a:p>
        </p:txBody>
      </p:sp>
      <p:sp>
        <p:nvSpPr>
          <p:cNvPr id="2663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2663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2663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26636"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26637"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2663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2663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2664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对象 474114"/>
          <p:cNvGraphicFramePr>
            <a:graphicFrameLocks/>
          </p:cNvGraphicFramePr>
          <p:nvPr/>
        </p:nvGraphicFramePr>
        <p:xfrm>
          <a:off x="1960563" y="1790700"/>
          <a:ext cx="4841875" cy="2611438"/>
        </p:xfrm>
        <a:graphic>
          <a:graphicData uri="http://schemas.openxmlformats.org/presentationml/2006/ole">
            <p:oleObj spid="_x0000_s319490" r:id="rId3" imgW="1740655" imgH="940208" progId="">
              <p:embed/>
            </p:oleObj>
          </a:graphicData>
        </a:graphic>
      </p:graphicFrame>
      <p:graphicFrame>
        <p:nvGraphicFramePr>
          <p:cNvPr id="27651" name="内容占位符 474116"/>
          <p:cNvGraphicFramePr>
            <a:graphicFrameLocks/>
          </p:cNvGraphicFramePr>
          <p:nvPr>
            <p:ph idx="1"/>
          </p:nvPr>
        </p:nvGraphicFramePr>
        <p:xfrm>
          <a:off x="1727200" y="4552950"/>
          <a:ext cx="7416800" cy="2305050"/>
        </p:xfrm>
        <a:graphic>
          <a:graphicData uri="http://schemas.openxmlformats.org/presentationml/2006/ole">
            <p:oleObj spid="_x0000_s319491" r:id="rId4" imgW="3365500" imgH="939800" progId="">
              <p:embed/>
            </p:oleObj>
          </a:graphicData>
        </a:graphic>
      </p:graphicFrame>
      <p:sp>
        <p:nvSpPr>
          <p:cNvPr id="474119" name="矩形 474118"/>
          <p:cNvSpPr/>
          <p:nvPr/>
        </p:nvSpPr>
        <p:spPr>
          <a:xfrm>
            <a:off x="1638300" y="962025"/>
            <a:ext cx="3900488" cy="420688"/>
          </a:xfrm>
          <a:prstGeom prst="rect">
            <a:avLst/>
          </a:prstGeom>
          <a:noFill/>
          <a:ln w="9525">
            <a:noFill/>
            <a:miter/>
          </a:ln>
        </p:spPr>
        <p:txBody>
          <a:bodyPr>
            <a:spAutoFit/>
          </a:bodyPr>
          <a:lstStyle/>
          <a:p>
            <a:pPr algn="ctr" eaLnBrk="1" hangingPunct="1">
              <a:lnSpc>
                <a:spcPct val="90000"/>
              </a:lnSpc>
              <a:buFont typeface="Arial" panose="020B0604020202020204" pitchFamily="34" charset="0"/>
              <a:buNone/>
              <a:defRPr/>
            </a:pPr>
            <a:r>
              <a:rPr lang="en-US" altLang="zh-CN" sz="2400" noProof="1">
                <a:solidFill>
                  <a:srgbClr val="A50021"/>
                </a:solidFill>
                <a:effectLst>
                  <a:outerShdw blurRad="38100" dist="38100" dir="2700000">
                    <a:srgbClr val="C0C0C0"/>
                  </a:outerShdw>
                </a:effectLst>
                <a:latin typeface="Times New Roman" pitchFamily="18" charset="0"/>
                <a:ea typeface="+mn-ea"/>
                <a:cs typeface="+mn-ea"/>
              </a:rPr>
              <a:t>2</a:t>
            </a:r>
            <a:r>
              <a:rPr lang="zh-CN" altLang="en-US" sz="2400" noProof="1">
                <a:solidFill>
                  <a:srgbClr val="A50021"/>
                </a:solidFill>
                <a:effectLst>
                  <a:outerShdw blurRad="38100" dist="38100" dir="2700000">
                    <a:srgbClr val="C0C0C0"/>
                  </a:outerShdw>
                </a:effectLst>
                <a:latin typeface="Times New Roman" pitchFamily="18" charset="0"/>
                <a:ea typeface="+mn-ea"/>
                <a:cs typeface="+mn-ea"/>
              </a:rPr>
              <a:t>、 </a:t>
            </a:r>
            <a:r>
              <a:rPr lang="en-US" altLang="zh-CN" sz="2400" noProof="1">
                <a:solidFill>
                  <a:schemeClr val="tx1"/>
                </a:solidFill>
                <a:latin typeface="Times New Roman" pitchFamily="18" charset="0"/>
                <a:ea typeface="+mn-ea"/>
                <a:cs typeface="+mn-ea"/>
              </a:rPr>
              <a:t>dq</a:t>
            </a:r>
            <a:r>
              <a:rPr lang="zh-CN" altLang="en-US" sz="2400" noProof="1">
                <a:solidFill>
                  <a:schemeClr val="tx1"/>
                </a:solidFill>
                <a:latin typeface="Times New Roman" pitchFamily="18" charset="0"/>
                <a:ea typeface="+mn-ea"/>
                <a:cs typeface="+mn-ea"/>
              </a:rPr>
              <a:t>坐标系</a:t>
            </a:r>
            <a:r>
              <a:rPr lang="zh-CN" altLang="en-US" sz="2400" noProof="1">
                <a:solidFill>
                  <a:srgbClr val="A50021"/>
                </a:solidFill>
                <a:effectLst>
                  <a:outerShdw blurRad="38100" dist="38100" dir="2700000">
                    <a:srgbClr val="C0C0C0"/>
                  </a:outerShdw>
                </a:effectLst>
                <a:latin typeface="Times New Roman" pitchFamily="18" charset="0"/>
                <a:ea typeface="+mn-ea"/>
                <a:cs typeface="+mn-ea"/>
              </a:rPr>
              <a:t>电压方程</a:t>
            </a:r>
            <a:endParaRPr lang="zh-CN" altLang="en-US" sz="2400" noProof="1">
              <a:solidFill>
                <a:srgbClr val="A50021"/>
              </a:solidFill>
              <a:effectLst>
                <a:outerShdw blurRad="38100" dist="38100" dir="2700000">
                  <a:srgbClr val="C0C0C0"/>
                </a:outerShdw>
              </a:effectLst>
              <a:latin typeface="Times New Roman" pitchFamily="18" charset="0"/>
              <a:ea typeface="+mn-ea"/>
            </a:endParaRPr>
          </a:p>
        </p:txBody>
      </p:sp>
      <p:sp>
        <p:nvSpPr>
          <p:cNvPr id="2765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2765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2765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27656"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27657"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2765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2765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2766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矩形 475137"/>
          <p:cNvSpPr/>
          <p:nvPr/>
        </p:nvSpPr>
        <p:spPr>
          <a:xfrm>
            <a:off x="1685925" y="1322388"/>
            <a:ext cx="7458075" cy="757130"/>
          </a:xfrm>
          <a:prstGeom prst="rect">
            <a:avLst/>
          </a:prstGeom>
          <a:noFill/>
          <a:ln w="9525">
            <a:noFill/>
            <a:miter/>
          </a:ln>
        </p:spPr>
        <p:txBody>
          <a:bodyPr>
            <a:spAutoFit/>
          </a:bodyPr>
          <a:lstStyle/>
          <a:p>
            <a:pPr eaLnBrk="1" hangingPunct="1">
              <a:lnSpc>
                <a:spcPct val="90000"/>
              </a:lnSpc>
              <a:spcBef>
                <a:spcPct val="20000"/>
              </a:spcBef>
              <a:buFont typeface="Arial" panose="020B0604020202020204" pitchFamily="34" charset="0"/>
              <a:buNone/>
              <a:defRPr/>
            </a:pPr>
            <a:r>
              <a:rPr lang="zh-CN" altLang="en-US" sz="2000" noProof="1">
                <a:solidFill>
                  <a:srgbClr val="A50021"/>
                </a:solidFill>
                <a:effectLst>
                  <a:outerShdw blurRad="38100" dist="38100" dir="2700000">
                    <a:srgbClr val="C0C0C0"/>
                  </a:outerShdw>
                </a:effectLst>
                <a:latin typeface="Comic Sans MS" pitchFamily="66" charset="0"/>
                <a:ea typeface="+mn-ea"/>
                <a:cs typeface="+mn-ea"/>
              </a:rPr>
              <a:t>含 </a:t>
            </a:r>
            <a:r>
              <a:rPr lang="en-US" altLang="zh-CN" sz="2000" i="1" noProof="1">
                <a:solidFill>
                  <a:srgbClr val="A50021"/>
                </a:solidFill>
                <a:effectLst>
                  <a:outerShdw blurRad="38100" dist="38100" dir="2700000">
                    <a:srgbClr val="C0C0C0"/>
                  </a:outerShdw>
                </a:effectLst>
                <a:latin typeface="Comic Sans MS" pitchFamily="66" charset="0"/>
                <a:ea typeface="+mn-ea"/>
                <a:cs typeface="+mn-ea"/>
              </a:rPr>
              <a:t>R </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项表示电阻压降，含 </a:t>
            </a:r>
            <a:r>
              <a:rPr lang="en-US" altLang="zh-CN" sz="2000" i="1" noProof="1">
                <a:solidFill>
                  <a:srgbClr val="A50021"/>
                </a:solidFill>
                <a:effectLst>
                  <a:outerShdw blurRad="38100" dist="38100" dir="2700000">
                    <a:srgbClr val="C0C0C0"/>
                  </a:outerShdw>
                </a:effectLst>
                <a:latin typeface="Comic Sans MS" pitchFamily="66" charset="0"/>
                <a:ea typeface="+mn-ea"/>
                <a:cs typeface="+mn-ea"/>
              </a:rPr>
              <a:t>Lp </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项表示电感压降，即脉变电动势，含 </a:t>
            </a:r>
            <a:r>
              <a:rPr lang="el-GR" altLang="zh-CN" sz="2000" i="1" noProof="1">
                <a:solidFill>
                  <a:srgbClr val="A50021"/>
                </a:solidFill>
                <a:effectLst>
                  <a:outerShdw blurRad="38100" dist="38100" dir="2700000">
                    <a:srgbClr val="C0C0C0"/>
                  </a:outerShdw>
                </a:effectLst>
                <a:latin typeface="Comic Sans MS" pitchFamily="66" charset="0"/>
                <a:ea typeface="+mn-ea"/>
                <a:cs typeface="+mn-ea"/>
                <a:sym typeface="Symbol" pitchFamily="18" charset="2"/>
              </a:rPr>
              <a:t></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 项表示旋转电动势。可以把</a:t>
            </a:r>
            <a:r>
              <a:rPr lang="zh-CN" altLang="en-US" sz="2000" noProof="1" smtClean="0">
                <a:solidFill>
                  <a:srgbClr val="A50021"/>
                </a:solidFill>
                <a:effectLst>
                  <a:outerShdw blurRad="38100" dist="38100" dir="2700000">
                    <a:srgbClr val="C0C0C0"/>
                  </a:outerShdw>
                </a:effectLst>
                <a:latin typeface="Comic Sans MS" pitchFamily="66" charset="0"/>
                <a:ea typeface="+mn-ea"/>
                <a:cs typeface="+mn-ea"/>
              </a:rPr>
              <a:t>它们</a:t>
            </a:r>
            <a:r>
              <a:rPr lang="zh-CN" altLang="en-US" sz="2800" noProof="1" smtClean="0">
                <a:solidFill>
                  <a:srgbClr val="A50021"/>
                </a:solidFill>
                <a:effectLst>
                  <a:outerShdw blurRad="38100" dist="38100" dir="2700000">
                    <a:srgbClr val="C0C0C0"/>
                  </a:outerShdw>
                </a:effectLst>
                <a:latin typeface="华文行楷" pitchFamily="2" charset="-122"/>
                <a:ea typeface="华文行楷" pitchFamily="2" charset="-122"/>
                <a:cs typeface="+mn-ea"/>
              </a:rPr>
              <a:t>分开写</a:t>
            </a:r>
            <a:r>
              <a:rPr lang="zh-CN" altLang="en-US" sz="2000" noProof="1" smtClean="0">
                <a:solidFill>
                  <a:srgbClr val="A50021"/>
                </a:solidFill>
                <a:effectLst>
                  <a:outerShdw blurRad="38100" dist="38100" dir="2700000">
                    <a:srgbClr val="C0C0C0"/>
                  </a:outerShdw>
                </a:effectLst>
                <a:latin typeface="Times New Roman" pitchFamily="18" charset="0"/>
                <a:ea typeface="+mn-ea"/>
                <a:cs typeface="+mn-ea"/>
              </a:rPr>
              <a:t>即</a:t>
            </a:r>
            <a:r>
              <a:rPr lang="zh-CN" altLang="en-US" sz="2000" noProof="1">
                <a:solidFill>
                  <a:srgbClr val="A50021"/>
                </a:solidFill>
                <a:effectLst>
                  <a:outerShdw blurRad="38100" dist="38100" dir="2700000">
                    <a:srgbClr val="C0C0C0"/>
                  </a:outerShdw>
                </a:effectLst>
                <a:latin typeface="Times New Roman" pitchFamily="18" charset="0"/>
                <a:ea typeface="+mn-ea"/>
                <a:cs typeface="+mn-ea"/>
              </a:rPr>
              <a:t>得</a:t>
            </a:r>
            <a:r>
              <a:rPr lang="zh-CN" altLang="en-US" sz="2000" noProof="1">
                <a:solidFill>
                  <a:srgbClr val="A50021"/>
                </a:solidFill>
                <a:effectLst>
                  <a:outerShdw blurRad="38100" dist="38100" dir="2700000">
                    <a:srgbClr val="C0C0C0"/>
                  </a:outerShdw>
                </a:effectLst>
                <a:latin typeface="Tahoma" pitchFamily="34" charset="0"/>
                <a:ea typeface="+mn-ea"/>
                <a:cs typeface="+mn-ea"/>
              </a:rPr>
              <a:t> </a:t>
            </a:r>
            <a:endParaRPr lang="zh-CN" altLang="en-US" sz="2000" noProof="1">
              <a:solidFill>
                <a:srgbClr val="A50021"/>
              </a:solidFill>
              <a:effectLst>
                <a:outerShdw blurRad="38100" dist="38100" dir="2700000">
                  <a:srgbClr val="C0C0C0"/>
                </a:outerShdw>
              </a:effectLst>
              <a:latin typeface="Tahoma" pitchFamily="34" charset="0"/>
              <a:ea typeface="+mn-ea"/>
            </a:endParaRPr>
          </a:p>
        </p:txBody>
      </p:sp>
      <p:graphicFrame>
        <p:nvGraphicFramePr>
          <p:cNvPr id="28674" name="对象 475138"/>
          <p:cNvGraphicFramePr>
            <a:graphicFrameLocks/>
          </p:cNvGraphicFramePr>
          <p:nvPr/>
        </p:nvGraphicFramePr>
        <p:xfrm>
          <a:off x="1781175" y="2520950"/>
          <a:ext cx="7362825" cy="3878263"/>
        </p:xfrm>
        <a:graphic>
          <a:graphicData uri="http://schemas.openxmlformats.org/presentationml/2006/ole">
            <p:oleObj spid="_x0000_s320514" r:id="rId3" imgW="3924300" imgH="1905000" progId="">
              <p:embed/>
            </p:oleObj>
          </a:graphicData>
        </a:graphic>
      </p:graphicFrame>
      <p:sp>
        <p:nvSpPr>
          <p:cNvPr id="2867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2867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2867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28679"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28680"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2868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2868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2868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对象 476161"/>
          <p:cNvGraphicFramePr>
            <a:graphicFrameLocks/>
          </p:cNvGraphicFramePr>
          <p:nvPr/>
        </p:nvGraphicFramePr>
        <p:xfrm>
          <a:off x="1673225" y="987425"/>
          <a:ext cx="3514725" cy="608013"/>
        </p:xfrm>
        <a:graphic>
          <a:graphicData uri="http://schemas.openxmlformats.org/presentationml/2006/ole">
            <p:oleObj spid="_x0000_s321538" r:id="rId3" imgW="1522678" imgH="266469" progId="">
              <p:embed/>
            </p:oleObj>
          </a:graphicData>
        </a:graphic>
      </p:graphicFrame>
      <p:graphicFrame>
        <p:nvGraphicFramePr>
          <p:cNvPr id="29699" name="对象 476162"/>
          <p:cNvGraphicFramePr>
            <a:graphicFrameLocks/>
          </p:cNvGraphicFramePr>
          <p:nvPr/>
        </p:nvGraphicFramePr>
        <p:xfrm>
          <a:off x="5457825" y="1014413"/>
          <a:ext cx="3686175" cy="620712"/>
        </p:xfrm>
        <a:graphic>
          <a:graphicData uri="http://schemas.openxmlformats.org/presentationml/2006/ole">
            <p:oleObj spid="_x0000_s321539" r:id="rId4" imgW="1332343" imgH="266469" progId="">
              <p:embed/>
            </p:oleObj>
          </a:graphicData>
        </a:graphic>
      </p:graphicFrame>
      <p:graphicFrame>
        <p:nvGraphicFramePr>
          <p:cNvPr id="29700" name="对象 476163"/>
          <p:cNvGraphicFramePr>
            <a:graphicFrameLocks/>
          </p:cNvGraphicFramePr>
          <p:nvPr/>
        </p:nvGraphicFramePr>
        <p:xfrm>
          <a:off x="1644650" y="1687513"/>
          <a:ext cx="3579813" cy="525462"/>
        </p:xfrm>
        <a:graphic>
          <a:graphicData uri="http://schemas.openxmlformats.org/presentationml/2006/ole">
            <p:oleObj spid="_x0000_s321540" r:id="rId5" imgW="1662257" imgH="266469" progId="">
              <p:embed/>
            </p:oleObj>
          </a:graphicData>
        </a:graphic>
      </p:graphicFrame>
      <p:graphicFrame>
        <p:nvGraphicFramePr>
          <p:cNvPr id="29701" name="对象 476164"/>
          <p:cNvGraphicFramePr>
            <a:graphicFrameLocks/>
          </p:cNvGraphicFramePr>
          <p:nvPr/>
        </p:nvGraphicFramePr>
        <p:xfrm>
          <a:off x="1662113" y="2168525"/>
          <a:ext cx="3162300" cy="1508125"/>
        </p:xfrm>
        <a:graphic>
          <a:graphicData uri="http://schemas.openxmlformats.org/presentationml/2006/ole">
            <p:oleObj spid="_x0000_s321541" r:id="rId6" imgW="1460500" imgH="939800" progId="">
              <p:embed/>
            </p:oleObj>
          </a:graphicData>
        </a:graphic>
      </p:graphicFrame>
      <p:graphicFrame>
        <p:nvGraphicFramePr>
          <p:cNvPr id="29702" name="对象 476165"/>
          <p:cNvGraphicFramePr>
            <a:graphicFrameLocks/>
          </p:cNvGraphicFramePr>
          <p:nvPr/>
        </p:nvGraphicFramePr>
        <p:xfrm>
          <a:off x="5856288" y="2128838"/>
          <a:ext cx="2870200" cy="1544637"/>
        </p:xfrm>
        <a:graphic>
          <a:graphicData uri="http://schemas.openxmlformats.org/presentationml/2006/ole">
            <p:oleObj spid="_x0000_s321542" r:id="rId7" imgW="1562778" imgH="940208" progId="">
              <p:embed/>
            </p:oleObj>
          </a:graphicData>
        </a:graphic>
      </p:graphicFrame>
      <p:sp>
        <p:nvSpPr>
          <p:cNvPr id="476168" name="矩形 476167"/>
          <p:cNvSpPr/>
          <p:nvPr/>
        </p:nvSpPr>
        <p:spPr>
          <a:xfrm>
            <a:off x="1711325" y="6156325"/>
            <a:ext cx="7004050" cy="701675"/>
          </a:xfrm>
          <a:prstGeom prst="rect">
            <a:avLst/>
          </a:prstGeom>
          <a:noFill/>
          <a:ln w="9525">
            <a:noFill/>
            <a:miter/>
          </a:ln>
        </p:spPr>
        <p:txBody>
          <a:bodyPr>
            <a:spAutoFit/>
          </a:bodyPr>
          <a:lstStyle/>
          <a:p>
            <a:pPr eaLnBrk="1" hangingPunct="1">
              <a:lnSpc>
                <a:spcPct val="90000"/>
              </a:lnSpc>
              <a:buClr>
                <a:srgbClr val="000000"/>
              </a:buClr>
              <a:buFont typeface="Arial" panose="020B0604020202020204" pitchFamily="34" charset="0"/>
              <a:buNone/>
              <a:defRPr/>
            </a:pPr>
            <a:r>
              <a:rPr lang="zh-CN" altLang="en-US" sz="2000" noProof="1">
                <a:solidFill>
                  <a:srgbClr val="A50021"/>
                </a:solidFill>
                <a:effectLst>
                  <a:outerShdw blurRad="38100" dist="38100" dir="2700000">
                    <a:srgbClr val="C0C0C0"/>
                  </a:outerShdw>
                </a:effectLst>
                <a:latin typeface="Comic Sans MS" pitchFamily="66" charset="0"/>
                <a:ea typeface="+mn-ea"/>
                <a:cs typeface="+mn-ea"/>
              </a:rPr>
              <a:t>此处电感矩阵  </a:t>
            </a:r>
            <a:r>
              <a:rPr lang="en-US" altLang="zh-CN" sz="2000" noProof="1">
                <a:solidFill>
                  <a:srgbClr val="A50021"/>
                </a:solidFill>
                <a:effectLst>
                  <a:outerShdw blurRad="38100" dist="38100" dir="2700000">
                    <a:srgbClr val="C0C0C0"/>
                  </a:outerShdw>
                </a:effectLst>
                <a:latin typeface="Comic Sans MS" pitchFamily="66" charset="0"/>
                <a:ea typeface="+mn-ea"/>
                <a:cs typeface="+mn-ea"/>
              </a:rPr>
              <a:t>L </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变成 </a:t>
            </a:r>
            <a:r>
              <a:rPr lang="en-US" altLang="zh-CN" sz="2000" noProof="1">
                <a:solidFill>
                  <a:srgbClr val="A50021"/>
                </a:solidFill>
                <a:effectLst>
                  <a:outerShdw blurRad="38100" dist="38100" dir="2700000">
                    <a:srgbClr val="C0C0C0"/>
                  </a:outerShdw>
                </a:effectLst>
                <a:latin typeface="Comic Sans MS" pitchFamily="66" charset="0"/>
                <a:ea typeface="+mn-ea"/>
                <a:cs typeface="+mn-ea"/>
              </a:rPr>
              <a:t>4 </a:t>
            </a:r>
            <a:r>
              <a:rPr lang="en-US" altLang="zh-CN" sz="2000" noProof="1">
                <a:solidFill>
                  <a:srgbClr val="A50021"/>
                </a:solidFill>
                <a:effectLst>
                  <a:outerShdw blurRad="38100" dist="38100" dir="2700000">
                    <a:srgbClr val="C0C0C0"/>
                  </a:outerShdw>
                </a:effectLst>
                <a:latin typeface="Comic Sans MS" pitchFamily="66" charset="0"/>
                <a:ea typeface="+mn-ea"/>
                <a:cs typeface="+mn-ea"/>
                <a:sym typeface="Symbol" pitchFamily="18" charset="2"/>
              </a:rPr>
              <a:t></a:t>
            </a:r>
            <a:r>
              <a:rPr lang="en-US" altLang="zh-CN" sz="2000" noProof="1">
                <a:solidFill>
                  <a:srgbClr val="A50021"/>
                </a:solidFill>
                <a:effectLst>
                  <a:outerShdw blurRad="38100" dist="38100" dir="2700000">
                    <a:srgbClr val="C0C0C0"/>
                  </a:outerShdw>
                </a:effectLst>
                <a:latin typeface="Comic Sans MS" pitchFamily="66" charset="0"/>
                <a:ea typeface="+mn-ea"/>
                <a:cs typeface="+mn-ea"/>
              </a:rPr>
              <a:t> 4 </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常参数线性矩阵，而整个电压方程也降低为</a:t>
            </a:r>
            <a:r>
              <a:rPr lang="en-US" altLang="zh-CN" sz="2000" noProof="1">
                <a:solidFill>
                  <a:srgbClr val="A50021"/>
                </a:solidFill>
                <a:effectLst>
                  <a:outerShdw blurRad="38100" dist="38100" dir="2700000">
                    <a:srgbClr val="C0C0C0"/>
                  </a:outerShdw>
                </a:effectLst>
                <a:latin typeface="Comic Sans MS" pitchFamily="66" charset="0"/>
                <a:ea typeface="+mn-ea"/>
                <a:cs typeface="+mn-ea"/>
              </a:rPr>
              <a:t>4</a:t>
            </a:r>
            <a:r>
              <a:rPr lang="zh-CN" altLang="en-US" sz="2000" noProof="1">
                <a:solidFill>
                  <a:srgbClr val="A50021"/>
                </a:solidFill>
                <a:effectLst>
                  <a:outerShdw blurRad="38100" dist="38100" dir="2700000">
                    <a:srgbClr val="C0C0C0"/>
                  </a:outerShdw>
                </a:effectLst>
                <a:latin typeface="Comic Sans MS" pitchFamily="66" charset="0"/>
                <a:ea typeface="+mn-ea"/>
                <a:cs typeface="+mn-ea"/>
              </a:rPr>
              <a:t>维方程。</a:t>
            </a:r>
            <a:endParaRPr lang="zh-CN" altLang="en-US" sz="2000" noProof="1">
              <a:solidFill>
                <a:srgbClr val="A50021"/>
              </a:solidFill>
              <a:effectLst>
                <a:outerShdw blurRad="38100" dist="38100" dir="2700000">
                  <a:srgbClr val="C0C0C0"/>
                </a:outerShdw>
              </a:effectLst>
              <a:latin typeface="Comic Sans MS" pitchFamily="66" charset="0"/>
              <a:ea typeface="+mn-ea"/>
            </a:endParaRPr>
          </a:p>
        </p:txBody>
      </p:sp>
      <p:sp>
        <p:nvSpPr>
          <p:cNvPr id="29706" name="矩形 476168"/>
          <p:cNvSpPr>
            <a:spLocks noChangeArrowheads="1"/>
          </p:cNvSpPr>
          <p:nvPr/>
        </p:nvSpPr>
        <p:spPr bwMode="auto">
          <a:xfrm>
            <a:off x="1697038" y="3556000"/>
            <a:ext cx="4103687"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旋转电动势向量</a:t>
            </a:r>
            <a:r>
              <a:rPr lang="zh-CN" altLang="en-US" sz="2000">
                <a:solidFill>
                  <a:schemeClr val="tx1"/>
                </a:solidFill>
                <a:latin typeface="Tahoma" pitchFamily="34" charset="0"/>
              </a:rPr>
              <a:t> </a:t>
            </a:r>
            <a:endParaRPr lang="zh-CN" altLang="en-US" sz="2000">
              <a:solidFill>
                <a:schemeClr val="tx1"/>
              </a:solidFill>
              <a:latin typeface="Times New Roman" pitchFamily="18" charset="0"/>
            </a:endParaRPr>
          </a:p>
        </p:txBody>
      </p:sp>
      <p:graphicFrame>
        <p:nvGraphicFramePr>
          <p:cNvPr id="29703" name="对象 476169"/>
          <p:cNvGraphicFramePr>
            <a:graphicFrameLocks/>
          </p:cNvGraphicFramePr>
          <p:nvPr/>
        </p:nvGraphicFramePr>
        <p:xfrm>
          <a:off x="1724025" y="3848100"/>
          <a:ext cx="5024438" cy="1884363"/>
        </p:xfrm>
        <a:graphic>
          <a:graphicData uri="http://schemas.openxmlformats.org/presentationml/2006/ole">
            <p:oleObj spid="_x0000_s321543" r:id="rId8" imgW="2387600" imgH="939800" progId="">
              <p:embed/>
            </p:oleObj>
          </a:graphicData>
        </a:graphic>
      </p:graphicFrame>
      <p:sp>
        <p:nvSpPr>
          <p:cNvPr id="29707" name="矩形 476170"/>
          <p:cNvSpPr>
            <a:spLocks noChangeArrowheads="1"/>
          </p:cNvSpPr>
          <p:nvPr/>
        </p:nvSpPr>
        <p:spPr bwMode="auto">
          <a:xfrm>
            <a:off x="1944688" y="5797550"/>
            <a:ext cx="1412875"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则可写成 </a:t>
            </a:r>
          </a:p>
        </p:txBody>
      </p:sp>
      <p:graphicFrame>
        <p:nvGraphicFramePr>
          <p:cNvPr id="29704" name="对象 476171"/>
          <p:cNvGraphicFramePr>
            <a:graphicFrameLocks/>
          </p:cNvGraphicFramePr>
          <p:nvPr/>
        </p:nvGraphicFramePr>
        <p:xfrm>
          <a:off x="3325813" y="5665788"/>
          <a:ext cx="2541587" cy="573087"/>
        </p:xfrm>
        <a:graphic>
          <a:graphicData uri="http://schemas.openxmlformats.org/presentationml/2006/ole">
            <p:oleObj spid="_x0000_s321544" r:id="rId9" imgW="1040497" imgH="215713" progId="">
              <p:embed/>
            </p:oleObj>
          </a:graphicData>
        </a:graphic>
      </p:graphicFrame>
      <p:sp>
        <p:nvSpPr>
          <p:cNvPr id="2970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2970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2971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29711"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29712"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2971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2971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2971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标题 478209"/>
          <p:cNvSpPr>
            <a:spLocks noGrp="1"/>
          </p:cNvSpPr>
          <p:nvPr>
            <p:ph type="title"/>
          </p:nvPr>
        </p:nvSpPr>
        <p:spPr>
          <a:xfrm>
            <a:off x="1695450" y="950913"/>
            <a:ext cx="4325938" cy="481012"/>
          </a:xfrm>
        </p:spPr>
        <p:txBody>
          <a:bodyPr/>
          <a:lstStyle/>
          <a:p>
            <a:pPr eaLnBrk="1" hangingPunct="1">
              <a:buClr>
                <a:srgbClr val="A50021"/>
              </a:buClr>
              <a:defRPr/>
            </a:pP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 </a:t>
            </a:r>
            <a:r>
              <a:rPr lang="en-US" altLang="zh-CN" noProof="1">
                <a:solidFill>
                  <a:srgbClr val="A50021"/>
                </a:solidFill>
                <a:effectLst>
                  <a:outerShdw blurRad="38100" dist="38100" dir="2700000">
                    <a:srgbClr val="C0C0C0"/>
                  </a:outerShdw>
                </a:effectLst>
                <a:latin typeface="华文行楷" pitchFamily="2" charset="-122"/>
                <a:ea typeface="华文行楷" pitchFamily="2" charset="-122"/>
              </a:rPr>
              <a:t>ABC</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坐标系 转矩方程</a:t>
            </a:r>
            <a:r>
              <a:rPr lang="fr-FR" altLang="zh-CN" noProof="1">
                <a:solidFill>
                  <a:srgbClr val="A50021"/>
                </a:solidFill>
                <a:effectLst>
                  <a:outerShdw blurRad="38100" dist="38100" dir="2700000">
                    <a:srgbClr val="C0C0C0"/>
                  </a:outerShdw>
                </a:effectLst>
                <a:latin typeface="华文行楷" pitchFamily="2" charset="-122"/>
                <a:ea typeface="华文行楷" pitchFamily="2" charset="-122"/>
              </a:rPr>
              <a:t>(</a:t>
            </a:r>
            <a:r>
              <a:rPr lang="zh-CN" altLang="fr-FR" noProof="1">
                <a:solidFill>
                  <a:srgbClr val="A50021"/>
                </a:solidFill>
                <a:effectLst>
                  <a:outerShdw blurRad="38100" dist="38100" dir="2700000">
                    <a:srgbClr val="C0C0C0"/>
                  </a:outerShdw>
                </a:effectLst>
                <a:latin typeface="华文行楷" pitchFamily="2" charset="-122"/>
                <a:ea typeface="华文行楷" pitchFamily="2" charset="-122"/>
              </a:rPr>
              <a:t>重写</a:t>
            </a:r>
            <a:r>
              <a:rPr lang="fr-FR" altLang="zh-CN" noProof="1">
                <a:solidFill>
                  <a:srgbClr val="A50021"/>
                </a:solidFill>
                <a:effectLst>
                  <a:outerShdw blurRad="38100" dist="38100" dir="2700000">
                    <a:srgbClr val="C0C0C0"/>
                  </a:outerShdw>
                </a:effectLst>
                <a:latin typeface="华文行楷" pitchFamily="2" charset="-122"/>
                <a:ea typeface="华文行楷" pitchFamily="2" charset="-122"/>
              </a:rPr>
              <a:t>)</a:t>
            </a:r>
          </a:p>
        </p:txBody>
      </p:sp>
      <p:sp>
        <p:nvSpPr>
          <p:cNvPr id="478214" name="矩形 478213"/>
          <p:cNvSpPr/>
          <p:nvPr/>
        </p:nvSpPr>
        <p:spPr>
          <a:xfrm>
            <a:off x="1720850" y="2751138"/>
            <a:ext cx="4402138" cy="449262"/>
          </a:xfrm>
          <a:prstGeom prst="rect">
            <a:avLst/>
          </a:prstGeom>
          <a:solidFill>
            <a:schemeClr val="bg1"/>
          </a:solidFill>
          <a:ln w="9525">
            <a:noFill/>
            <a:miter/>
          </a:ln>
        </p:spPr>
        <p:txBody>
          <a:bodyPr anchor="b"/>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en-US" altLang="zh-CN" noProof="1">
                <a:solidFill>
                  <a:srgbClr val="A50021"/>
                </a:solidFill>
                <a:effectLst>
                  <a:outerShdw blurRad="38100" dist="38100" dir="2700000">
                    <a:srgbClr val="C0C0C0"/>
                  </a:outerShdw>
                </a:effectLst>
                <a:latin typeface="宋体" pitchFamily="2" charset="-122"/>
                <a:ea typeface="+mn-ea"/>
                <a:cs typeface="+mn-ea"/>
              </a:rPr>
              <a:t>3</a:t>
            </a:r>
            <a:r>
              <a:rPr lang="zh-CN" altLang="en-US" noProof="1">
                <a:solidFill>
                  <a:srgbClr val="A50021"/>
                </a:solidFill>
                <a:effectLst>
                  <a:outerShdw blurRad="38100" dist="38100" dir="2700000">
                    <a:srgbClr val="C0C0C0"/>
                  </a:outerShdw>
                </a:effectLst>
                <a:latin typeface="宋体" pitchFamily="2" charset="-122"/>
                <a:ea typeface="+mn-ea"/>
                <a:cs typeface="+mn-ea"/>
              </a:rPr>
              <a:t>、</a:t>
            </a:r>
            <a:r>
              <a:rPr lang="en-US" altLang="zh-CN" noProof="1">
                <a:latin typeface="宋体" pitchFamily="2" charset="-122"/>
                <a:ea typeface="+mn-ea"/>
                <a:cs typeface="+mn-ea"/>
              </a:rPr>
              <a:t>dq</a:t>
            </a:r>
            <a:r>
              <a:rPr lang="zh-CN" altLang="en-US" noProof="1">
                <a:latin typeface="宋体" pitchFamily="2" charset="-122"/>
                <a:ea typeface="+mn-ea"/>
                <a:cs typeface="+mn-ea"/>
              </a:rPr>
              <a:t>坐标系</a:t>
            </a:r>
            <a:r>
              <a:rPr lang="zh-CN" altLang="en-US" noProof="1">
                <a:solidFill>
                  <a:srgbClr val="A50021"/>
                </a:solidFill>
                <a:effectLst>
                  <a:outerShdw blurRad="38100" dist="38100" dir="2700000">
                    <a:srgbClr val="C0C0C0"/>
                  </a:outerShdw>
                </a:effectLst>
                <a:latin typeface="宋体" pitchFamily="2" charset="-122"/>
                <a:ea typeface="+mn-ea"/>
                <a:cs typeface="+mn-ea"/>
              </a:rPr>
              <a:t>转矩方程 </a:t>
            </a:r>
            <a:endParaRPr lang="zh-CN" altLang="en-US" noProof="1">
              <a:solidFill>
                <a:srgbClr val="A50021"/>
              </a:solidFill>
              <a:effectLst>
                <a:outerShdw blurRad="38100" dist="38100" dir="2700000">
                  <a:srgbClr val="C0C0C0"/>
                </a:outerShdw>
              </a:effectLst>
              <a:latin typeface="宋体" pitchFamily="2" charset="-122"/>
              <a:ea typeface="+mn-ea"/>
            </a:endParaRPr>
          </a:p>
        </p:txBody>
      </p:sp>
      <p:graphicFrame>
        <p:nvGraphicFramePr>
          <p:cNvPr id="30722" name="对象 478215"/>
          <p:cNvGraphicFramePr>
            <a:graphicFrameLocks/>
          </p:cNvGraphicFramePr>
          <p:nvPr/>
        </p:nvGraphicFramePr>
        <p:xfrm>
          <a:off x="2074863" y="3255963"/>
          <a:ext cx="4337050" cy="762000"/>
        </p:xfrm>
        <a:graphic>
          <a:graphicData uri="http://schemas.openxmlformats.org/presentationml/2006/ole">
            <p:oleObj spid="_x0000_s322562" r:id="rId3" imgW="1371600" imgH="241300" progId="">
              <p:embed/>
            </p:oleObj>
          </a:graphicData>
        </a:graphic>
      </p:graphicFrame>
      <p:graphicFrame>
        <p:nvGraphicFramePr>
          <p:cNvPr id="30723" name="内容占位符 478217"/>
          <p:cNvGraphicFramePr>
            <a:graphicFrameLocks/>
          </p:cNvGraphicFramePr>
          <p:nvPr>
            <p:ph idx="1"/>
          </p:nvPr>
        </p:nvGraphicFramePr>
        <p:xfrm>
          <a:off x="1636713" y="1536700"/>
          <a:ext cx="7507287" cy="1136650"/>
        </p:xfrm>
        <a:graphic>
          <a:graphicData uri="http://schemas.openxmlformats.org/presentationml/2006/ole">
            <p:oleObj spid="_x0000_s322563" r:id="rId4" imgW="4203700" imgH="457200" progId="">
              <p:embed/>
            </p:oleObj>
          </a:graphicData>
        </a:graphic>
      </p:graphicFrame>
      <p:sp>
        <p:nvSpPr>
          <p:cNvPr id="478220" name="矩形 478219"/>
          <p:cNvSpPr/>
          <p:nvPr/>
        </p:nvSpPr>
        <p:spPr>
          <a:xfrm>
            <a:off x="1733550" y="4195763"/>
            <a:ext cx="5976938" cy="457200"/>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en-US" altLang="zh-CN" sz="2400" noProof="1">
                <a:solidFill>
                  <a:srgbClr val="A50021"/>
                </a:solidFill>
                <a:effectLst>
                  <a:outerShdw blurRad="38100" dist="38100" dir="2700000">
                    <a:srgbClr val="C0C0C0"/>
                  </a:outerShdw>
                </a:effectLst>
                <a:latin typeface="Times New Roman" pitchFamily="18" charset="0"/>
                <a:ea typeface="+mn-ea"/>
                <a:cs typeface="+mn-ea"/>
              </a:rPr>
              <a:t>4</a:t>
            </a:r>
            <a:r>
              <a:rPr lang="zh-CN" altLang="en-US" sz="2400" noProof="1">
                <a:solidFill>
                  <a:srgbClr val="A50021"/>
                </a:solidFill>
                <a:effectLst>
                  <a:outerShdw blurRad="38100" dist="38100" dir="2700000">
                    <a:srgbClr val="C0C0C0"/>
                  </a:outerShdw>
                </a:effectLst>
                <a:latin typeface="Times New Roman" pitchFamily="18" charset="0"/>
                <a:ea typeface="+mn-ea"/>
                <a:cs typeface="+mn-ea"/>
              </a:rPr>
              <a:t>、运动方程</a:t>
            </a:r>
            <a:r>
              <a:rPr lang="zh-CN" altLang="en-US" sz="2400" noProof="1">
                <a:solidFill>
                  <a:schemeClr val="tx1"/>
                </a:solidFill>
                <a:effectLst>
                  <a:outerShdw blurRad="38100" dist="38100" dir="2700000">
                    <a:srgbClr val="C0C0C0"/>
                  </a:outerShdw>
                </a:effectLst>
                <a:latin typeface="Times New Roman" pitchFamily="18" charset="0"/>
                <a:ea typeface="+mn-ea"/>
                <a:cs typeface="+mn-ea"/>
              </a:rPr>
              <a:t>与坐标变换无关，仍为</a:t>
            </a:r>
            <a:r>
              <a:rPr lang="zh-CN" altLang="en-US" sz="2400" noProof="1">
                <a:solidFill>
                  <a:schemeClr val="tx1"/>
                </a:solidFill>
                <a:effectLst>
                  <a:outerShdw blurRad="38100" dist="38100" dir="2700000">
                    <a:srgbClr val="C0C0C0"/>
                  </a:outerShdw>
                </a:effectLst>
                <a:latin typeface="Tahoma" pitchFamily="34" charset="0"/>
                <a:ea typeface="+mn-ea"/>
                <a:cs typeface="+mn-ea"/>
              </a:rPr>
              <a:t> </a:t>
            </a:r>
            <a:endParaRPr lang="zh-CN" altLang="en-US" sz="2400" noProof="1">
              <a:solidFill>
                <a:schemeClr val="tx1"/>
              </a:solidFill>
              <a:effectLst>
                <a:outerShdw blurRad="38100" dist="38100" dir="2700000">
                  <a:srgbClr val="C0C0C0"/>
                </a:outerShdw>
              </a:effectLst>
              <a:latin typeface="Tahoma" pitchFamily="34" charset="0"/>
              <a:ea typeface="+mn-ea"/>
            </a:endParaRPr>
          </a:p>
        </p:txBody>
      </p:sp>
      <p:graphicFrame>
        <p:nvGraphicFramePr>
          <p:cNvPr id="30724" name="对象 478220"/>
          <p:cNvGraphicFramePr>
            <a:graphicFrameLocks/>
          </p:cNvGraphicFramePr>
          <p:nvPr/>
        </p:nvGraphicFramePr>
        <p:xfrm>
          <a:off x="2706688" y="4710113"/>
          <a:ext cx="3529012" cy="1204912"/>
        </p:xfrm>
        <a:graphic>
          <a:graphicData uri="http://schemas.openxmlformats.org/presentationml/2006/ole">
            <p:oleObj spid="_x0000_s322564" r:id="rId5" imgW="1003300" imgH="444500" progId="">
              <p:embed/>
            </p:oleObj>
          </a:graphicData>
        </a:graphic>
      </p:graphicFrame>
      <p:graphicFrame>
        <p:nvGraphicFramePr>
          <p:cNvPr id="30725" name="对象 478222"/>
          <p:cNvGraphicFramePr>
            <a:graphicFrameLocks/>
          </p:cNvGraphicFramePr>
          <p:nvPr/>
        </p:nvGraphicFramePr>
        <p:xfrm>
          <a:off x="2589213" y="5886450"/>
          <a:ext cx="2519362" cy="671513"/>
        </p:xfrm>
        <a:graphic>
          <a:graphicData uri="http://schemas.openxmlformats.org/presentationml/2006/ole">
            <p:oleObj spid="_x0000_s322565" r:id="rId6" imgW="901700" imgH="241300" progId="">
              <p:embed/>
            </p:oleObj>
          </a:graphicData>
        </a:graphic>
      </p:graphicFrame>
      <p:sp>
        <p:nvSpPr>
          <p:cNvPr id="30729" name="矩形 478223"/>
          <p:cNvSpPr>
            <a:spLocks noChangeArrowheads="1"/>
          </p:cNvSpPr>
          <p:nvPr/>
        </p:nvSpPr>
        <p:spPr bwMode="auto">
          <a:xfrm>
            <a:off x="1789113" y="6040438"/>
            <a:ext cx="6607175"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其中                                             </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电机转子角速度。</a:t>
            </a:r>
            <a:r>
              <a:rPr lang="zh-CN" altLang="en-US" sz="2000">
                <a:solidFill>
                  <a:schemeClr val="tx1"/>
                </a:solidFill>
                <a:latin typeface="Tahoma" pitchFamily="34" charset="0"/>
              </a:rPr>
              <a:t> </a:t>
            </a:r>
            <a:endParaRPr lang="zh-CN" altLang="en-US" sz="2000">
              <a:solidFill>
                <a:schemeClr val="tx1"/>
              </a:solidFill>
              <a:latin typeface="Times New Roman" pitchFamily="18" charset="0"/>
            </a:endParaRPr>
          </a:p>
        </p:txBody>
      </p:sp>
      <p:sp>
        <p:nvSpPr>
          <p:cNvPr id="3073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3073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3073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30733"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30734"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3073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3073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3073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259074"/>
          <p:cNvSpPr>
            <a:spLocks noChangeArrowheads="1"/>
          </p:cNvSpPr>
          <p:nvPr/>
        </p:nvSpPr>
        <p:spPr bwMode="auto">
          <a:xfrm>
            <a:off x="331788" y="34020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259076" name="文本占位符 259075"/>
          <p:cNvSpPr>
            <a:spLocks noGrp="1"/>
          </p:cNvSpPr>
          <p:nvPr>
            <p:ph type="body" idx="1"/>
          </p:nvPr>
        </p:nvSpPr>
        <p:spPr>
          <a:xfrm>
            <a:off x="1701800" y="3330575"/>
            <a:ext cx="7442200" cy="1543050"/>
          </a:xfrm>
        </p:spPr>
        <p:txBody>
          <a:bodyPr/>
          <a:lstStyle/>
          <a:p>
            <a:pPr eaLnBrk="1" hangingPunct="1">
              <a:buFont typeface="Wingdings" pitchFamily="2" charset="2"/>
              <a:buChar char="l"/>
              <a:defRPr/>
            </a:pPr>
            <a:r>
              <a:rPr lang="zh-CN" altLang="en-US" noProof="1">
                <a:solidFill>
                  <a:srgbClr val="0000CC"/>
                </a:solidFill>
                <a:effectLst>
                  <a:outerShdw blurRad="38100" dist="38100" dir="2700000">
                    <a:srgbClr val="C0C0C0"/>
                  </a:outerShdw>
                </a:effectLst>
              </a:rPr>
              <a:t>异步电动机的动态数学模型的性子</a:t>
            </a:r>
            <a:r>
              <a:rPr lang="en-US" altLang="zh-CN" noProof="1">
                <a:solidFill>
                  <a:srgbClr val="0000CC"/>
                </a:solidFill>
                <a:effectLst>
                  <a:outerShdw blurRad="38100" dist="38100" dir="2700000">
                    <a:srgbClr val="C0C0C0"/>
                  </a:outerShdw>
                </a:effectLst>
              </a:rPr>
              <a:t>:</a:t>
            </a:r>
            <a:r>
              <a:rPr lang="zh-CN" altLang="en-US" noProof="1"/>
              <a:t>是一个</a:t>
            </a:r>
            <a:r>
              <a:rPr lang="zh-CN" altLang="en-US" noProof="1">
                <a:solidFill>
                  <a:srgbClr val="FF0000"/>
                </a:solidFill>
                <a:effectLst>
                  <a:outerShdw blurRad="38100" dist="38100" dir="2700000">
                    <a:srgbClr val="C0C0C0"/>
                  </a:outerShdw>
                </a:effectLst>
              </a:rPr>
              <a:t>高阶</a:t>
            </a:r>
            <a:r>
              <a:rPr lang="zh-CN" altLang="en-US" noProof="1"/>
              <a:t>、</a:t>
            </a:r>
            <a:r>
              <a:rPr lang="zh-CN" altLang="en-US" noProof="1">
                <a:solidFill>
                  <a:srgbClr val="FF0000"/>
                </a:solidFill>
                <a:effectLst>
                  <a:outerShdw blurRad="38100" dist="38100" dir="2700000">
                    <a:srgbClr val="C0C0C0"/>
                  </a:outerShdw>
                </a:effectLst>
              </a:rPr>
              <a:t>非线性</a:t>
            </a:r>
            <a:r>
              <a:rPr lang="zh-CN" altLang="en-US" noProof="1"/>
              <a:t>、</a:t>
            </a:r>
            <a:r>
              <a:rPr lang="zh-CN" altLang="en-US" noProof="1">
                <a:solidFill>
                  <a:srgbClr val="FF0000"/>
                </a:solidFill>
                <a:effectLst>
                  <a:outerShdw blurRad="38100" dist="38100" dir="2700000">
                    <a:srgbClr val="C0C0C0"/>
                  </a:outerShdw>
                </a:effectLst>
              </a:rPr>
              <a:t>强耦合</a:t>
            </a:r>
            <a:r>
              <a:rPr lang="zh-CN" altLang="en-US" noProof="1"/>
              <a:t>的</a:t>
            </a:r>
            <a:r>
              <a:rPr lang="zh-CN" altLang="en-US" noProof="1">
                <a:solidFill>
                  <a:srgbClr val="FF0000"/>
                </a:solidFill>
                <a:effectLst>
                  <a:outerShdw blurRad="38100" dist="38100" dir="2700000">
                    <a:srgbClr val="C0C0C0"/>
                  </a:outerShdw>
                </a:effectLst>
              </a:rPr>
              <a:t>多变量</a:t>
            </a:r>
            <a:r>
              <a:rPr lang="zh-CN" altLang="en-US" noProof="1"/>
              <a:t>系统。</a:t>
            </a:r>
          </a:p>
          <a:p>
            <a:pPr eaLnBrk="1" hangingPunct="1">
              <a:defRPr/>
            </a:pPr>
            <a:r>
              <a:rPr lang="zh-CN" altLang="en-US" noProof="1"/>
              <a:t>（</a:t>
            </a:r>
            <a:r>
              <a:rPr lang="en-US" altLang="zh-CN" noProof="1"/>
              <a:t>1</a:t>
            </a:r>
            <a:r>
              <a:rPr lang="zh-CN" altLang="en-US" noProof="1"/>
              <a:t>）异步电动机变压变频调速时需要进行</a:t>
            </a:r>
            <a:r>
              <a:rPr lang="zh-CN" altLang="en-US" noProof="1">
                <a:solidFill>
                  <a:srgbClr val="0000FF"/>
                </a:solidFill>
                <a:effectLst>
                  <a:outerShdw blurRad="38100" dist="38100" dir="2700000" algn="tl">
                    <a:srgbClr val="000000">
                      <a:alpha val="43137"/>
                    </a:srgbClr>
                  </a:outerShdw>
                </a:effectLst>
              </a:rPr>
              <a:t>电压（或电流）</a:t>
            </a:r>
            <a:r>
              <a:rPr lang="zh-CN" altLang="en-US" noProof="1"/>
              <a:t>和</a:t>
            </a:r>
            <a:r>
              <a:rPr lang="zh-CN" altLang="en-US" noProof="1">
                <a:solidFill>
                  <a:srgbClr val="0000FF"/>
                </a:solidFill>
                <a:effectLst>
                  <a:outerShdw blurRad="38100" dist="38100" dir="2700000" algn="tl">
                    <a:srgbClr val="000000">
                      <a:alpha val="43137"/>
                    </a:srgbClr>
                  </a:outerShdw>
                </a:effectLst>
              </a:rPr>
              <a:t>频率</a:t>
            </a:r>
            <a:r>
              <a:rPr lang="zh-CN" altLang="en-US" noProof="1"/>
              <a:t>的协调控制，有</a:t>
            </a:r>
            <a:r>
              <a:rPr lang="zh-CN" altLang="en-US" noProof="1">
                <a:solidFill>
                  <a:srgbClr val="FF0000"/>
                </a:solidFill>
                <a:effectLst>
                  <a:outerShdw blurRad="38100" dist="38100" dir="2700000" algn="tl">
                    <a:srgbClr val="000000">
                      <a:alpha val="43137"/>
                    </a:srgbClr>
                  </a:outerShdw>
                </a:effectLst>
              </a:rPr>
              <a:t>电压（或电流）</a:t>
            </a:r>
            <a:r>
              <a:rPr lang="zh-CN" altLang="en-US" noProof="1"/>
              <a:t>和</a:t>
            </a:r>
            <a:r>
              <a:rPr lang="zh-CN" altLang="en-US" noProof="1">
                <a:solidFill>
                  <a:srgbClr val="FF0000"/>
                </a:solidFill>
                <a:effectLst>
                  <a:outerShdw blurRad="38100" dist="38100" dir="2700000" algn="tl">
                    <a:srgbClr val="000000">
                      <a:alpha val="43137"/>
                    </a:srgbClr>
                  </a:outerShdw>
                </a:effectLst>
              </a:rPr>
              <a:t>频率</a:t>
            </a:r>
            <a:r>
              <a:rPr lang="zh-CN" altLang="en-US" noProof="1"/>
              <a:t>两种独立的</a:t>
            </a:r>
            <a:r>
              <a:rPr lang="zh-CN" altLang="en-US" noProof="1">
                <a:solidFill>
                  <a:srgbClr val="FF0000"/>
                </a:solidFill>
                <a:effectLst>
                  <a:outerShdw blurRad="38100" dist="38100" dir="2700000" algn="tl">
                    <a:srgbClr val="000000">
                      <a:alpha val="43137"/>
                    </a:srgbClr>
                  </a:outerShdw>
                </a:effectLst>
              </a:rPr>
              <a:t>输入变量</a:t>
            </a:r>
            <a:r>
              <a:rPr lang="zh-CN" altLang="en-US" noProof="1"/>
              <a:t>。在输出变量中，除</a:t>
            </a:r>
            <a:r>
              <a:rPr lang="zh-CN" altLang="en-US" noProof="1">
                <a:solidFill>
                  <a:srgbClr val="FF0000"/>
                </a:solidFill>
                <a:effectLst>
                  <a:outerShdw blurRad="38100" dist="38100" dir="2700000" algn="tl">
                    <a:srgbClr val="000000">
                      <a:alpha val="43137"/>
                    </a:srgbClr>
                  </a:outerShdw>
                </a:effectLst>
              </a:rPr>
              <a:t>转速</a:t>
            </a:r>
            <a:r>
              <a:rPr lang="zh-CN" altLang="en-US" noProof="1"/>
              <a:t>外，</a:t>
            </a:r>
            <a:r>
              <a:rPr lang="zh-CN" altLang="en-US" noProof="1">
                <a:solidFill>
                  <a:srgbClr val="FF0000"/>
                </a:solidFill>
                <a:effectLst>
                  <a:outerShdw blurRad="38100" dist="38100" dir="2700000" algn="tl">
                    <a:srgbClr val="000000">
                      <a:alpha val="43137"/>
                    </a:srgbClr>
                  </a:outerShdw>
                </a:effectLst>
              </a:rPr>
              <a:t>磁通</a:t>
            </a:r>
            <a:r>
              <a:rPr lang="zh-CN" altLang="en-US" noProof="1"/>
              <a:t>也是一个</a:t>
            </a:r>
            <a:r>
              <a:rPr lang="zh-CN" altLang="en-US" noProof="1">
                <a:solidFill>
                  <a:srgbClr val="FF0000"/>
                </a:solidFill>
                <a:effectLst>
                  <a:outerShdw blurRad="38100" dist="38100" dir="2700000" algn="tl">
                    <a:srgbClr val="000000">
                      <a:alpha val="43137"/>
                    </a:srgbClr>
                  </a:outerShdw>
                </a:effectLst>
              </a:rPr>
              <a:t>输出变量</a:t>
            </a:r>
            <a:r>
              <a:rPr lang="zh-CN" altLang="en-US" noProof="1"/>
              <a:t>。</a:t>
            </a:r>
          </a:p>
        </p:txBody>
      </p:sp>
      <p:sp>
        <p:nvSpPr>
          <p:cNvPr id="82948" name="矩形 259085"/>
          <p:cNvSpPr>
            <a:spLocks noChangeArrowheads="1"/>
          </p:cNvSpPr>
          <p:nvPr/>
        </p:nvSpPr>
        <p:spPr bwMode="auto">
          <a:xfrm>
            <a:off x="1703388" y="4956175"/>
            <a:ext cx="7440612" cy="1727200"/>
          </a:xfrm>
          <a:prstGeom prst="rect">
            <a:avLst/>
          </a:prstGeom>
          <a:noFill/>
          <a:ln w="9525">
            <a:noFill/>
            <a:miter lim="800000"/>
            <a:headEnd/>
            <a:tailEnd/>
          </a:ln>
        </p:spPr>
        <p:txBody>
          <a:bodyPr lIns="0" tIns="0" rIns="90000" bIns="0"/>
          <a:lstStyle/>
          <a:p>
            <a:pPr eaLnBrk="1" hangingPunct="1">
              <a:lnSpc>
                <a:spcPct val="90000"/>
              </a:lnSpc>
              <a:buClr>
                <a:srgbClr val="FF9933"/>
              </a:buClr>
              <a:buFont typeface="Wingdings" pitchFamily="2" charset="2"/>
              <a:buNone/>
            </a:pPr>
            <a:r>
              <a:rPr lang="zh-CN" altLang="en-US" sz="2000" dirty="0">
                <a:solidFill>
                  <a:schemeClr val="tx1"/>
                </a:solidFill>
                <a:latin typeface="Siemens Sans" pitchFamily="2" charset="0"/>
              </a:rPr>
              <a:t>（</a:t>
            </a:r>
            <a:r>
              <a:rPr lang="en-US" altLang="zh-CN" sz="2000" dirty="0">
                <a:solidFill>
                  <a:schemeClr val="tx1"/>
                </a:solidFill>
              </a:rPr>
              <a:t>2</a:t>
            </a:r>
            <a:r>
              <a:rPr lang="zh-CN" altLang="en-US" sz="2000" dirty="0">
                <a:solidFill>
                  <a:schemeClr val="tx1"/>
                </a:solidFill>
                <a:latin typeface="Siemens Sans" pitchFamily="2" charset="0"/>
              </a:rPr>
              <a:t>）异步电动机</a:t>
            </a:r>
            <a:r>
              <a:rPr lang="zh-CN" altLang="en-US" sz="2000" dirty="0">
                <a:solidFill>
                  <a:srgbClr val="C00000"/>
                </a:solidFill>
                <a:effectLst>
                  <a:outerShdw blurRad="38100" dist="38100" dir="2700000" algn="tl">
                    <a:srgbClr val="000000">
                      <a:alpha val="43137"/>
                    </a:srgbClr>
                  </a:outerShdw>
                </a:effectLst>
                <a:latin typeface="Siemens Sans" pitchFamily="2" charset="0"/>
              </a:rPr>
              <a:t>无法单独对磁通进行控制</a:t>
            </a:r>
            <a:r>
              <a:rPr lang="zh-CN" altLang="en-US" sz="2000" dirty="0">
                <a:solidFill>
                  <a:schemeClr val="tx1"/>
                </a:solidFill>
                <a:latin typeface="Siemens Sans" pitchFamily="2" charset="0"/>
              </a:rPr>
              <a:t>，</a:t>
            </a:r>
            <a:r>
              <a:rPr lang="zh-CN" altLang="en-US" sz="2000" dirty="0">
                <a:solidFill>
                  <a:srgbClr val="7030A0"/>
                </a:solidFill>
                <a:effectLst>
                  <a:outerShdw blurRad="38100" dist="38100" dir="2700000" algn="tl">
                    <a:srgbClr val="000000">
                      <a:alpha val="43137"/>
                    </a:srgbClr>
                  </a:outerShdw>
                </a:effectLst>
                <a:latin typeface="Siemens Sans" pitchFamily="2" charset="0"/>
              </a:rPr>
              <a:t>电流乘磁通产生转矩</a:t>
            </a:r>
            <a:r>
              <a:rPr lang="zh-CN" altLang="en-US" sz="2000" dirty="0">
                <a:solidFill>
                  <a:schemeClr val="tx1"/>
                </a:solidFill>
                <a:latin typeface="Siemens Sans" pitchFamily="2" charset="0"/>
              </a:rPr>
              <a:t>，</a:t>
            </a:r>
            <a:r>
              <a:rPr lang="zh-CN" altLang="en-US" sz="2000" dirty="0">
                <a:solidFill>
                  <a:srgbClr val="7030A0"/>
                </a:solidFill>
                <a:effectLst>
                  <a:outerShdw blurRad="38100" dist="38100" dir="2700000" algn="tl">
                    <a:srgbClr val="000000">
                      <a:alpha val="43137"/>
                    </a:srgbClr>
                  </a:outerShdw>
                </a:effectLst>
                <a:latin typeface="Siemens Sans" pitchFamily="2" charset="0"/>
              </a:rPr>
              <a:t>转速乘磁通产生感应电动势</a:t>
            </a:r>
            <a:r>
              <a:rPr lang="zh-CN" altLang="en-US" sz="2000" dirty="0">
                <a:solidFill>
                  <a:schemeClr val="tx1"/>
                </a:solidFill>
                <a:latin typeface="Siemens Sans" pitchFamily="2" charset="0"/>
              </a:rPr>
              <a:t>，在数学模型中含有两个变量的乘积项。</a:t>
            </a:r>
          </a:p>
          <a:p>
            <a:pPr eaLnBrk="1" hangingPunct="1">
              <a:lnSpc>
                <a:spcPct val="90000"/>
              </a:lnSpc>
              <a:buClr>
                <a:srgbClr val="FF9933"/>
              </a:buClr>
              <a:buFont typeface="Wingdings" pitchFamily="2" charset="2"/>
              <a:buNone/>
            </a:pPr>
            <a:r>
              <a:rPr lang="zh-CN" altLang="en-US" sz="2000" dirty="0">
                <a:solidFill>
                  <a:schemeClr val="tx1"/>
                </a:solidFill>
                <a:latin typeface="Siemens Sans" pitchFamily="2" charset="0"/>
              </a:rPr>
              <a:t>（</a:t>
            </a:r>
            <a:r>
              <a:rPr lang="en-US" altLang="zh-CN" sz="2000" dirty="0">
                <a:solidFill>
                  <a:schemeClr val="tx1"/>
                </a:solidFill>
              </a:rPr>
              <a:t>3</a:t>
            </a:r>
            <a:r>
              <a:rPr lang="zh-CN" altLang="en-US" sz="2000" dirty="0">
                <a:solidFill>
                  <a:schemeClr val="tx1"/>
                </a:solidFill>
                <a:latin typeface="Siemens Sans" pitchFamily="2" charset="0"/>
              </a:rPr>
              <a:t>）三相异步电动机</a:t>
            </a:r>
            <a:r>
              <a:rPr lang="zh-CN" altLang="en-US" sz="2000" dirty="0">
                <a:solidFill>
                  <a:srgbClr val="FF0000"/>
                </a:solidFill>
                <a:effectLst>
                  <a:outerShdw blurRad="38100" dist="38100" dir="2700000" algn="tl">
                    <a:srgbClr val="000000">
                      <a:alpha val="43137"/>
                    </a:srgbClr>
                  </a:outerShdw>
                </a:effectLst>
                <a:latin typeface="Siemens Sans" pitchFamily="2" charset="0"/>
              </a:rPr>
              <a:t>三相绕组存在交叉耦合</a:t>
            </a:r>
            <a:r>
              <a:rPr lang="zh-CN" altLang="en-US" sz="2000" dirty="0">
                <a:solidFill>
                  <a:schemeClr val="tx1"/>
                </a:solidFill>
                <a:latin typeface="Siemens Sans" pitchFamily="2" charset="0"/>
              </a:rPr>
              <a:t>，每个绕组都有各自的</a:t>
            </a:r>
            <a:r>
              <a:rPr lang="zh-CN" altLang="en-US" sz="2000" dirty="0">
                <a:solidFill>
                  <a:srgbClr val="FF0000"/>
                </a:solidFill>
                <a:effectLst>
                  <a:outerShdw blurRad="38100" dist="38100" dir="2700000" algn="tl">
                    <a:srgbClr val="000000">
                      <a:alpha val="43137"/>
                    </a:srgbClr>
                  </a:outerShdw>
                </a:effectLst>
                <a:latin typeface="Siemens Sans" pitchFamily="2" charset="0"/>
              </a:rPr>
              <a:t>电磁惯性</a:t>
            </a:r>
            <a:r>
              <a:rPr lang="zh-CN" altLang="en-US" sz="2000" dirty="0">
                <a:solidFill>
                  <a:schemeClr val="tx1"/>
                </a:solidFill>
                <a:latin typeface="Siemens Sans" pitchFamily="2" charset="0"/>
              </a:rPr>
              <a:t>，再考虑运动系统的</a:t>
            </a:r>
            <a:r>
              <a:rPr lang="zh-CN" altLang="en-US" sz="2000" dirty="0">
                <a:solidFill>
                  <a:srgbClr val="FF0000"/>
                </a:solidFill>
                <a:effectLst>
                  <a:outerShdw blurRad="38100" dist="38100" dir="2700000" algn="tl">
                    <a:srgbClr val="000000">
                      <a:alpha val="43137"/>
                    </a:srgbClr>
                  </a:outerShdw>
                </a:effectLst>
                <a:latin typeface="Siemens Sans" pitchFamily="2" charset="0"/>
              </a:rPr>
              <a:t>机电惯性</a:t>
            </a:r>
            <a:r>
              <a:rPr lang="zh-CN" altLang="en-US" sz="2000" dirty="0">
                <a:solidFill>
                  <a:schemeClr val="tx1"/>
                </a:solidFill>
                <a:latin typeface="Siemens Sans" pitchFamily="2" charset="0"/>
              </a:rPr>
              <a:t>，</a:t>
            </a:r>
            <a:r>
              <a:rPr lang="zh-CN" altLang="en-US" sz="2000" dirty="0">
                <a:solidFill>
                  <a:srgbClr val="FF0000"/>
                </a:solidFill>
                <a:effectLst>
                  <a:outerShdw blurRad="38100" dist="38100" dir="2700000" algn="tl">
                    <a:srgbClr val="000000">
                      <a:alpha val="43137"/>
                    </a:srgbClr>
                  </a:outerShdw>
                </a:effectLst>
                <a:latin typeface="Siemens Sans" pitchFamily="2" charset="0"/>
              </a:rPr>
              <a:t>转速与转角的积分关系等</a:t>
            </a:r>
            <a:r>
              <a:rPr lang="zh-CN" altLang="en-US" sz="2000" dirty="0">
                <a:solidFill>
                  <a:schemeClr val="tx1"/>
                </a:solidFill>
                <a:latin typeface="Siemens Sans" pitchFamily="2" charset="0"/>
              </a:rPr>
              <a:t>，动态模型是一个</a:t>
            </a:r>
            <a:r>
              <a:rPr lang="zh-CN" altLang="en-US" sz="2000" dirty="0">
                <a:solidFill>
                  <a:srgbClr val="FF0000"/>
                </a:solidFill>
                <a:effectLst>
                  <a:outerShdw blurRad="38100" dist="38100" dir="2700000" algn="tl">
                    <a:srgbClr val="000000">
                      <a:alpha val="43137"/>
                    </a:srgbClr>
                  </a:outerShdw>
                </a:effectLst>
                <a:latin typeface="Siemens Sans" pitchFamily="2" charset="0"/>
              </a:rPr>
              <a:t>高阶系统</a:t>
            </a:r>
            <a:r>
              <a:rPr lang="zh-CN" altLang="en-US" sz="2000" dirty="0">
                <a:solidFill>
                  <a:schemeClr val="tx1"/>
                </a:solidFill>
                <a:latin typeface="Siemens Sans" pitchFamily="2" charset="0"/>
              </a:rPr>
              <a:t>。</a:t>
            </a:r>
          </a:p>
        </p:txBody>
      </p:sp>
      <p:sp>
        <p:nvSpPr>
          <p:cNvPr id="82949" name="矩形 259086"/>
          <p:cNvSpPr>
            <a:spLocks noChangeArrowheads="1"/>
          </p:cNvSpPr>
          <p:nvPr/>
        </p:nvSpPr>
        <p:spPr bwMode="auto">
          <a:xfrm>
            <a:off x="1703388" y="1128713"/>
            <a:ext cx="7440612" cy="1831975"/>
          </a:xfrm>
          <a:prstGeom prst="rect">
            <a:avLst/>
          </a:prstGeom>
          <a:noFill/>
          <a:ln w="9525">
            <a:noFill/>
            <a:miter lim="800000"/>
            <a:headEnd/>
            <a:tailEnd/>
          </a:ln>
        </p:spPr>
        <p:txBody>
          <a:bodyPr lIns="0" tIns="0" rIns="90000" bIns="0"/>
          <a:lstStyle/>
          <a:p>
            <a:pPr algn="just" eaLnBrk="1" hangingPunct="1">
              <a:lnSpc>
                <a:spcPct val="90000"/>
              </a:lnSpc>
              <a:spcBef>
                <a:spcPct val="10000"/>
              </a:spcBef>
              <a:spcAft>
                <a:spcPct val="10000"/>
              </a:spcAft>
              <a:buClr>
                <a:srgbClr val="FF9933"/>
              </a:buClr>
              <a:buFont typeface="Wingdings" pitchFamily="2" charset="2"/>
              <a:buChar char="l"/>
            </a:pPr>
            <a:r>
              <a:rPr lang="zh-CN" altLang="en-US" sz="2000" dirty="0">
                <a:solidFill>
                  <a:srgbClr val="FF0000"/>
                </a:solidFill>
                <a:effectLst>
                  <a:outerShdw blurRad="38100" dist="38100" dir="2700000" algn="tl">
                    <a:srgbClr val="000000">
                      <a:alpha val="43137"/>
                    </a:srgbClr>
                  </a:outerShdw>
                </a:effectLst>
                <a:latin typeface="Siemens Sans" pitchFamily="2" charset="0"/>
              </a:rPr>
              <a:t>他励式直流电动机的励磁绕组和电枢绕组相互独立，励磁电流和电枢电流单独可控，励磁和电枢绕组各自产生的磁动势在空间无交叉耦合。</a:t>
            </a:r>
          </a:p>
          <a:p>
            <a:pPr algn="just" eaLnBrk="1" hangingPunct="1">
              <a:lnSpc>
                <a:spcPct val="90000"/>
              </a:lnSpc>
              <a:spcBef>
                <a:spcPct val="10000"/>
              </a:spcBef>
              <a:spcAft>
                <a:spcPct val="10000"/>
              </a:spcAft>
              <a:buClr>
                <a:srgbClr val="FF9933"/>
              </a:buClr>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Siemens Sans" pitchFamily="2" charset="0"/>
              </a:rPr>
              <a:t>气隙磁通由励磁绕组单独产生，而电磁转矩正比于磁通与电枢电流的乘积。</a:t>
            </a:r>
          </a:p>
          <a:p>
            <a:pPr algn="just" eaLnBrk="1" hangingPunct="1">
              <a:lnSpc>
                <a:spcPct val="90000"/>
              </a:lnSpc>
              <a:spcBef>
                <a:spcPct val="10000"/>
              </a:spcBef>
              <a:spcAft>
                <a:spcPct val="10000"/>
              </a:spcAft>
              <a:buClr>
                <a:srgbClr val="FF9933"/>
              </a:buClr>
              <a:buFont typeface="Wingdings" pitchFamily="2" charset="2"/>
              <a:buChar char="l"/>
            </a:pPr>
            <a:r>
              <a:rPr lang="zh-CN" altLang="en-US" sz="2000" dirty="0">
                <a:solidFill>
                  <a:srgbClr val="FF0000"/>
                </a:solidFill>
                <a:effectLst>
                  <a:outerShdw blurRad="38100" dist="38100" dir="2700000" algn="tl">
                    <a:srgbClr val="000000">
                      <a:alpha val="43137"/>
                    </a:srgbClr>
                  </a:outerShdw>
                </a:effectLst>
                <a:latin typeface="Siemens Sans" pitchFamily="2" charset="0"/>
              </a:rPr>
              <a:t>保持励磁电流恒定，只通过电枢电流来控制电磁转矩。</a:t>
            </a:r>
          </a:p>
        </p:txBody>
      </p:sp>
      <p:pic>
        <p:nvPicPr>
          <p:cNvPr id="259119" name="图片 259118"/>
          <p:cNvPicPr>
            <a:picLocks noChangeAspect="1" noChangeArrowheads="1"/>
          </p:cNvPicPr>
          <p:nvPr/>
        </p:nvPicPr>
        <p:blipFill>
          <a:blip r:embed="rId2" cstate="print"/>
          <a:srcRect r="2066"/>
          <a:stretch>
            <a:fillRect/>
          </a:stretch>
        </p:blipFill>
        <p:spPr bwMode="auto">
          <a:xfrm>
            <a:off x="1692275" y="966656"/>
            <a:ext cx="7451725" cy="3067050"/>
          </a:xfrm>
          <a:prstGeom prst="rect">
            <a:avLst/>
          </a:prstGeom>
          <a:noFill/>
          <a:ln w="9525">
            <a:noFill/>
            <a:miter lim="800000"/>
            <a:headEnd/>
            <a:tailEnd/>
          </a:ln>
        </p:spPr>
      </p:pic>
      <p:sp>
        <p:nvSpPr>
          <p:cNvPr id="82951" name="矩形 559109"/>
          <p:cNvSpPr>
            <a:spLocks noChangeArrowheads="1"/>
          </p:cNvSpPr>
          <p:nvPr/>
        </p:nvSpPr>
        <p:spPr bwMode="auto">
          <a:xfrm>
            <a:off x="0" y="1052513"/>
            <a:ext cx="1670050" cy="4587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8295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8295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82954"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8295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8295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8295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8295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9119"/>
                                        </p:tgtEl>
                                        <p:attrNameLst>
                                          <p:attrName>style.visibility</p:attrName>
                                        </p:attrNameLst>
                                      </p:cBhvr>
                                      <p:to>
                                        <p:strVal val="visible"/>
                                      </p:to>
                                    </p:set>
                                    <p:anim calcmode="lin" valueType="num">
                                      <p:cBhvr additive="base">
                                        <p:cTn id="7" dur="500" fill="hold"/>
                                        <p:tgtEl>
                                          <p:spTgt spid="259119"/>
                                        </p:tgtEl>
                                        <p:attrNameLst>
                                          <p:attrName>ppt_x</p:attrName>
                                        </p:attrNameLst>
                                      </p:cBhvr>
                                      <p:tavLst>
                                        <p:tav tm="0">
                                          <p:val>
                                            <p:strVal val="#ppt_x"/>
                                          </p:val>
                                        </p:tav>
                                        <p:tav tm="100000">
                                          <p:val>
                                            <p:strVal val="#ppt_x"/>
                                          </p:val>
                                        </p:tav>
                                      </p:tavLst>
                                    </p:anim>
                                    <p:anim calcmode="lin" valueType="num">
                                      <p:cBhvr additive="base">
                                        <p:cTn id="8" dur="500" fill="hold"/>
                                        <p:tgtEl>
                                          <p:spTgt spid="259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标题 480257"/>
          <p:cNvSpPr>
            <a:spLocks noGrp="1"/>
          </p:cNvSpPr>
          <p:nvPr>
            <p:ph type="title"/>
          </p:nvPr>
        </p:nvSpPr>
        <p:spPr>
          <a:xfrm>
            <a:off x="1682750" y="331788"/>
            <a:ext cx="6086475" cy="500062"/>
          </a:xfrm>
        </p:spPr>
        <p:txBody>
          <a:bodyPr/>
          <a:lstStyle/>
          <a:p>
            <a:pPr eaLnBrk="1" hangingPunct="1">
              <a:defRPr/>
            </a:pPr>
            <a:r>
              <a:rPr lang="zh-CN" altLang="en-US" sz="2800" noProof="1">
                <a:solidFill>
                  <a:srgbClr val="A50021"/>
                </a:solidFill>
                <a:effectLst>
                  <a:outerShdw blurRad="38100" dist="38100" dir="2700000">
                    <a:srgbClr val="C0C0C0"/>
                  </a:outerShdw>
                </a:effectLst>
                <a:latin typeface="华文行楷" pitchFamily="2" charset="-122"/>
                <a:ea typeface="华文行楷" pitchFamily="2" charset="-122"/>
              </a:rPr>
              <a:t>注意：电力拖动系统运动方程</a:t>
            </a:r>
            <a:r>
              <a:rPr lang="fr-FR" altLang="zh-CN" sz="2800" noProof="1">
                <a:solidFill>
                  <a:srgbClr val="A50021"/>
                </a:solidFill>
                <a:effectLst>
                  <a:outerShdw blurRad="38100" dist="38100" dir="2700000">
                    <a:srgbClr val="C0C0C0"/>
                  </a:outerShdw>
                </a:effectLst>
                <a:latin typeface="华文行楷" pitchFamily="2" charset="-122"/>
                <a:ea typeface="华文行楷" pitchFamily="2" charset="-122"/>
              </a:rPr>
              <a:t>(</a:t>
            </a:r>
            <a:r>
              <a:rPr lang="zh-CN" altLang="fr-FR" sz="2800" noProof="1">
                <a:solidFill>
                  <a:srgbClr val="A50021"/>
                </a:solidFill>
                <a:effectLst>
                  <a:outerShdw blurRad="38100" dist="38100" dir="2700000">
                    <a:srgbClr val="C0C0C0"/>
                  </a:outerShdw>
                </a:effectLst>
                <a:latin typeface="华文行楷" pitchFamily="2" charset="-122"/>
                <a:ea typeface="华文行楷" pitchFamily="2" charset="-122"/>
              </a:rPr>
              <a:t>重写</a:t>
            </a:r>
            <a:r>
              <a:rPr lang="fr-FR" altLang="zh-CN" sz="2800" noProof="1">
                <a:solidFill>
                  <a:srgbClr val="A50021"/>
                </a:solidFill>
                <a:effectLst>
                  <a:outerShdw blurRad="38100" dist="38100" dir="2700000">
                    <a:srgbClr val="C0C0C0"/>
                  </a:outerShdw>
                </a:effectLst>
                <a:latin typeface="华文行楷" pitchFamily="2" charset="-122"/>
                <a:ea typeface="华文行楷" pitchFamily="2" charset="-122"/>
              </a:rPr>
              <a:t>)</a:t>
            </a:r>
            <a:r>
              <a:rPr lang="en-US" altLang="zh-CN" sz="2800" noProof="1">
                <a:solidFill>
                  <a:srgbClr val="A50021"/>
                </a:solidFill>
                <a:effectLst>
                  <a:outerShdw blurRad="38100" dist="38100" dir="2700000">
                    <a:srgbClr val="C0C0C0"/>
                  </a:outerShdw>
                </a:effectLst>
                <a:latin typeface="华文行楷" pitchFamily="2" charset="-122"/>
                <a:ea typeface="华文行楷" pitchFamily="2" charset="-122"/>
              </a:rPr>
              <a:t> </a:t>
            </a:r>
          </a:p>
        </p:txBody>
      </p:sp>
      <p:sp>
        <p:nvSpPr>
          <p:cNvPr id="31750" name="矩形 480258"/>
          <p:cNvSpPr>
            <a:spLocks noChangeArrowheads="1"/>
          </p:cNvSpPr>
          <p:nvPr/>
        </p:nvSpPr>
        <p:spPr bwMode="auto">
          <a:xfrm>
            <a:off x="1709738" y="1044575"/>
            <a:ext cx="6156325"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在一般情况下，电力拖动系统的运动方程式是 </a:t>
            </a:r>
          </a:p>
        </p:txBody>
      </p:sp>
      <p:graphicFrame>
        <p:nvGraphicFramePr>
          <p:cNvPr id="31746" name="对象 480259"/>
          <p:cNvGraphicFramePr>
            <a:graphicFrameLocks/>
          </p:cNvGraphicFramePr>
          <p:nvPr/>
        </p:nvGraphicFramePr>
        <p:xfrm>
          <a:off x="2371725" y="1430338"/>
          <a:ext cx="4505325" cy="1001712"/>
        </p:xfrm>
        <a:graphic>
          <a:graphicData uri="http://schemas.openxmlformats.org/presentationml/2006/ole">
            <p:oleObj spid="_x0000_s323586" r:id="rId3" imgW="1828800" imgH="444500" progId="">
              <p:embed/>
            </p:oleObj>
          </a:graphicData>
        </a:graphic>
      </p:graphicFrame>
      <p:sp>
        <p:nvSpPr>
          <p:cNvPr id="31751" name="矩形 480261"/>
          <p:cNvSpPr>
            <a:spLocks noChangeArrowheads="1"/>
          </p:cNvSpPr>
          <p:nvPr/>
        </p:nvSpPr>
        <p:spPr bwMode="auto">
          <a:xfrm>
            <a:off x="3240088" y="2378075"/>
            <a:ext cx="5537200" cy="1311275"/>
          </a:xfrm>
          <a:prstGeom prst="rect">
            <a:avLst/>
          </a:prstGeom>
          <a:noFill/>
          <a:ln w="9525">
            <a:noFill/>
            <a:miter lim="800000"/>
            <a:headEnd/>
            <a:tailEnd/>
          </a:ln>
        </p:spPr>
        <p:txBody>
          <a:bodyPr>
            <a:spAutoFit/>
          </a:bodyPr>
          <a:lstStyle/>
          <a:p>
            <a:pPr indent="431800" algn="just" eaLnBrk="1" hangingPunct="1">
              <a:buFont typeface="Arial" pitchFamily="34" charset="0"/>
              <a:buNone/>
            </a:pPr>
            <a:r>
              <a:rPr lang="en-US" altLang="zh-CN" sz="2000" i="1">
                <a:solidFill>
                  <a:schemeClr val="tx1"/>
                </a:solidFill>
                <a:latin typeface="Times New Roman" pitchFamily="18" charset="0"/>
              </a:rPr>
              <a:t>T</a:t>
            </a:r>
            <a:r>
              <a:rPr lang="en-US" altLang="zh-CN" sz="2000" baseline="-25000">
                <a:solidFill>
                  <a:schemeClr val="tx1"/>
                </a:solidFill>
                <a:latin typeface="Times New Roman" pitchFamily="18" charset="0"/>
              </a:rPr>
              <a:t>L</a:t>
            </a:r>
            <a:r>
              <a:rPr lang="en-US" altLang="zh-CN" sz="2000">
                <a:solidFill>
                  <a:schemeClr val="tx1"/>
                </a:solidFill>
                <a:latin typeface="Times New Roman" pitchFamily="18" charset="0"/>
              </a:rPr>
              <a:t> —— </a:t>
            </a:r>
            <a:r>
              <a:rPr lang="zh-CN" altLang="en-US" sz="2000">
                <a:solidFill>
                  <a:schemeClr val="tx1"/>
                </a:solidFill>
                <a:latin typeface="Times New Roman" pitchFamily="18" charset="0"/>
              </a:rPr>
              <a:t>负载转矩；</a:t>
            </a:r>
            <a:endParaRPr lang="zh-CN" altLang="en-US" sz="2000">
              <a:solidFill>
                <a:schemeClr val="tx1"/>
              </a:solidFill>
              <a:latin typeface="Tahoma" pitchFamily="34" charset="0"/>
            </a:endParaRPr>
          </a:p>
          <a:p>
            <a:pPr indent="431800" algn="just">
              <a:buFont typeface="Arial" pitchFamily="34" charset="0"/>
              <a:buNone/>
            </a:pPr>
            <a:r>
              <a:rPr lang="zh-CN" altLang="en-US" sz="2000" i="1">
                <a:solidFill>
                  <a:schemeClr val="tx1"/>
                </a:solidFill>
                <a:latin typeface="Times New Roman" pitchFamily="18" charset="0"/>
              </a:rPr>
              <a:t> </a:t>
            </a:r>
            <a:r>
              <a:rPr lang="en-US" altLang="zh-CN" sz="2000" i="1">
                <a:solidFill>
                  <a:schemeClr val="tx1"/>
                </a:solidFill>
                <a:latin typeface="Times New Roman" pitchFamily="18" charset="0"/>
              </a:rPr>
              <a:t>J</a:t>
            </a:r>
            <a:r>
              <a:rPr lang="en-US" altLang="zh-CN" sz="2000">
                <a:solidFill>
                  <a:schemeClr val="tx1"/>
                </a:solidFill>
                <a:latin typeface="Times New Roman" pitchFamily="18" charset="0"/>
              </a:rPr>
              <a:t>  —— </a:t>
            </a:r>
            <a:r>
              <a:rPr lang="zh-CN" altLang="en-US" sz="2000">
                <a:solidFill>
                  <a:schemeClr val="tx1"/>
                </a:solidFill>
                <a:latin typeface="Times New Roman" pitchFamily="18" charset="0"/>
              </a:rPr>
              <a:t>机组的转动惯量；</a:t>
            </a:r>
            <a:endParaRPr lang="zh-CN" altLang="en-US" sz="2000">
              <a:solidFill>
                <a:schemeClr val="tx1"/>
              </a:solidFill>
              <a:latin typeface="Tahoma" pitchFamily="34" charset="0"/>
            </a:endParaRPr>
          </a:p>
          <a:p>
            <a:pPr indent="431800" algn="just">
              <a:buFont typeface="Arial" pitchFamily="34" charset="0"/>
              <a:buNone/>
            </a:pPr>
            <a:r>
              <a:rPr lang="en-US" altLang="zh-CN" sz="2000" i="1">
                <a:solidFill>
                  <a:schemeClr val="tx1"/>
                </a:solidFill>
                <a:latin typeface="Times New Roman" pitchFamily="18" charset="0"/>
              </a:rPr>
              <a:t>D</a:t>
            </a:r>
            <a:r>
              <a:rPr lang="en-US" altLang="zh-CN" sz="2000">
                <a:solidFill>
                  <a:schemeClr val="tx1"/>
                </a:solidFill>
                <a:latin typeface="Times New Roman" pitchFamily="18" charset="0"/>
              </a:rPr>
              <a:t>  —— </a:t>
            </a:r>
            <a:r>
              <a:rPr lang="zh-CN" altLang="en-US" sz="2000">
                <a:solidFill>
                  <a:schemeClr val="tx1"/>
                </a:solidFill>
                <a:latin typeface="Times New Roman" pitchFamily="18" charset="0"/>
              </a:rPr>
              <a:t>与转速成正比的阻转矩阻尼系数；</a:t>
            </a:r>
            <a:endParaRPr lang="zh-CN" altLang="en-US" sz="2000">
              <a:solidFill>
                <a:schemeClr val="tx1"/>
              </a:solidFill>
              <a:latin typeface="Tahoma" pitchFamily="34" charset="0"/>
            </a:endParaRPr>
          </a:p>
          <a:p>
            <a:pPr indent="431800">
              <a:buFont typeface="Arial" pitchFamily="34" charset="0"/>
              <a:buNone/>
            </a:pPr>
            <a:r>
              <a:rPr lang="en-US" altLang="zh-CN" sz="2000" i="1">
                <a:solidFill>
                  <a:schemeClr val="tx1"/>
                </a:solidFill>
                <a:latin typeface="Times New Roman" pitchFamily="18" charset="0"/>
              </a:rPr>
              <a:t>K </a:t>
            </a:r>
            <a:r>
              <a:rPr lang="en-US" altLang="zh-CN" sz="2000">
                <a:solidFill>
                  <a:schemeClr val="tx1"/>
                </a:solidFill>
                <a:latin typeface="Times New Roman" pitchFamily="18" charset="0"/>
              </a:rPr>
              <a:t> —— </a:t>
            </a:r>
            <a:r>
              <a:rPr lang="zh-CN" altLang="en-US" sz="2000">
                <a:solidFill>
                  <a:schemeClr val="tx1"/>
                </a:solidFill>
                <a:latin typeface="Times New Roman" pitchFamily="18" charset="0"/>
              </a:rPr>
              <a:t>扭转弹性转矩系数。</a:t>
            </a:r>
            <a:r>
              <a:rPr lang="zh-CN" altLang="en-US" sz="2000">
                <a:solidFill>
                  <a:schemeClr val="tx1"/>
                </a:solidFill>
                <a:latin typeface="Tahoma" pitchFamily="34" charset="0"/>
              </a:rPr>
              <a:t> </a:t>
            </a:r>
            <a:endParaRPr lang="zh-CN" altLang="en-US" sz="2000">
              <a:solidFill>
                <a:schemeClr val="tx1"/>
              </a:solidFill>
              <a:latin typeface="Times New Roman" pitchFamily="18" charset="0"/>
            </a:endParaRPr>
          </a:p>
        </p:txBody>
      </p:sp>
      <p:sp>
        <p:nvSpPr>
          <p:cNvPr id="31752" name="文本占位符 480263"/>
          <p:cNvSpPr>
            <a:spLocks noGrp="1" noChangeArrowheads="1"/>
          </p:cNvSpPr>
          <p:nvPr>
            <p:ph type="body" sz="half" idx="1"/>
          </p:nvPr>
        </p:nvSpPr>
        <p:spPr>
          <a:xfrm>
            <a:off x="1854200" y="4325938"/>
            <a:ext cx="5353050" cy="419100"/>
          </a:xfrm>
        </p:spPr>
        <p:txBody>
          <a:bodyPr/>
          <a:lstStyle/>
          <a:p>
            <a:pPr eaLnBrk="1" hangingPunct="1"/>
            <a:r>
              <a:rPr lang="zh-CN" altLang="en-US" smtClean="0"/>
              <a:t>对于恒转矩负载，</a:t>
            </a:r>
            <a:r>
              <a:rPr lang="en-US" altLang="zh-CN" i="1" smtClean="0"/>
              <a:t>D </a:t>
            </a:r>
            <a:r>
              <a:rPr lang="en-US" altLang="zh-CN" smtClean="0"/>
              <a:t>= 0 </a:t>
            </a:r>
            <a:r>
              <a:rPr lang="zh-CN" altLang="en-US" smtClean="0"/>
              <a:t>， </a:t>
            </a:r>
            <a:r>
              <a:rPr lang="en-US" altLang="zh-CN" i="1" smtClean="0"/>
              <a:t>K </a:t>
            </a:r>
            <a:r>
              <a:rPr lang="en-US" altLang="zh-CN" smtClean="0"/>
              <a:t>= 0 </a:t>
            </a:r>
            <a:r>
              <a:rPr lang="zh-CN" altLang="en-US" smtClean="0"/>
              <a:t>，则</a:t>
            </a:r>
          </a:p>
        </p:txBody>
      </p:sp>
      <p:graphicFrame>
        <p:nvGraphicFramePr>
          <p:cNvPr id="31747" name="对象 480264"/>
          <p:cNvGraphicFramePr>
            <a:graphicFrameLocks/>
          </p:cNvGraphicFramePr>
          <p:nvPr/>
        </p:nvGraphicFramePr>
        <p:xfrm>
          <a:off x="2293938" y="4519613"/>
          <a:ext cx="2687637" cy="1266825"/>
        </p:xfrm>
        <a:graphic>
          <a:graphicData uri="http://schemas.openxmlformats.org/presentationml/2006/ole">
            <p:oleObj spid="_x0000_s323587" r:id="rId4" imgW="1003300" imgH="444500" progId="">
              <p:embed/>
            </p:oleObj>
          </a:graphicData>
        </a:graphic>
      </p:graphicFrame>
      <p:sp>
        <p:nvSpPr>
          <p:cNvPr id="480267" name="矩形 480266"/>
          <p:cNvSpPr/>
          <p:nvPr/>
        </p:nvSpPr>
        <p:spPr>
          <a:xfrm>
            <a:off x="4960938" y="4848225"/>
            <a:ext cx="3862387" cy="457200"/>
          </a:xfrm>
          <a:prstGeom prst="rect">
            <a:avLst/>
          </a:prstGeom>
          <a:noFill/>
          <a:ln w="9525">
            <a:noFill/>
            <a:miter/>
          </a:ln>
        </p:spPr>
        <p:txBody>
          <a:bodyPr>
            <a:spAutoFit/>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eaLnBrk="1" hangingPunct="1">
              <a:defRPr/>
            </a:pPr>
            <a:r>
              <a:rPr lang="zh-CN" altLang="en-US" sz="2400" noProof="1" smtClean="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宋体" panose="02010600030101010101" pitchFamily="2" charset="-122"/>
              </a:rPr>
              <a:t>运动方程与坐标变换无关</a:t>
            </a:r>
            <a:r>
              <a:rPr lang="zh-CN" altLang="zh-CN" sz="2400" noProof="1" smtClean="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宋体" panose="02010600030101010101" pitchFamily="2" charset="-122"/>
              </a:rPr>
              <a:t>! </a:t>
            </a:r>
          </a:p>
        </p:txBody>
      </p:sp>
      <p:sp>
        <p:nvSpPr>
          <p:cNvPr id="31754" name="矩形 480267"/>
          <p:cNvSpPr>
            <a:spLocks noChangeArrowheads="1"/>
          </p:cNvSpPr>
          <p:nvPr/>
        </p:nvSpPr>
        <p:spPr bwMode="auto">
          <a:xfrm>
            <a:off x="3959225" y="3648075"/>
            <a:ext cx="4176713"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 </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电机转子角速度。</a:t>
            </a:r>
            <a:r>
              <a:rPr lang="zh-CN" altLang="en-US" sz="2000">
                <a:solidFill>
                  <a:schemeClr val="tx1"/>
                </a:solidFill>
                <a:latin typeface="Tahoma" pitchFamily="34" charset="0"/>
              </a:rPr>
              <a:t> </a:t>
            </a:r>
            <a:endParaRPr lang="zh-CN" altLang="en-US" sz="2000">
              <a:solidFill>
                <a:schemeClr val="tx1"/>
              </a:solidFill>
              <a:latin typeface="Times New Roman" pitchFamily="18" charset="0"/>
            </a:endParaRPr>
          </a:p>
        </p:txBody>
      </p:sp>
      <p:graphicFrame>
        <p:nvGraphicFramePr>
          <p:cNvPr id="31748" name="对象 480268"/>
          <p:cNvGraphicFramePr>
            <a:graphicFrameLocks/>
          </p:cNvGraphicFramePr>
          <p:nvPr/>
        </p:nvGraphicFramePr>
        <p:xfrm>
          <a:off x="1724025" y="3570288"/>
          <a:ext cx="2519363" cy="671512"/>
        </p:xfrm>
        <a:graphic>
          <a:graphicData uri="http://schemas.openxmlformats.org/presentationml/2006/ole">
            <p:oleObj spid="_x0000_s323588" r:id="rId5" imgW="901700" imgH="241300" progId="">
              <p:embed/>
            </p:oleObj>
          </a:graphicData>
        </a:graphic>
      </p:graphicFrame>
      <p:sp>
        <p:nvSpPr>
          <p:cNvPr id="480270" name="矩形 480269"/>
          <p:cNvSpPr/>
          <p:nvPr/>
        </p:nvSpPr>
        <p:spPr>
          <a:xfrm>
            <a:off x="1735138" y="5756275"/>
            <a:ext cx="7408862" cy="938213"/>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gn="just">
              <a:lnSpc>
                <a:spcPct val="90000"/>
              </a:lnSpc>
              <a:defRPr/>
            </a:pPr>
            <a:r>
              <a:rPr lang="zh-CN" altLang="en-US" sz="3200" noProof="1">
                <a:solidFill>
                  <a:srgbClr val="FF0000"/>
                </a:solidFill>
                <a:effectLst>
                  <a:outerShdw blurRad="38100" dist="38100" dir="2700000">
                    <a:srgbClr val="C0C0C0"/>
                  </a:outerShdw>
                </a:effectLst>
                <a:latin typeface="华文行楷" pitchFamily="2" charset="-122"/>
                <a:ea typeface="华文行楷" pitchFamily="2" charset="-122"/>
                <a:cs typeface="+mn-ea"/>
              </a:rPr>
              <a:t>小结</a:t>
            </a:r>
            <a:r>
              <a:rPr lang="zh-CN" altLang="en-US" noProof="1">
                <a:solidFill>
                  <a:srgbClr val="FF0000"/>
                </a:solidFill>
                <a:effectLst>
                  <a:outerShdw blurRad="38100" dist="38100" dir="2700000">
                    <a:srgbClr val="C0C0C0"/>
                  </a:outerShdw>
                </a:effectLst>
                <a:latin typeface="Times New Roman" pitchFamily="18" charset="0"/>
                <a:ea typeface="+mn-ea"/>
                <a:cs typeface="+mn-ea"/>
              </a:rPr>
              <a:t>：</a:t>
            </a:r>
            <a:r>
              <a:rPr lang="zh-CN" altLang="en-US" noProof="1">
                <a:effectLst>
                  <a:outerShdw blurRad="38100" dist="38100" dir="2700000">
                    <a:srgbClr val="C0C0C0"/>
                  </a:outerShdw>
                </a:effectLst>
                <a:latin typeface="Times New Roman" pitchFamily="18" charset="0"/>
                <a:ea typeface="+mn-ea"/>
                <a:cs typeface="+mn-ea"/>
              </a:rPr>
              <a:t>异步电机在两相以</a:t>
            </a:r>
            <a:r>
              <a:rPr lang="zh-CN" altLang="en-US" noProof="1">
                <a:solidFill>
                  <a:srgbClr val="FF0000"/>
                </a:solidFill>
                <a:effectLst>
                  <a:outerShdw blurRad="38100" dist="38100" dir="2700000">
                    <a:srgbClr val="C0C0C0"/>
                  </a:outerShdw>
                </a:effectLst>
                <a:latin typeface="Times New Roman" pitchFamily="18" charset="0"/>
                <a:ea typeface="+mn-ea"/>
                <a:cs typeface="+mn-ea"/>
              </a:rPr>
              <a:t>任意转速旋转的</a:t>
            </a:r>
            <a:r>
              <a:rPr lang="en-US" altLang="zh-CN" noProof="1">
                <a:effectLst>
                  <a:outerShdw blurRad="38100" dist="38100" dir="2700000">
                    <a:srgbClr val="C0C0C0"/>
                  </a:outerShdw>
                </a:effectLst>
                <a:latin typeface="Times New Roman" pitchFamily="18" charset="0"/>
                <a:ea typeface="+mn-ea"/>
                <a:cs typeface="+mn-ea"/>
              </a:rPr>
              <a:t>dq</a:t>
            </a:r>
            <a:r>
              <a:rPr lang="zh-CN" altLang="en-US" noProof="1">
                <a:effectLst>
                  <a:outerShdw blurRad="38100" dist="38100" dir="2700000">
                    <a:srgbClr val="C0C0C0"/>
                  </a:outerShdw>
                </a:effectLst>
                <a:latin typeface="Times New Roman" pitchFamily="18" charset="0"/>
                <a:ea typeface="+mn-ea"/>
                <a:cs typeface="+mn-ea"/>
              </a:rPr>
              <a:t>坐标系上的数学模型：</a:t>
            </a:r>
            <a:r>
              <a:rPr lang="zh-CN" altLang="en-US" noProof="1">
                <a:solidFill>
                  <a:srgbClr val="A50021"/>
                </a:solidFill>
                <a:effectLst>
                  <a:outerShdw blurRad="38100" dist="38100" dir="2700000">
                    <a:srgbClr val="C0C0C0"/>
                  </a:outerShdw>
                </a:effectLst>
                <a:latin typeface="Times New Roman" pitchFamily="18" charset="0"/>
                <a:ea typeface="+mn-ea"/>
                <a:cs typeface="+mn-ea"/>
              </a:rPr>
              <a:t>它比</a:t>
            </a:r>
            <a:r>
              <a:rPr lang="en-US" altLang="zh-CN" noProof="1">
                <a:solidFill>
                  <a:srgbClr val="A50021"/>
                </a:solidFill>
                <a:effectLst>
                  <a:outerShdw blurRad="38100" dist="38100" dir="2700000">
                    <a:srgbClr val="C0C0C0"/>
                  </a:outerShdw>
                </a:effectLst>
                <a:latin typeface="Times New Roman" pitchFamily="18" charset="0"/>
                <a:ea typeface="+mn-ea"/>
                <a:cs typeface="+mn-ea"/>
              </a:rPr>
              <a:t>ABC</a:t>
            </a:r>
            <a:r>
              <a:rPr lang="zh-CN" altLang="en-US" noProof="1">
                <a:solidFill>
                  <a:srgbClr val="A50021"/>
                </a:solidFill>
                <a:effectLst>
                  <a:outerShdw blurRad="38100" dist="38100" dir="2700000">
                    <a:srgbClr val="C0C0C0"/>
                  </a:outerShdw>
                </a:effectLst>
                <a:latin typeface="Times New Roman" pitchFamily="18" charset="0"/>
                <a:ea typeface="+mn-ea"/>
                <a:cs typeface="+mn-ea"/>
              </a:rPr>
              <a:t>坐标系上的数学模型简单得多，阶次也降低了</a:t>
            </a:r>
            <a:r>
              <a:rPr lang="zh-CN" altLang="en-US" noProof="1">
                <a:effectLst>
                  <a:outerShdw blurRad="38100" dist="38100" dir="2700000">
                    <a:srgbClr val="C0C0C0"/>
                  </a:outerShdw>
                </a:effectLst>
                <a:latin typeface="Times New Roman" pitchFamily="18" charset="0"/>
                <a:ea typeface="+mn-ea"/>
                <a:cs typeface="+mn-ea"/>
              </a:rPr>
              <a:t>，但其</a:t>
            </a:r>
            <a:r>
              <a:rPr lang="zh-CN" altLang="en-US" noProof="1">
                <a:solidFill>
                  <a:srgbClr val="0033CC"/>
                </a:solidFill>
                <a:effectLst>
                  <a:outerShdw blurRad="38100" dist="38100" dir="2700000">
                    <a:srgbClr val="C0C0C0"/>
                  </a:outerShdw>
                </a:effectLst>
                <a:latin typeface="Times New Roman" pitchFamily="18" charset="0"/>
                <a:ea typeface="+mn-ea"/>
                <a:cs typeface="+mn-ea"/>
              </a:rPr>
              <a:t>非线性、多变量、强耦合的性质并未改变</a:t>
            </a:r>
            <a:r>
              <a:rPr lang="zh-CN" altLang="en-US" noProof="1">
                <a:effectLst>
                  <a:outerShdw blurRad="38100" dist="38100" dir="2700000">
                    <a:srgbClr val="C0C0C0"/>
                  </a:outerShdw>
                </a:effectLst>
                <a:latin typeface="Times New Roman" pitchFamily="18" charset="0"/>
                <a:ea typeface="+mn-ea"/>
                <a:cs typeface="+mn-ea"/>
              </a:rPr>
              <a:t>。</a:t>
            </a:r>
            <a:endParaRPr lang="zh-CN" altLang="en-US" noProof="1">
              <a:effectLst>
                <a:outerShdw blurRad="38100" dist="38100" dir="2700000">
                  <a:srgbClr val="C0C0C0"/>
                </a:outerShdw>
              </a:effectLst>
              <a:latin typeface="Times New Roman" pitchFamily="18" charset="0"/>
              <a:ea typeface="+mn-ea"/>
            </a:endParaRPr>
          </a:p>
        </p:txBody>
      </p:sp>
      <p:sp>
        <p:nvSpPr>
          <p:cNvPr id="3175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3175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3175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31759"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31760"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3176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3176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3176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占位符 482305"/>
          <p:cNvSpPr>
            <a:spLocks noGrp="1" noChangeArrowheads="1"/>
          </p:cNvSpPr>
          <p:nvPr>
            <p:ph type="body" idx="1"/>
          </p:nvPr>
        </p:nvSpPr>
        <p:spPr>
          <a:xfrm>
            <a:off x="1754188" y="3190875"/>
            <a:ext cx="3024187" cy="2887663"/>
          </a:xfrm>
          <a:solidFill>
            <a:srgbClr val="CCCCCC"/>
          </a:solidFill>
        </p:spPr>
        <p:txBody>
          <a:bodyPr/>
          <a:lstStyle/>
          <a:p>
            <a:pPr eaLnBrk="1" hangingPunct="1">
              <a:lnSpc>
                <a:spcPct val="110000"/>
              </a:lnSpc>
            </a:pPr>
            <a:r>
              <a:rPr lang="en-US" altLang="zh-CN" i="1" dirty="0" err="1" smtClean="0">
                <a:solidFill>
                  <a:srgbClr val="FF0000"/>
                </a:solidFill>
                <a:effectLst>
                  <a:outerShdw blurRad="38100" dist="38100" dir="2700000" algn="tl">
                    <a:srgbClr val="000000">
                      <a:alpha val="43137"/>
                    </a:srgbClr>
                  </a:outerShdw>
                </a:effectLst>
                <a:latin typeface="Times New Roman" pitchFamily="18" charset="0"/>
              </a:rPr>
              <a:t>p</a:t>
            </a:r>
            <a:r>
              <a:rPr lang="en-US" altLang="zh-CN" i="1"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s</a:t>
            </a:r>
            <a:r>
              <a:rPr lang="en-US" altLang="zh-CN" dirty="0" smtClean="0">
                <a:solidFill>
                  <a:srgbClr val="FF0000"/>
                </a:solidFill>
                <a:effectLst>
                  <a:outerShdw blurRad="38100" dist="38100" dir="2700000" algn="tl">
                    <a:srgbClr val="000000">
                      <a:alpha val="43137"/>
                    </a:srgbClr>
                  </a:outerShdw>
                </a:effectLst>
                <a:latin typeface="Times New Roman" pitchFamily="18" charset="0"/>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=0</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坐标系相对于定子的角转速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坐标系相对于转子的角转速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电机转子角速度</a:t>
            </a:r>
          </a:p>
        </p:txBody>
      </p:sp>
      <p:grpSp>
        <p:nvGrpSpPr>
          <p:cNvPr id="2" name="组合 482329"/>
          <p:cNvGrpSpPr>
            <a:grpSpLocks/>
          </p:cNvGrpSpPr>
          <p:nvPr/>
        </p:nvGrpSpPr>
        <p:grpSpPr bwMode="auto">
          <a:xfrm>
            <a:off x="5002213" y="2925763"/>
            <a:ext cx="3946525" cy="3792537"/>
            <a:chOff x="3151" y="1843"/>
            <a:chExt cx="2486" cy="2389"/>
          </a:xfrm>
        </p:grpSpPr>
        <p:sp>
          <p:nvSpPr>
            <p:cNvPr id="98318" name="直接连接符 482308"/>
            <p:cNvSpPr>
              <a:spLocks noChangeShapeType="1"/>
            </p:cNvSpPr>
            <p:nvPr/>
          </p:nvSpPr>
          <p:spPr bwMode="auto">
            <a:xfrm flipV="1">
              <a:off x="4209" y="1974"/>
              <a:ext cx="661" cy="1051"/>
            </a:xfrm>
            <a:prstGeom prst="line">
              <a:avLst/>
            </a:prstGeom>
            <a:noFill/>
            <a:ln w="19050">
              <a:solidFill>
                <a:srgbClr val="FF3300"/>
              </a:solidFill>
              <a:miter lim="800000"/>
              <a:headEnd/>
              <a:tailEnd type="triangle" w="med" len="med"/>
            </a:ln>
          </p:spPr>
          <p:txBody>
            <a:bodyPr/>
            <a:lstStyle/>
            <a:p>
              <a:endParaRPr lang="zh-CN" altLang="en-US"/>
            </a:p>
          </p:txBody>
        </p:sp>
        <p:sp>
          <p:nvSpPr>
            <p:cNvPr id="98319" name="文本框 482309"/>
            <p:cNvSpPr txBox="1">
              <a:spLocks noChangeArrowheads="1"/>
            </p:cNvSpPr>
            <p:nvPr/>
          </p:nvSpPr>
          <p:spPr bwMode="auto">
            <a:xfrm>
              <a:off x="5354" y="2972"/>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A</a:t>
              </a:r>
              <a:endParaRPr lang="en-US" altLang="zh-CN" sz="1600">
                <a:solidFill>
                  <a:schemeClr val="tx1"/>
                </a:solidFill>
                <a:latin typeface="宋体" pitchFamily="2" charset="-122"/>
              </a:endParaRPr>
            </a:p>
          </p:txBody>
        </p:sp>
        <p:sp>
          <p:nvSpPr>
            <p:cNvPr id="98320" name="文本框 482310"/>
            <p:cNvSpPr txBox="1">
              <a:spLocks noChangeArrowheads="1"/>
            </p:cNvSpPr>
            <p:nvPr/>
          </p:nvSpPr>
          <p:spPr bwMode="auto">
            <a:xfrm>
              <a:off x="3151" y="2106"/>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B</a:t>
              </a:r>
              <a:endParaRPr lang="en-US" altLang="zh-CN" sz="1600">
                <a:solidFill>
                  <a:schemeClr val="tx1"/>
                </a:solidFill>
                <a:latin typeface="宋体" pitchFamily="2" charset="-122"/>
              </a:endParaRPr>
            </a:p>
          </p:txBody>
        </p:sp>
        <p:sp>
          <p:nvSpPr>
            <p:cNvPr id="98321" name="文本框 482311"/>
            <p:cNvSpPr txBox="1">
              <a:spLocks noChangeArrowheads="1"/>
            </p:cNvSpPr>
            <p:nvPr/>
          </p:nvSpPr>
          <p:spPr bwMode="auto">
            <a:xfrm>
              <a:off x="3197" y="3944"/>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C</a:t>
              </a:r>
              <a:endParaRPr lang="en-US" altLang="zh-CN" sz="1600">
                <a:solidFill>
                  <a:schemeClr val="tx1"/>
                </a:solidFill>
                <a:latin typeface="宋体" pitchFamily="2" charset="-122"/>
              </a:endParaRPr>
            </a:p>
          </p:txBody>
        </p:sp>
        <p:sp>
          <p:nvSpPr>
            <p:cNvPr id="98322" name="文本框 482312"/>
            <p:cNvSpPr txBox="1">
              <a:spLocks noChangeArrowheads="1"/>
            </p:cNvSpPr>
            <p:nvPr/>
          </p:nvSpPr>
          <p:spPr bwMode="auto">
            <a:xfrm>
              <a:off x="4703" y="1843"/>
              <a:ext cx="610"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33CC33"/>
                  </a:solidFill>
                  <a:latin typeface="Times New Roman" pitchFamily="18" charset="0"/>
                </a:rPr>
                <a:t>F</a:t>
              </a:r>
              <a:r>
                <a:rPr lang="en-US" altLang="zh-CN" sz="2400" baseline="-25000">
                  <a:solidFill>
                    <a:srgbClr val="33CC33"/>
                  </a:solidFill>
                  <a:latin typeface="Times New Roman" pitchFamily="18" charset="0"/>
                </a:rPr>
                <a:t>s</a:t>
              </a:r>
              <a:endParaRPr lang="en-US" altLang="zh-CN" sz="1600">
                <a:solidFill>
                  <a:schemeClr val="tx1"/>
                </a:solidFill>
                <a:latin typeface="宋体" pitchFamily="2" charset="-122"/>
              </a:endParaRPr>
            </a:p>
          </p:txBody>
        </p:sp>
        <p:sp>
          <p:nvSpPr>
            <p:cNvPr id="98323" name="文本框 482313"/>
            <p:cNvSpPr txBox="1">
              <a:spLocks noChangeArrowheads="1"/>
            </p:cNvSpPr>
            <p:nvPr/>
          </p:nvSpPr>
          <p:spPr bwMode="auto">
            <a:xfrm>
              <a:off x="4163" y="1888"/>
              <a:ext cx="416" cy="260"/>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100" i="1">
                  <a:solidFill>
                    <a:srgbClr val="FF3300"/>
                  </a:solidFill>
                  <a:latin typeface="Times New Roman" pitchFamily="18" charset="0"/>
                  <a:sym typeface="Symbol" pitchFamily="18" charset="2"/>
                </a:rPr>
                <a:t></a:t>
              </a:r>
              <a:r>
                <a:rPr lang="en-US" altLang="zh-CN" sz="2100" baseline="-25000">
                  <a:solidFill>
                    <a:srgbClr val="FF3300"/>
                  </a:solidFill>
                  <a:latin typeface="Times New Roman" pitchFamily="18" charset="0"/>
                </a:rPr>
                <a:t>dqs</a:t>
              </a:r>
              <a:endParaRPr lang="en-US" altLang="zh-CN" sz="2100" baseline="-25000">
                <a:solidFill>
                  <a:srgbClr val="FF3300"/>
                </a:solidFill>
                <a:latin typeface="宋体" pitchFamily="2" charset="-122"/>
              </a:endParaRPr>
            </a:p>
          </p:txBody>
        </p:sp>
        <p:sp>
          <p:nvSpPr>
            <p:cNvPr id="98324" name="任意多边形 482314"/>
            <p:cNvSpPr>
              <a:spLocks noChangeArrowheads="1"/>
            </p:cNvSpPr>
            <p:nvPr/>
          </p:nvSpPr>
          <p:spPr bwMode="auto">
            <a:xfrm rot="4669609">
              <a:off x="4461" y="2958"/>
              <a:ext cx="131" cy="42"/>
            </a:xfrm>
            <a:custGeom>
              <a:avLst/>
              <a:gdLst>
                <a:gd name="T0" fmla="*/ 0 w 480"/>
                <a:gd name="T1" fmla="*/ 0 h 224"/>
                <a:gd name="T2" fmla="*/ 0 w 480"/>
                <a:gd name="T3" fmla="*/ 0 h 224"/>
                <a:gd name="T4" fmla="*/ 0 w 480"/>
                <a:gd name="T5" fmla="*/ 0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chemeClr val="tx1"/>
              </a:solidFill>
              <a:miter lim="800000"/>
              <a:headEnd type="triangle" w="med" len="med"/>
              <a:tailEnd type="triangle" w="med" len="med"/>
            </a:ln>
          </p:spPr>
          <p:txBody>
            <a:bodyPr/>
            <a:lstStyle/>
            <a:p>
              <a:endParaRPr lang="zh-CN" altLang="en-US"/>
            </a:p>
          </p:txBody>
        </p:sp>
        <p:sp>
          <p:nvSpPr>
            <p:cNvPr id="98325" name="直接连接符 482315"/>
            <p:cNvSpPr>
              <a:spLocks noChangeShapeType="1"/>
            </p:cNvSpPr>
            <p:nvPr/>
          </p:nvSpPr>
          <p:spPr bwMode="auto">
            <a:xfrm flipV="1">
              <a:off x="4211" y="2544"/>
              <a:ext cx="1241" cy="478"/>
            </a:xfrm>
            <a:prstGeom prst="line">
              <a:avLst/>
            </a:prstGeom>
            <a:noFill/>
            <a:ln w="12700">
              <a:solidFill>
                <a:srgbClr val="FF7C80"/>
              </a:solidFill>
              <a:miter lim="800000"/>
              <a:headEnd/>
              <a:tailEnd type="triangle" w="med" len="med"/>
            </a:ln>
          </p:spPr>
          <p:txBody>
            <a:bodyPr/>
            <a:lstStyle/>
            <a:p>
              <a:endParaRPr lang="zh-CN" altLang="en-US"/>
            </a:p>
          </p:txBody>
        </p:sp>
        <p:sp>
          <p:nvSpPr>
            <p:cNvPr id="98326" name="直接连接符 482316"/>
            <p:cNvSpPr>
              <a:spLocks noChangeShapeType="1"/>
            </p:cNvSpPr>
            <p:nvPr/>
          </p:nvSpPr>
          <p:spPr bwMode="auto">
            <a:xfrm flipH="1" flipV="1">
              <a:off x="3872" y="1974"/>
              <a:ext cx="339" cy="1048"/>
            </a:xfrm>
            <a:prstGeom prst="line">
              <a:avLst/>
            </a:prstGeom>
            <a:noFill/>
            <a:ln w="12700">
              <a:solidFill>
                <a:srgbClr val="FF7C80"/>
              </a:solidFill>
              <a:miter lim="800000"/>
              <a:headEnd/>
              <a:tailEnd type="triangle" w="med" len="med"/>
            </a:ln>
          </p:spPr>
          <p:txBody>
            <a:bodyPr/>
            <a:lstStyle/>
            <a:p>
              <a:endParaRPr lang="zh-CN" altLang="en-US"/>
            </a:p>
          </p:txBody>
        </p:sp>
        <p:sp>
          <p:nvSpPr>
            <p:cNvPr id="98327" name="直接连接符 482317"/>
            <p:cNvSpPr>
              <a:spLocks noChangeShapeType="1"/>
            </p:cNvSpPr>
            <p:nvPr/>
          </p:nvSpPr>
          <p:spPr bwMode="auto">
            <a:xfrm flipV="1">
              <a:off x="4211" y="1974"/>
              <a:ext cx="659" cy="1048"/>
            </a:xfrm>
            <a:prstGeom prst="line">
              <a:avLst/>
            </a:prstGeom>
            <a:noFill/>
            <a:ln w="28575">
              <a:solidFill>
                <a:srgbClr val="33CC33"/>
              </a:solidFill>
              <a:miter lim="800000"/>
              <a:headEnd/>
              <a:tailEnd type="triangle" w="med" len="med"/>
            </a:ln>
          </p:spPr>
          <p:txBody>
            <a:bodyPr/>
            <a:lstStyle/>
            <a:p>
              <a:endParaRPr lang="zh-CN" altLang="en-US"/>
            </a:p>
          </p:txBody>
        </p:sp>
        <p:sp>
          <p:nvSpPr>
            <p:cNvPr id="98328" name="文本框 482318"/>
            <p:cNvSpPr txBox="1">
              <a:spLocks noChangeArrowheads="1"/>
            </p:cNvSpPr>
            <p:nvPr/>
          </p:nvSpPr>
          <p:spPr bwMode="auto">
            <a:xfrm>
              <a:off x="4525" y="2788"/>
              <a:ext cx="343"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a:solidFill>
                    <a:schemeClr val="tx1"/>
                  </a:solidFill>
                  <a:latin typeface="Times New Roman" pitchFamily="18" charset="0"/>
                  <a:sym typeface="Symbol" pitchFamily="18" charset="2"/>
                </a:rPr>
                <a:t></a:t>
              </a:r>
              <a:r>
                <a:rPr lang="en-US" altLang="zh-CN" sz="2400" baseline="-25000">
                  <a:solidFill>
                    <a:schemeClr val="tx1"/>
                  </a:solidFill>
                  <a:latin typeface="Times New Roman" pitchFamily="18" charset="0"/>
                  <a:sym typeface="Symbol" pitchFamily="18" charset="2"/>
                </a:rPr>
                <a:t>s</a:t>
              </a:r>
            </a:p>
          </p:txBody>
        </p:sp>
        <p:sp>
          <p:nvSpPr>
            <p:cNvPr id="98329" name="文本框 482319"/>
            <p:cNvSpPr txBox="1">
              <a:spLocks noChangeArrowheads="1"/>
            </p:cNvSpPr>
            <p:nvPr/>
          </p:nvSpPr>
          <p:spPr bwMode="auto">
            <a:xfrm>
              <a:off x="5285" y="2500"/>
              <a:ext cx="352"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d</a:t>
              </a:r>
              <a:endParaRPr lang="en-US" altLang="zh-CN" sz="1600">
                <a:solidFill>
                  <a:schemeClr val="tx1"/>
                </a:solidFill>
                <a:latin typeface="宋体" pitchFamily="2" charset="-122"/>
              </a:endParaRPr>
            </a:p>
          </p:txBody>
        </p:sp>
        <p:sp>
          <p:nvSpPr>
            <p:cNvPr id="98330" name="文本框 482320"/>
            <p:cNvSpPr txBox="1">
              <a:spLocks noChangeArrowheads="1"/>
            </p:cNvSpPr>
            <p:nvPr/>
          </p:nvSpPr>
          <p:spPr bwMode="auto">
            <a:xfrm>
              <a:off x="3831" y="1843"/>
              <a:ext cx="352"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q</a:t>
              </a:r>
              <a:endParaRPr lang="en-US" altLang="zh-CN" sz="1600">
                <a:solidFill>
                  <a:schemeClr val="tx1"/>
                </a:solidFill>
                <a:latin typeface="宋体" pitchFamily="2" charset="-122"/>
              </a:endParaRPr>
            </a:p>
          </p:txBody>
        </p:sp>
        <p:sp>
          <p:nvSpPr>
            <p:cNvPr id="98331" name="任意多边形 482321"/>
            <p:cNvSpPr>
              <a:spLocks noChangeArrowheads="1"/>
            </p:cNvSpPr>
            <p:nvPr/>
          </p:nvSpPr>
          <p:spPr bwMode="auto">
            <a:xfrm>
              <a:off x="3324" y="3025"/>
              <a:ext cx="1789" cy="927"/>
            </a:xfrm>
            <a:custGeom>
              <a:avLst/>
              <a:gdLst>
                <a:gd name="T0" fmla="*/ 0 w 1952"/>
                <a:gd name="T1" fmla="*/ 485 h 961"/>
                <a:gd name="T2" fmla="*/ 182 w 1952"/>
                <a:gd name="T3" fmla="*/ 0 h 961"/>
                <a:gd name="T4" fmla="*/ 373 w 1952"/>
                <a:gd name="T5" fmla="*/ 0 h 961"/>
                <a:gd name="T6" fmla="*/ 0 60000 65536"/>
                <a:gd name="T7" fmla="*/ 0 60000 65536"/>
                <a:gd name="T8" fmla="*/ 0 60000 65536"/>
                <a:gd name="T9" fmla="*/ 0 w 1952"/>
                <a:gd name="T10" fmla="*/ 0 h 961"/>
                <a:gd name="T11" fmla="*/ 1952 w 1952"/>
                <a:gd name="T12" fmla="*/ 961 h 961"/>
              </a:gdLst>
              <a:ahLst/>
              <a:cxnLst>
                <a:cxn ang="T6">
                  <a:pos x="T0" y="T1"/>
                </a:cxn>
                <a:cxn ang="T7">
                  <a:pos x="T2" y="T3"/>
                </a:cxn>
                <a:cxn ang="T8">
                  <a:pos x="T4" y="T5"/>
                </a:cxn>
              </a:cxnLst>
              <a:rect l="T9" t="T10" r="T11" b="T12"/>
              <a:pathLst>
                <a:path w="1952" h="961">
                  <a:moveTo>
                    <a:pt x="0" y="961"/>
                  </a:moveTo>
                  <a:lnTo>
                    <a:pt x="960" y="0"/>
                  </a:lnTo>
                  <a:lnTo>
                    <a:pt x="1952" y="0"/>
                  </a:lnTo>
                </a:path>
              </a:pathLst>
            </a:custGeom>
            <a:noFill/>
            <a:ln w="7938">
              <a:solidFill>
                <a:srgbClr val="0000FF"/>
              </a:solidFill>
              <a:round/>
              <a:headEnd/>
              <a:tailEnd/>
            </a:ln>
          </p:spPr>
          <p:txBody>
            <a:bodyPr/>
            <a:lstStyle/>
            <a:p>
              <a:endParaRPr lang="zh-CN" altLang="en-US"/>
            </a:p>
          </p:txBody>
        </p:sp>
        <p:sp>
          <p:nvSpPr>
            <p:cNvPr id="98332" name="直接连接符 482322"/>
            <p:cNvSpPr>
              <a:spLocks noChangeShapeType="1"/>
            </p:cNvSpPr>
            <p:nvPr/>
          </p:nvSpPr>
          <p:spPr bwMode="auto">
            <a:xfrm>
              <a:off x="3324" y="2098"/>
              <a:ext cx="880" cy="927"/>
            </a:xfrm>
            <a:prstGeom prst="line">
              <a:avLst/>
            </a:prstGeom>
            <a:noFill/>
            <a:ln w="7938">
              <a:solidFill>
                <a:srgbClr val="0000FF"/>
              </a:solidFill>
              <a:round/>
              <a:headEnd/>
              <a:tailEnd/>
            </a:ln>
          </p:spPr>
          <p:txBody>
            <a:bodyPr/>
            <a:lstStyle/>
            <a:p>
              <a:endParaRPr lang="zh-CN" altLang="en-US"/>
            </a:p>
          </p:txBody>
        </p:sp>
        <p:sp>
          <p:nvSpPr>
            <p:cNvPr id="98333" name="任意多边形 482323"/>
            <p:cNvSpPr>
              <a:spLocks noChangeArrowheads="1"/>
            </p:cNvSpPr>
            <p:nvPr/>
          </p:nvSpPr>
          <p:spPr bwMode="auto">
            <a:xfrm>
              <a:off x="3295" y="3938"/>
              <a:ext cx="42" cy="44"/>
            </a:xfrm>
            <a:custGeom>
              <a:avLst/>
              <a:gdLst>
                <a:gd name="T0" fmla="*/ 8 w 46"/>
                <a:gd name="T1" fmla="*/ 11 h 46"/>
                <a:gd name="T2" fmla="*/ 0 w 46"/>
                <a:gd name="T3" fmla="*/ 21 h 46"/>
                <a:gd name="T4" fmla="*/ 5 w 46"/>
                <a:gd name="T5" fmla="*/ 0 h 46"/>
                <a:gd name="T6" fmla="*/ 8 w 46"/>
                <a:gd name="T7" fmla="*/ 1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46" y="23"/>
                  </a:moveTo>
                  <a:lnTo>
                    <a:pt x="0" y="46"/>
                  </a:lnTo>
                  <a:lnTo>
                    <a:pt x="23" y="0"/>
                  </a:lnTo>
                  <a:lnTo>
                    <a:pt x="46" y="23"/>
                  </a:lnTo>
                  <a:close/>
                </a:path>
              </a:pathLst>
            </a:custGeom>
            <a:solidFill>
              <a:srgbClr val="0000FF"/>
            </a:solidFill>
            <a:ln w="9525">
              <a:noFill/>
              <a:round/>
              <a:headEnd/>
              <a:tailEnd/>
            </a:ln>
          </p:spPr>
          <p:txBody>
            <a:bodyPr/>
            <a:lstStyle/>
            <a:p>
              <a:endParaRPr lang="zh-CN" altLang="en-US"/>
            </a:p>
          </p:txBody>
        </p:sp>
        <p:sp>
          <p:nvSpPr>
            <p:cNvPr id="98334" name="任意多边形 482324"/>
            <p:cNvSpPr>
              <a:spLocks noChangeArrowheads="1"/>
            </p:cNvSpPr>
            <p:nvPr/>
          </p:nvSpPr>
          <p:spPr bwMode="auto">
            <a:xfrm>
              <a:off x="3295" y="2067"/>
              <a:ext cx="42" cy="44"/>
            </a:xfrm>
            <a:custGeom>
              <a:avLst/>
              <a:gdLst>
                <a:gd name="T0" fmla="*/ 5 w 46"/>
                <a:gd name="T1" fmla="*/ 21 h 46"/>
                <a:gd name="T2" fmla="*/ 0 w 46"/>
                <a:gd name="T3" fmla="*/ 0 h 46"/>
                <a:gd name="T4" fmla="*/ 8 w 46"/>
                <a:gd name="T5" fmla="*/ 11 h 46"/>
                <a:gd name="T6" fmla="*/ 5 w 46"/>
                <a:gd name="T7" fmla="*/ 2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46"/>
                  </a:moveTo>
                  <a:lnTo>
                    <a:pt x="0" y="0"/>
                  </a:lnTo>
                  <a:lnTo>
                    <a:pt x="46" y="23"/>
                  </a:lnTo>
                  <a:lnTo>
                    <a:pt x="23" y="46"/>
                  </a:lnTo>
                  <a:close/>
                </a:path>
              </a:pathLst>
            </a:custGeom>
            <a:solidFill>
              <a:srgbClr val="0000FF"/>
            </a:solidFill>
            <a:ln w="9525">
              <a:noFill/>
              <a:round/>
              <a:headEnd/>
              <a:tailEnd/>
            </a:ln>
          </p:spPr>
          <p:txBody>
            <a:bodyPr/>
            <a:lstStyle/>
            <a:p>
              <a:endParaRPr lang="zh-CN" altLang="en-US"/>
            </a:p>
          </p:txBody>
        </p:sp>
        <p:sp>
          <p:nvSpPr>
            <p:cNvPr id="98335" name="直接连接符 482325"/>
            <p:cNvSpPr>
              <a:spLocks noChangeShapeType="1"/>
            </p:cNvSpPr>
            <p:nvPr/>
          </p:nvSpPr>
          <p:spPr bwMode="auto">
            <a:xfrm>
              <a:off x="5095" y="3023"/>
              <a:ext cx="290" cy="0"/>
            </a:xfrm>
            <a:prstGeom prst="line">
              <a:avLst/>
            </a:prstGeom>
            <a:noFill/>
            <a:ln w="6350">
              <a:solidFill>
                <a:srgbClr val="0000FF"/>
              </a:solidFill>
              <a:round/>
              <a:headEnd/>
              <a:tailEnd type="triangle" w="med" len="med"/>
            </a:ln>
          </p:spPr>
          <p:txBody>
            <a:bodyPr/>
            <a:lstStyle/>
            <a:p>
              <a:endParaRPr lang="zh-CN" altLang="en-US"/>
            </a:p>
          </p:txBody>
        </p:sp>
        <p:sp>
          <p:nvSpPr>
            <p:cNvPr id="98336" name="任意多边形 482326"/>
            <p:cNvSpPr>
              <a:spLocks noChangeArrowheads="1"/>
            </p:cNvSpPr>
            <p:nvPr/>
          </p:nvSpPr>
          <p:spPr bwMode="auto">
            <a:xfrm>
              <a:off x="4488" y="2152"/>
              <a:ext cx="379" cy="268"/>
            </a:xfrm>
            <a:custGeom>
              <a:avLst/>
              <a:gdLst>
                <a:gd name="T0" fmla="*/ 0 w 413"/>
                <a:gd name="T1" fmla="*/ 4 h 278"/>
                <a:gd name="T2" fmla="*/ 15 w 413"/>
                <a:gd name="T3" fmla="*/ 0 h 278"/>
                <a:gd name="T4" fmla="*/ 28 w 413"/>
                <a:gd name="T5" fmla="*/ 9 h 278"/>
                <a:gd name="T6" fmla="*/ 39 w 413"/>
                <a:gd name="T7" fmla="*/ 13 h 278"/>
                <a:gd name="T8" fmla="*/ 50 w 413"/>
                <a:gd name="T9" fmla="*/ 34 h 278"/>
                <a:gd name="T10" fmla="*/ 61 w 413"/>
                <a:gd name="T11" fmla="*/ 51 h 278"/>
                <a:gd name="T12" fmla="*/ 70 w 413"/>
                <a:gd name="T13" fmla="*/ 76 h 278"/>
                <a:gd name="T14" fmla="*/ 76 w 413"/>
                <a:gd name="T15" fmla="*/ 106 h 278"/>
                <a:gd name="T16" fmla="*/ 82 w 413"/>
                <a:gd name="T17" fmla="*/ 139 h 2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3"/>
                <a:gd name="T28" fmla="*/ 0 h 278"/>
                <a:gd name="T29" fmla="*/ 413 w 413"/>
                <a:gd name="T30" fmla="*/ 278 h 2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3" h="278">
                  <a:moveTo>
                    <a:pt x="0" y="4"/>
                  </a:moveTo>
                  <a:lnTo>
                    <a:pt x="70" y="0"/>
                  </a:lnTo>
                  <a:lnTo>
                    <a:pt x="139" y="9"/>
                  </a:lnTo>
                  <a:lnTo>
                    <a:pt x="199" y="32"/>
                  </a:lnTo>
                  <a:lnTo>
                    <a:pt x="260" y="65"/>
                  </a:lnTo>
                  <a:lnTo>
                    <a:pt x="311" y="102"/>
                  </a:lnTo>
                  <a:lnTo>
                    <a:pt x="357" y="153"/>
                  </a:lnTo>
                  <a:lnTo>
                    <a:pt x="390" y="213"/>
                  </a:lnTo>
                  <a:lnTo>
                    <a:pt x="413" y="278"/>
                  </a:lnTo>
                </a:path>
              </a:pathLst>
            </a:custGeom>
            <a:noFill/>
            <a:ln w="19050">
              <a:solidFill>
                <a:srgbClr val="FF0000"/>
              </a:solidFill>
              <a:round/>
              <a:headEnd type="triangle" w="med" len="med"/>
              <a:tailEnd/>
            </a:ln>
          </p:spPr>
          <p:txBody>
            <a:bodyPr/>
            <a:lstStyle/>
            <a:p>
              <a:endParaRPr lang="zh-CN" altLang="en-US"/>
            </a:p>
          </p:txBody>
        </p:sp>
      </p:grpSp>
      <p:sp>
        <p:nvSpPr>
          <p:cNvPr id="482328" name="标题 482327"/>
          <p:cNvSpPr>
            <a:spLocks noGrp="1"/>
          </p:cNvSpPr>
          <p:nvPr>
            <p:ph type="title"/>
          </p:nvPr>
        </p:nvSpPr>
        <p:spPr>
          <a:xfrm>
            <a:off x="1655763" y="385763"/>
            <a:ext cx="5692775" cy="396875"/>
          </a:xfrm>
        </p:spPr>
        <p:txBody>
          <a:bodyPr anchor="b"/>
          <a:lstStyle/>
          <a:p>
            <a:pPr eaLnBrk="1" hangingPunct="1">
              <a:defRPr/>
            </a:pP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二</a:t>
            </a:r>
            <a:r>
              <a:rPr lang="en-US" altLang="zh-CN" noProof="1">
                <a:solidFill>
                  <a:srgbClr val="A50021"/>
                </a:solidFill>
                <a:effectLst>
                  <a:outerShdw blurRad="38100" dist="38100" dir="2700000">
                    <a:srgbClr val="C0C0C0"/>
                  </a:outerShdw>
                </a:effectLst>
                <a:latin typeface="华文行楷" pitchFamily="2" charset="-122"/>
                <a:ea typeface="华文行楷" pitchFamily="2" charset="-122"/>
              </a:rPr>
              <a:t>. </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异步电机在 </a:t>
            </a:r>
            <a:r>
              <a:rPr lang="zh-CN" altLang="en-US" noProof="1">
                <a:solidFill>
                  <a:srgbClr val="0000CC"/>
                </a:solidFill>
                <a:effectLst>
                  <a:outerShdw blurRad="38100" dist="38100" dir="2700000">
                    <a:srgbClr val="C0C0C0"/>
                  </a:outerShdw>
                </a:effectLst>
                <a:latin typeface="华文行楷" pitchFamily="2" charset="-122"/>
                <a:ea typeface="华文行楷" pitchFamily="2" charset="-122"/>
                <a:sym typeface="Symbol" pitchFamily="18" charset="2"/>
              </a:rPr>
              <a:t>  </a:t>
            </a:r>
            <a:r>
              <a:rPr lang="zh-CN" altLang="en-US" noProof="1">
                <a:solidFill>
                  <a:srgbClr val="0000CC"/>
                </a:solidFill>
                <a:effectLst>
                  <a:outerShdw blurRad="38100" dist="38100" dir="2700000">
                    <a:srgbClr val="C0C0C0"/>
                  </a:outerShdw>
                </a:effectLst>
                <a:latin typeface="华文行楷" pitchFamily="2" charset="-122"/>
                <a:ea typeface="华文行楷" pitchFamily="2" charset="-122"/>
              </a:rPr>
              <a:t>坐标系</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上的数学模型 </a:t>
            </a:r>
          </a:p>
        </p:txBody>
      </p:sp>
      <p:sp>
        <p:nvSpPr>
          <p:cNvPr id="98309" name="矩形 482328"/>
          <p:cNvSpPr>
            <a:spLocks noChangeArrowheads="1"/>
          </p:cNvSpPr>
          <p:nvPr/>
        </p:nvSpPr>
        <p:spPr bwMode="auto">
          <a:xfrm>
            <a:off x="1741488" y="1098550"/>
            <a:ext cx="7402512" cy="1054100"/>
          </a:xfrm>
          <a:prstGeom prst="rect">
            <a:avLst/>
          </a:prstGeom>
          <a:noFill/>
          <a:ln w="9525">
            <a:noFill/>
            <a:miter lim="800000"/>
            <a:headEnd/>
            <a:tailEnd/>
          </a:ln>
        </p:spPr>
        <p:txBody>
          <a:bodyPr>
            <a:spAutoFit/>
          </a:bodyPr>
          <a:lstStyle/>
          <a:p>
            <a:pPr eaLnBrk="1" hangingPunct="1">
              <a:lnSpc>
                <a:spcPct val="105000"/>
              </a:lnSpc>
              <a:buFont typeface="Arial" pitchFamily="34" charset="0"/>
              <a:buNone/>
            </a:pPr>
            <a:r>
              <a:rPr lang="zh-CN" altLang="en-US" sz="2000" dirty="0">
                <a:solidFill>
                  <a:schemeClr val="tx1"/>
                </a:solidFill>
                <a:latin typeface="Comic Sans MS" pitchFamily="66" charset="0"/>
              </a:rPr>
              <a:t>在静止坐标系 </a:t>
            </a:r>
            <a:r>
              <a:rPr lang="zh-CN" altLang="en-US" sz="2000" i="1" dirty="0">
                <a:solidFill>
                  <a:schemeClr val="tx1"/>
                </a:solidFill>
                <a:latin typeface="Comic Sans MS" pitchFamily="66" charset="0"/>
                <a:sym typeface="Symbol" pitchFamily="18" charset="2"/>
              </a:rPr>
              <a:t>、</a:t>
            </a:r>
            <a:r>
              <a:rPr lang="zh-CN" altLang="en-US" sz="2000" dirty="0">
                <a:solidFill>
                  <a:schemeClr val="tx1"/>
                </a:solidFill>
                <a:latin typeface="Comic Sans MS" pitchFamily="66" charset="0"/>
              </a:rPr>
              <a:t>  上的数学模型是任意旋转坐标系数学模型当坐标转速等于零时的特例。</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当 </a:t>
            </a:r>
            <a:r>
              <a:rPr lang="el-GR" altLang="zh-CN" sz="20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a:t>
            </a:r>
            <a:r>
              <a:rPr lang="en-US" altLang="zh-CN" sz="2000" baseline="-25000"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dqs</a:t>
            </a:r>
            <a:r>
              <a:rPr lang="en-US" altLang="zh-C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 0</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时， </a:t>
            </a:r>
            <a:r>
              <a:rPr lang="el-GR" altLang="zh-CN" sz="20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a:t>
            </a:r>
            <a:r>
              <a:rPr lang="en-US" altLang="zh-CN" sz="2000" baseline="-25000"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dqr</a:t>
            </a:r>
            <a:r>
              <a:rPr lang="en-US" altLang="zh-C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 -</a:t>
            </a:r>
            <a:r>
              <a:rPr lang="el-GR" altLang="zh-CN" sz="20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a:t>
            </a:r>
            <a:r>
              <a:rPr lang="en-US" altLang="zh-C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，即转子角转速的负值，并将下角标  </a:t>
            </a:r>
            <a:r>
              <a:rPr lang="en-US" altLang="zh-C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q </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改成  </a:t>
            </a:r>
            <a:r>
              <a:rPr lang="zh-CN" altLang="en-US" sz="20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Symbol" pitchFamily="18" charset="2"/>
              </a:rPr>
              <a:t>、</a:t>
            </a:r>
            <a:r>
              <a:rPr lang="zh-CN" alt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zh-CN" altLang="en-US" sz="2000" dirty="0">
                <a:solidFill>
                  <a:schemeClr val="tx1"/>
                </a:solidFill>
                <a:latin typeface="Comic Sans MS" pitchFamily="66" charset="0"/>
              </a:rPr>
              <a:t>。</a:t>
            </a:r>
            <a:r>
              <a:rPr lang="zh-CN" altLang="en-US" sz="2000" b="0" dirty="0">
                <a:solidFill>
                  <a:schemeClr val="tx1"/>
                </a:solidFill>
                <a:latin typeface="Comic Sans MS" pitchFamily="66" charset="0"/>
              </a:rPr>
              <a:t> </a:t>
            </a:r>
          </a:p>
        </p:txBody>
      </p:sp>
      <p:sp>
        <p:nvSpPr>
          <p:cNvPr id="9831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831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831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8313"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8314"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831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831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831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对象 483330"/>
          <p:cNvGraphicFramePr>
            <a:graphicFrameLocks/>
          </p:cNvGraphicFramePr>
          <p:nvPr/>
        </p:nvGraphicFramePr>
        <p:xfrm>
          <a:off x="2171700" y="2357438"/>
          <a:ext cx="6856413" cy="2233612"/>
        </p:xfrm>
        <a:graphic>
          <a:graphicData uri="http://schemas.openxmlformats.org/presentationml/2006/ole">
            <p:oleObj spid="_x0000_s324610" r:id="rId3" imgW="3365500" imgH="939800" progId="">
              <p:embed/>
            </p:oleObj>
          </a:graphicData>
        </a:graphic>
      </p:graphicFrame>
      <p:graphicFrame>
        <p:nvGraphicFramePr>
          <p:cNvPr id="32771" name="内容占位符 483333"/>
          <p:cNvGraphicFramePr>
            <a:graphicFrameLocks/>
          </p:cNvGraphicFramePr>
          <p:nvPr>
            <p:ph idx="4294967295"/>
          </p:nvPr>
        </p:nvGraphicFramePr>
        <p:xfrm>
          <a:off x="2209800" y="0"/>
          <a:ext cx="6842125" cy="2305050"/>
        </p:xfrm>
        <a:graphic>
          <a:graphicData uri="http://schemas.openxmlformats.org/presentationml/2006/ole">
            <p:oleObj spid="_x0000_s324611" r:id="rId4" imgW="3365500" imgH="939800" progId="">
              <p:embed/>
            </p:oleObj>
          </a:graphicData>
        </a:graphic>
      </p:graphicFrame>
      <p:graphicFrame>
        <p:nvGraphicFramePr>
          <p:cNvPr id="32772" name="Object 8"/>
          <p:cNvGraphicFramePr>
            <a:graphicFrameLocks noChangeAspect="1"/>
          </p:cNvGraphicFramePr>
          <p:nvPr/>
        </p:nvGraphicFramePr>
        <p:xfrm>
          <a:off x="1765300" y="4694238"/>
          <a:ext cx="7278688" cy="2098675"/>
        </p:xfrm>
        <a:graphic>
          <a:graphicData uri="http://schemas.openxmlformats.org/presentationml/2006/ole">
            <p:oleObj spid="_x0000_s324612" name="Equation" r:id="rId5" imgW="3454400" imgH="939800" progId="">
              <p:embed/>
            </p:oleObj>
          </a:graphicData>
        </a:graphic>
      </p:graphicFrame>
      <p:sp>
        <p:nvSpPr>
          <p:cNvPr id="15" name="左弧形箭头 14"/>
          <p:cNvSpPr/>
          <p:nvPr/>
        </p:nvSpPr>
        <p:spPr>
          <a:xfrm>
            <a:off x="1701800" y="1473200"/>
            <a:ext cx="495300" cy="172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77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3277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3277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32777"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32778"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3277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3278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3278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484354"/>
          <p:cNvGraphicFramePr>
            <a:graphicFrameLocks/>
          </p:cNvGraphicFramePr>
          <p:nvPr/>
        </p:nvGraphicFramePr>
        <p:xfrm>
          <a:off x="2846388" y="4178300"/>
          <a:ext cx="5905500" cy="2303463"/>
        </p:xfrm>
        <a:graphic>
          <a:graphicData uri="http://schemas.openxmlformats.org/presentationml/2006/ole">
            <p:oleObj spid="_x0000_s325634" r:id="rId3" imgW="2057400" imgH="939800" progId="">
              <p:embed/>
            </p:oleObj>
          </a:graphicData>
        </a:graphic>
      </p:graphicFrame>
      <p:graphicFrame>
        <p:nvGraphicFramePr>
          <p:cNvPr id="33795" name="内容占位符 484357"/>
          <p:cNvGraphicFramePr>
            <a:graphicFrameLocks/>
          </p:cNvGraphicFramePr>
          <p:nvPr>
            <p:ph idx="4294967295"/>
          </p:nvPr>
        </p:nvGraphicFramePr>
        <p:xfrm>
          <a:off x="2825750" y="1298575"/>
          <a:ext cx="5976938" cy="2159000"/>
        </p:xfrm>
        <a:graphic>
          <a:graphicData uri="http://schemas.openxmlformats.org/presentationml/2006/ole">
            <p:oleObj spid="_x0000_s325635" r:id="rId4" imgW="2057400" imgH="939800" progId="">
              <p:embed/>
            </p:oleObj>
          </a:graphicData>
        </a:graphic>
      </p:graphicFrame>
      <p:sp>
        <p:nvSpPr>
          <p:cNvPr id="13" name="左弧形箭头 12"/>
          <p:cNvSpPr/>
          <p:nvPr/>
        </p:nvSpPr>
        <p:spPr>
          <a:xfrm>
            <a:off x="2082800" y="2959100"/>
            <a:ext cx="495300" cy="172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379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3379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3379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33800"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33801"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3380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3380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3380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矩形 485377"/>
          <p:cNvSpPr>
            <a:spLocks noChangeArrowheads="1"/>
          </p:cNvSpPr>
          <p:nvPr/>
        </p:nvSpPr>
        <p:spPr bwMode="auto">
          <a:xfrm>
            <a:off x="1762125" y="1193800"/>
            <a:ext cx="4130675" cy="3968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利用两相旋转变换阵 </a:t>
            </a:r>
            <a:r>
              <a:rPr lang="en-US" altLang="zh-CN" sz="2000">
                <a:solidFill>
                  <a:schemeClr val="tx1"/>
                </a:solidFill>
                <a:latin typeface="Times New Roman" pitchFamily="18" charset="0"/>
              </a:rPr>
              <a:t>C</a:t>
            </a:r>
            <a:r>
              <a:rPr lang="en-US" altLang="zh-CN" sz="2000" baseline="-25000">
                <a:solidFill>
                  <a:schemeClr val="tx1"/>
                </a:solidFill>
                <a:latin typeface="Times New Roman" pitchFamily="18" charset="0"/>
              </a:rPr>
              <a:t>2s/2r</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，可得</a:t>
            </a:r>
            <a:r>
              <a:rPr lang="zh-CN" altLang="en-US" sz="2000">
                <a:solidFill>
                  <a:schemeClr val="tx1"/>
                </a:solidFill>
                <a:latin typeface="Tahoma" pitchFamily="34" charset="0"/>
              </a:rPr>
              <a:t> </a:t>
            </a:r>
          </a:p>
        </p:txBody>
      </p:sp>
      <p:graphicFrame>
        <p:nvGraphicFramePr>
          <p:cNvPr id="34818" name="对象 485378"/>
          <p:cNvGraphicFramePr>
            <a:graphicFrameLocks/>
          </p:cNvGraphicFramePr>
          <p:nvPr/>
        </p:nvGraphicFramePr>
        <p:xfrm>
          <a:off x="1779588" y="1716088"/>
          <a:ext cx="3130550" cy="2017712"/>
        </p:xfrm>
        <a:graphic>
          <a:graphicData uri="http://schemas.openxmlformats.org/presentationml/2006/ole">
            <p:oleObj spid="_x0000_s326658" r:id="rId3" imgW="1460500" imgH="990600" progId="">
              <p:embed/>
            </p:oleObj>
          </a:graphicData>
        </a:graphic>
      </p:graphicFrame>
      <p:graphicFrame>
        <p:nvGraphicFramePr>
          <p:cNvPr id="34819" name="对象 485379"/>
          <p:cNvGraphicFramePr>
            <a:graphicFrameLocks/>
          </p:cNvGraphicFramePr>
          <p:nvPr/>
        </p:nvGraphicFramePr>
        <p:xfrm>
          <a:off x="3298825" y="4146550"/>
          <a:ext cx="3716338" cy="701675"/>
        </p:xfrm>
        <a:graphic>
          <a:graphicData uri="http://schemas.openxmlformats.org/presentationml/2006/ole">
            <p:oleObj spid="_x0000_s326659" r:id="rId4" imgW="1384300" imgH="241300" progId="">
              <p:embed/>
            </p:oleObj>
          </a:graphicData>
        </a:graphic>
      </p:graphicFrame>
      <p:sp>
        <p:nvSpPr>
          <p:cNvPr id="34823" name="矩形 485380"/>
          <p:cNvSpPr>
            <a:spLocks noChangeArrowheads="1"/>
          </p:cNvSpPr>
          <p:nvPr/>
        </p:nvSpPr>
        <p:spPr bwMode="auto">
          <a:xfrm>
            <a:off x="4992688" y="1833563"/>
            <a:ext cx="4151312" cy="701675"/>
          </a:xfrm>
          <a:prstGeom prst="rect">
            <a:avLst/>
          </a:prstGeom>
          <a:noFill/>
          <a:ln w="9525">
            <a:noFill/>
            <a:miter lim="800000"/>
            <a:headEnd/>
            <a:tailEnd/>
          </a:ln>
        </p:spPr>
        <p:txBody>
          <a:bodyPr>
            <a:spAutoFit/>
          </a:bodyPr>
          <a:lstStyle/>
          <a:p>
            <a:pPr eaLnBrk="1" hangingPunct="1">
              <a:buFont typeface="Arial" pitchFamily="34" charset="0"/>
              <a:buNone/>
            </a:pPr>
            <a:r>
              <a:rPr lang="zh-CN" altLang="en-US" sz="2000">
                <a:solidFill>
                  <a:schemeClr val="tx1"/>
                </a:solidFill>
                <a:latin typeface="Times New Roman" pitchFamily="18" charset="0"/>
              </a:rPr>
              <a:t>代入式（</a:t>
            </a:r>
            <a:r>
              <a:rPr lang="en-US" altLang="zh-CN" sz="2000">
                <a:solidFill>
                  <a:schemeClr val="tx1"/>
                </a:solidFill>
                <a:latin typeface="Times New Roman" pitchFamily="18" charset="0"/>
              </a:rPr>
              <a:t>6-51</a:t>
            </a:r>
            <a:r>
              <a:rPr lang="zh-CN" altLang="en-US" sz="2000">
                <a:solidFill>
                  <a:schemeClr val="tx1"/>
                </a:solidFill>
                <a:latin typeface="Times New Roman" pitchFamily="18" charset="0"/>
              </a:rPr>
              <a:t>）并整理后，即得到</a:t>
            </a:r>
            <a:r>
              <a:rPr lang="zh-CN" altLang="en-US" sz="2000" i="1">
                <a:solidFill>
                  <a:schemeClr val="tx1"/>
                </a:solidFill>
                <a:latin typeface="Times New Roman" pitchFamily="18" charset="0"/>
                <a:sym typeface="Symbol" pitchFamily="18" charset="2"/>
              </a:rPr>
              <a:t>、</a:t>
            </a:r>
            <a:r>
              <a:rPr lang="zh-CN" altLang="en-US" sz="2000">
                <a:solidFill>
                  <a:schemeClr val="tx1"/>
                </a:solidFill>
                <a:latin typeface="Times New Roman" pitchFamily="18" charset="0"/>
              </a:rPr>
              <a:t> 坐标上的电磁转矩 </a:t>
            </a:r>
          </a:p>
        </p:txBody>
      </p:sp>
      <p:sp>
        <p:nvSpPr>
          <p:cNvPr id="485382" name="矩形 485381"/>
          <p:cNvSpPr/>
          <p:nvPr/>
        </p:nvSpPr>
        <p:spPr>
          <a:xfrm>
            <a:off x="1816100" y="4991100"/>
            <a:ext cx="5976938" cy="369332"/>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zh-CN" altLang="en-US" sz="2000" noProof="1">
                <a:solidFill>
                  <a:srgbClr val="FF0000"/>
                </a:solidFill>
                <a:effectLst>
                  <a:outerShdw blurRad="38100" dist="38100" dir="2700000">
                    <a:srgbClr val="C0C0C0"/>
                  </a:outerShdw>
                </a:effectLst>
                <a:latin typeface="Times New Roman" pitchFamily="18" charset="0"/>
                <a:ea typeface="+mn-ea"/>
                <a:cs typeface="+mn-ea"/>
              </a:rPr>
              <a:t>运动方程与坐标变换无关</a:t>
            </a:r>
            <a:r>
              <a:rPr lang="zh-CN" altLang="en-US" sz="2000" noProof="1">
                <a:solidFill>
                  <a:schemeClr val="tx1"/>
                </a:solidFill>
                <a:effectLst>
                  <a:outerShdw blurRad="38100" dist="38100" dir="2700000">
                    <a:srgbClr val="C0C0C0"/>
                  </a:outerShdw>
                </a:effectLst>
                <a:latin typeface="Times New Roman" pitchFamily="18" charset="0"/>
                <a:ea typeface="+mn-ea"/>
                <a:cs typeface="+mn-ea"/>
              </a:rPr>
              <a:t>，仍为</a:t>
            </a:r>
            <a:r>
              <a:rPr lang="zh-CN" altLang="en-US" sz="2000" noProof="1">
                <a:solidFill>
                  <a:schemeClr val="tx1"/>
                </a:solidFill>
                <a:effectLst>
                  <a:outerShdw blurRad="38100" dist="38100" dir="2700000">
                    <a:srgbClr val="C0C0C0"/>
                  </a:outerShdw>
                </a:effectLst>
                <a:latin typeface="Tahoma" pitchFamily="34" charset="0"/>
                <a:ea typeface="+mn-ea"/>
                <a:cs typeface="+mn-ea"/>
              </a:rPr>
              <a:t> </a:t>
            </a:r>
            <a:endParaRPr lang="zh-CN" altLang="en-US" sz="2000" noProof="1">
              <a:solidFill>
                <a:schemeClr val="tx1"/>
              </a:solidFill>
              <a:effectLst>
                <a:outerShdw blurRad="38100" dist="38100" dir="2700000">
                  <a:srgbClr val="C0C0C0"/>
                </a:outerShdw>
              </a:effectLst>
              <a:latin typeface="Tahoma" pitchFamily="34" charset="0"/>
              <a:ea typeface="+mn-ea"/>
            </a:endParaRPr>
          </a:p>
        </p:txBody>
      </p:sp>
      <p:graphicFrame>
        <p:nvGraphicFramePr>
          <p:cNvPr id="34820" name="对象 485382"/>
          <p:cNvGraphicFramePr>
            <a:graphicFrameLocks/>
          </p:cNvGraphicFramePr>
          <p:nvPr/>
        </p:nvGraphicFramePr>
        <p:xfrm>
          <a:off x="2078038" y="5468938"/>
          <a:ext cx="3529012" cy="1204912"/>
        </p:xfrm>
        <a:graphic>
          <a:graphicData uri="http://schemas.openxmlformats.org/presentationml/2006/ole">
            <p:oleObj spid="_x0000_s326660" r:id="rId5" imgW="1003300" imgH="444500" progId="">
              <p:embed/>
            </p:oleObj>
          </a:graphicData>
        </a:graphic>
      </p:graphicFrame>
      <p:graphicFrame>
        <p:nvGraphicFramePr>
          <p:cNvPr id="34821" name="内容占位符 485384"/>
          <p:cNvGraphicFramePr>
            <a:graphicFrameLocks/>
          </p:cNvGraphicFramePr>
          <p:nvPr>
            <p:ph idx="4294967295"/>
          </p:nvPr>
        </p:nvGraphicFramePr>
        <p:xfrm>
          <a:off x="5095875" y="2678113"/>
          <a:ext cx="3744913" cy="720725"/>
        </p:xfrm>
        <a:graphic>
          <a:graphicData uri="http://schemas.openxmlformats.org/presentationml/2006/ole">
            <p:oleObj spid="_x0000_s326661" r:id="rId6" imgW="1371600" imgH="241300" progId="">
              <p:embed/>
            </p:oleObj>
          </a:graphicData>
        </a:graphic>
      </p:graphicFrame>
      <p:sp>
        <p:nvSpPr>
          <p:cNvPr id="3482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34826"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3482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34828"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34829"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3483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3483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3483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文本占位符 487425"/>
          <p:cNvSpPr>
            <a:spLocks noGrp="1" noChangeArrowheads="1"/>
          </p:cNvSpPr>
          <p:nvPr>
            <p:ph type="body" idx="1"/>
          </p:nvPr>
        </p:nvSpPr>
        <p:spPr>
          <a:xfrm>
            <a:off x="1693863" y="3140075"/>
            <a:ext cx="3024187" cy="2863850"/>
          </a:xfrm>
          <a:solidFill>
            <a:schemeClr val="bg2"/>
          </a:solidFill>
        </p:spPr>
        <p:txBody>
          <a:bodyPr/>
          <a:lstStyle/>
          <a:p>
            <a:pPr eaLnBrk="1" hangingPunct="1">
              <a:lnSpc>
                <a:spcPct val="110000"/>
              </a:lnSpc>
            </a:pPr>
            <a:r>
              <a:rPr lang="zh-CN" altLang="en-US" dirty="0" smtClean="0">
                <a:effectLst>
                  <a:outerShdw blurRad="38100" dist="38100" dir="2700000" algn="tl">
                    <a:srgbClr val="000000">
                      <a:alpha val="43137"/>
                    </a:srgbClr>
                  </a:outerShdw>
                </a:effectLst>
                <a:latin typeface="Times New Roman" pitchFamily="18" charset="0"/>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smtClean="0">
                <a:solidFill>
                  <a:srgbClr val="FF0000"/>
                </a:solidFill>
                <a:effectLst>
                  <a:outerShdw blurRad="38100" dist="38100" dir="2700000" algn="tl">
                    <a:srgbClr val="000000">
                      <a:alpha val="43137"/>
                    </a:srgbClr>
                  </a:outerShdw>
                </a:effectLst>
                <a:sym typeface="Symbol" pitchFamily="18" charset="2"/>
              </a:rPr>
              <a:t>1</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坐标系相对于定子的角转速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n-US" altLang="zh-CN" baseline="-25000"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1</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baseline="-25000"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s</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坐标系相对于转子的角转速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电机转子角速度</a:t>
            </a:r>
          </a:p>
        </p:txBody>
      </p:sp>
      <p:grpSp>
        <p:nvGrpSpPr>
          <p:cNvPr id="2" name="组合 487456"/>
          <p:cNvGrpSpPr>
            <a:grpSpLocks/>
          </p:cNvGrpSpPr>
          <p:nvPr/>
        </p:nvGrpSpPr>
        <p:grpSpPr bwMode="auto">
          <a:xfrm>
            <a:off x="4740275" y="2897188"/>
            <a:ext cx="4289425" cy="3792537"/>
            <a:chOff x="3058" y="1497"/>
            <a:chExt cx="2702" cy="2389"/>
          </a:xfrm>
        </p:grpSpPr>
        <p:sp>
          <p:nvSpPr>
            <p:cNvPr id="99342" name="直接连接符 487427"/>
            <p:cNvSpPr>
              <a:spLocks noChangeShapeType="1"/>
            </p:cNvSpPr>
            <p:nvPr/>
          </p:nvSpPr>
          <p:spPr bwMode="auto">
            <a:xfrm flipV="1">
              <a:off x="4202" y="1628"/>
              <a:ext cx="721" cy="1051"/>
            </a:xfrm>
            <a:prstGeom prst="line">
              <a:avLst/>
            </a:prstGeom>
            <a:noFill/>
            <a:ln w="19050">
              <a:solidFill>
                <a:srgbClr val="FF3300"/>
              </a:solidFill>
              <a:miter lim="800000"/>
              <a:headEnd/>
              <a:tailEnd type="triangle" w="med" len="med"/>
            </a:ln>
          </p:spPr>
          <p:txBody>
            <a:bodyPr/>
            <a:lstStyle/>
            <a:p>
              <a:endParaRPr lang="zh-CN" altLang="en-US"/>
            </a:p>
          </p:txBody>
        </p:sp>
        <p:sp>
          <p:nvSpPr>
            <p:cNvPr id="99343" name="文本框 487428"/>
            <p:cNvSpPr txBox="1">
              <a:spLocks noChangeArrowheads="1"/>
            </p:cNvSpPr>
            <p:nvPr/>
          </p:nvSpPr>
          <p:spPr bwMode="auto">
            <a:xfrm>
              <a:off x="5462" y="2626"/>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A</a:t>
              </a:r>
              <a:endParaRPr lang="en-US" altLang="zh-CN" sz="1600">
                <a:solidFill>
                  <a:schemeClr val="tx1"/>
                </a:solidFill>
                <a:latin typeface="宋体" pitchFamily="2" charset="-122"/>
              </a:endParaRPr>
            </a:p>
          </p:txBody>
        </p:sp>
        <p:sp>
          <p:nvSpPr>
            <p:cNvPr id="99344" name="文本框 487429"/>
            <p:cNvSpPr txBox="1">
              <a:spLocks noChangeArrowheads="1"/>
            </p:cNvSpPr>
            <p:nvPr/>
          </p:nvSpPr>
          <p:spPr bwMode="auto">
            <a:xfrm>
              <a:off x="3058" y="1760"/>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B</a:t>
              </a:r>
              <a:endParaRPr lang="en-US" altLang="zh-CN" sz="1600">
                <a:solidFill>
                  <a:schemeClr val="tx1"/>
                </a:solidFill>
                <a:latin typeface="宋体" pitchFamily="2" charset="-122"/>
              </a:endParaRPr>
            </a:p>
          </p:txBody>
        </p:sp>
        <p:sp>
          <p:nvSpPr>
            <p:cNvPr id="99345" name="文本框 487430"/>
            <p:cNvSpPr txBox="1">
              <a:spLocks noChangeArrowheads="1"/>
            </p:cNvSpPr>
            <p:nvPr/>
          </p:nvSpPr>
          <p:spPr bwMode="auto">
            <a:xfrm>
              <a:off x="3108" y="3598"/>
              <a:ext cx="244"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C</a:t>
              </a:r>
              <a:endParaRPr lang="en-US" altLang="zh-CN" sz="1600">
                <a:solidFill>
                  <a:schemeClr val="tx1"/>
                </a:solidFill>
                <a:latin typeface="宋体" pitchFamily="2" charset="-122"/>
              </a:endParaRPr>
            </a:p>
          </p:txBody>
        </p:sp>
        <p:sp>
          <p:nvSpPr>
            <p:cNvPr id="99346" name="文本框 487431"/>
            <p:cNvSpPr txBox="1">
              <a:spLocks noChangeArrowheads="1"/>
            </p:cNvSpPr>
            <p:nvPr/>
          </p:nvSpPr>
          <p:spPr bwMode="auto">
            <a:xfrm>
              <a:off x="4741" y="1497"/>
              <a:ext cx="665"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33CC33"/>
                  </a:solidFill>
                  <a:latin typeface="Times New Roman" pitchFamily="18" charset="0"/>
                </a:rPr>
                <a:t>F</a:t>
              </a:r>
              <a:r>
                <a:rPr lang="en-US" altLang="zh-CN" sz="2400" baseline="-25000">
                  <a:solidFill>
                    <a:srgbClr val="33CC33"/>
                  </a:solidFill>
                  <a:latin typeface="Times New Roman" pitchFamily="18" charset="0"/>
                </a:rPr>
                <a:t>s</a:t>
              </a:r>
              <a:endParaRPr lang="en-US" altLang="zh-CN" sz="1600">
                <a:solidFill>
                  <a:schemeClr val="tx1"/>
                </a:solidFill>
                <a:latin typeface="宋体" pitchFamily="2" charset="-122"/>
              </a:endParaRPr>
            </a:p>
          </p:txBody>
        </p:sp>
        <p:sp>
          <p:nvSpPr>
            <p:cNvPr id="99347" name="文本框 487432"/>
            <p:cNvSpPr txBox="1">
              <a:spLocks noChangeArrowheads="1"/>
            </p:cNvSpPr>
            <p:nvPr/>
          </p:nvSpPr>
          <p:spPr bwMode="auto">
            <a:xfrm>
              <a:off x="3908" y="1615"/>
              <a:ext cx="1017"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dirty="0">
                  <a:solidFill>
                    <a:srgbClr val="FF0000"/>
                  </a:solidFill>
                  <a:latin typeface="Times New Roman" pitchFamily="18" charset="0"/>
                  <a:cs typeface="Times New Roman" pitchFamily="18" charset="0"/>
                  <a:sym typeface="Symbol" pitchFamily="18" charset="2"/>
                </a:rPr>
                <a:t></a:t>
              </a:r>
              <a:r>
                <a:rPr lang="en-US" altLang="zh-CN" sz="2400" baseline="-25000" dirty="0" err="1">
                  <a:solidFill>
                    <a:srgbClr val="FF0000"/>
                  </a:solidFill>
                  <a:latin typeface="Times New Roman" pitchFamily="18" charset="0"/>
                  <a:cs typeface="Times New Roman" pitchFamily="18" charset="0"/>
                </a:rPr>
                <a:t>dqs</a:t>
              </a:r>
              <a:r>
                <a:rPr lang="en-US" altLang="zh-CN" sz="2400" baseline="-25000" dirty="0">
                  <a:solidFill>
                    <a:srgbClr val="FF0000"/>
                  </a:solidFill>
                  <a:latin typeface="Times New Roman" pitchFamily="18" charset="0"/>
                  <a:cs typeface="Times New Roman" pitchFamily="18" charset="0"/>
                </a:rPr>
                <a:t>= </a:t>
              </a:r>
              <a:r>
                <a:rPr lang="el-GR" altLang="zh-CN" sz="2400" i="1" dirty="0">
                  <a:solidFill>
                    <a:srgbClr val="FF0000"/>
                  </a:solidFill>
                  <a:latin typeface="Times New Roman" pitchFamily="18" charset="0"/>
                  <a:cs typeface="Times New Roman" pitchFamily="18" charset="0"/>
                  <a:sym typeface="Symbol" pitchFamily="18" charset="2"/>
                </a:rPr>
                <a:t></a:t>
              </a:r>
              <a:r>
                <a:rPr lang="en-US" altLang="zh-CN" sz="2000" baseline="-25000" dirty="0">
                  <a:solidFill>
                    <a:srgbClr val="FF0000"/>
                  </a:solidFill>
                  <a:latin typeface="Times New Roman" pitchFamily="18" charset="0"/>
                  <a:cs typeface="Times New Roman" pitchFamily="18" charset="0"/>
                  <a:sym typeface="Symbol" pitchFamily="18" charset="2"/>
                </a:rPr>
                <a:t>1</a:t>
              </a:r>
            </a:p>
          </p:txBody>
        </p:sp>
        <p:sp>
          <p:nvSpPr>
            <p:cNvPr id="99348" name="任意多边形 487433"/>
            <p:cNvSpPr>
              <a:spLocks noChangeArrowheads="1"/>
            </p:cNvSpPr>
            <p:nvPr/>
          </p:nvSpPr>
          <p:spPr bwMode="auto">
            <a:xfrm rot="4669609">
              <a:off x="4483" y="2610"/>
              <a:ext cx="131" cy="45"/>
            </a:xfrm>
            <a:custGeom>
              <a:avLst/>
              <a:gdLst>
                <a:gd name="T0" fmla="*/ 0 w 480"/>
                <a:gd name="T1" fmla="*/ 0 h 224"/>
                <a:gd name="T2" fmla="*/ 0 w 480"/>
                <a:gd name="T3" fmla="*/ 0 h 224"/>
                <a:gd name="T4" fmla="*/ 0 w 480"/>
                <a:gd name="T5" fmla="*/ 0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chemeClr val="tx1"/>
              </a:solidFill>
              <a:miter lim="800000"/>
              <a:headEnd type="triangle" w="med" len="med"/>
              <a:tailEnd type="triangle" w="med" len="med"/>
            </a:ln>
          </p:spPr>
          <p:txBody>
            <a:bodyPr/>
            <a:lstStyle/>
            <a:p>
              <a:endParaRPr lang="zh-CN" altLang="en-US"/>
            </a:p>
          </p:txBody>
        </p:sp>
        <p:sp>
          <p:nvSpPr>
            <p:cNvPr id="99349" name="直接连接符 487434"/>
            <p:cNvSpPr>
              <a:spLocks noChangeShapeType="1"/>
            </p:cNvSpPr>
            <p:nvPr/>
          </p:nvSpPr>
          <p:spPr bwMode="auto">
            <a:xfrm flipV="1">
              <a:off x="4204" y="2198"/>
              <a:ext cx="1354" cy="478"/>
            </a:xfrm>
            <a:prstGeom prst="line">
              <a:avLst/>
            </a:prstGeom>
            <a:noFill/>
            <a:ln w="12700">
              <a:solidFill>
                <a:srgbClr val="FF7C80"/>
              </a:solidFill>
              <a:miter lim="800000"/>
              <a:headEnd/>
              <a:tailEnd type="triangle" w="med" len="med"/>
            </a:ln>
          </p:spPr>
          <p:txBody>
            <a:bodyPr/>
            <a:lstStyle/>
            <a:p>
              <a:endParaRPr lang="zh-CN" altLang="en-US"/>
            </a:p>
          </p:txBody>
        </p:sp>
        <p:sp>
          <p:nvSpPr>
            <p:cNvPr id="99350" name="直接连接符 487435"/>
            <p:cNvSpPr>
              <a:spLocks noChangeShapeType="1"/>
            </p:cNvSpPr>
            <p:nvPr/>
          </p:nvSpPr>
          <p:spPr bwMode="auto">
            <a:xfrm flipH="1" flipV="1">
              <a:off x="3834" y="1628"/>
              <a:ext cx="370" cy="1048"/>
            </a:xfrm>
            <a:prstGeom prst="line">
              <a:avLst/>
            </a:prstGeom>
            <a:noFill/>
            <a:ln w="12700">
              <a:solidFill>
                <a:srgbClr val="FF7C80"/>
              </a:solidFill>
              <a:miter lim="800000"/>
              <a:headEnd/>
              <a:tailEnd type="triangle" w="med" len="med"/>
            </a:ln>
          </p:spPr>
          <p:txBody>
            <a:bodyPr/>
            <a:lstStyle/>
            <a:p>
              <a:endParaRPr lang="zh-CN" altLang="en-US"/>
            </a:p>
          </p:txBody>
        </p:sp>
        <p:sp>
          <p:nvSpPr>
            <p:cNvPr id="99351" name="直接连接符 487436"/>
            <p:cNvSpPr>
              <a:spLocks noChangeShapeType="1"/>
            </p:cNvSpPr>
            <p:nvPr/>
          </p:nvSpPr>
          <p:spPr bwMode="auto">
            <a:xfrm flipV="1">
              <a:off x="4204" y="1628"/>
              <a:ext cx="719" cy="1048"/>
            </a:xfrm>
            <a:prstGeom prst="line">
              <a:avLst/>
            </a:prstGeom>
            <a:noFill/>
            <a:ln w="28575">
              <a:solidFill>
                <a:srgbClr val="33CC33"/>
              </a:solidFill>
              <a:miter lim="800000"/>
              <a:headEnd/>
              <a:tailEnd type="triangle" w="med" len="med"/>
            </a:ln>
          </p:spPr>
          <p:txBody>
            <a:bodyPr/>
            <a:lstStyle/>
            <a:p>
              <a:endParaRPr lang="zh-CN" altLang="en-US"/>
            </a:p>
          </p:txBody>
        </p:sp>
        <p:sp>
          <p:nvSpPr>
            <p:cNvPr id="99352" name="文本框 487437"/>
            <p:cNvSpPr txBox="1">
              <a:spLocks noChangeArrowheads="1"/>
            </p:cNvSpPr>
            <p:nvPr/>
          </p:nvSpPr>
          <p:spPr bwMode="auto">
            <a:xfrm>
              <a:off x="4546" y="2442"/>
              <a:ext cx="375"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a:solidFill>
                    <a:schemeClr val="tx1"/>
                  </a:solidFill>
                  <a:latin typeface="Times New Roman" pitchFamily="18" charset="0"/>
                  <a:sym typeface="Symbol" pitchFamily="18" charset="2"/>
                </a:rPr>
                <a:t></a:t>
              </a:r>
              <a:r>
                <a:rPr lang="en-US" altLang="zh-CN" sz="2400" baseline="-25000">
                  <a:solidFill>
                    <a:schemeClr val="tx1"/>
                  </a:solidFill>
                  <a:latin typeface="Times New Roman" pitchFamily="18" charset="0"/>
                  <a:sym typeface="Symbol" pitchFamily="18" charset="2"/>
                </a:rPr>
                <a:t>s</a:t>
              </a:r>
            </a:p>
          </p:txBody>
        </p:sp>
        <p:sp>
          <p:nvSpPr>
            <p:cNvPr id="99353" name="文本框 487438"/>
            <p:cNvSpPr txBox="1">
              <a:spLocks noChangeArrowheads="1"/>
            </p:cNvSpPr>
            <p:nvPr/>
          </p:nvSpPr>
          <p:spPr bwMode="auto">
            <a:xfrm>
              <a:off x="5376" y="2154"/>
              <a:ext cx="384"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d</a:t>
              </a:r>
              <a:endParaRPr lang="en-US" altLang="zh-CN" sz="1600">
                <a:solidFill>
                  <a:schemeClr val="tx1"/>
                </a:solidFill>
                <a:latin typeface="宋体" pitchFamily="2" charset="-122"/>
              </a:endParaRPr>
            </a:p>
          </p:txBody>
        </p:sp>
        <p:sp>
          <p:nvSpPr>
            <p:cNvPr id="99354" name="文本框 487439"/>
            <p:cNvSpPr txBox="1">
              <a:spLocks noChangeArrowheads="1"/>
            </p:cNvSpPr>
            <p:nvPr/>
          </p:nvSpPr>
          <p:spPr bwMode="auto">
            <a:xfrm>
              <a:off x="3789" y="1497"/>
              <a:ext cx="384"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q</a:t>
              </a:r>
              <a:endParaRPr lang="en-US" altLang="zh-CN" sz="1600">
                <a:solidFill>
                  <a:schemeClr val="tx1"/>
                </a:solidFill>
                <a:latin typeface="宋体" pitchFamily="2" charset="-122"/>
              </a:endParaRPr>
            </a:p>
          </p:txBody>
        </p:sp>
        <p:sp>
          <p:nvSpPr>
            <p:cNvPr id="99355" name="任意多边形 487440"/>
            <p:cNvSpPr>
              <a:spLocks noChangeArrowheads="1"/>
            </p:cNvSpPr>
            <p:nvPr/>
          </p:nvSpPr>
          <p:spPr bwMode="auto">
            <a:xfrm>
              <a:off x="3236" y="2679"/>
              <a:ext cx="1952" cy="927"/>
            </a:xfrm>
            <a:custGeom>
              <a:avLst/>
              <a:gdLst>
                <a:gd name="T0" fmla="*/ 0 w 1952"/>
                <a:gd name="T1" fmla="*/ 485 h 961"/>
                <a:gd name="T2" fmla="*/ 960 w 1952"/>
                <a:gd name="T3" fmla="*/ 0 h 961"/>
                <a:gd name="T4" fmla="*/ 1952 w 1952"/>
                <a:gd name="T5" fmla="*/ 0 h 961"/>
                <a:gd name="T6" fmla="*/ 0 60000 65536"/>
                <a:gd name="T7" fmla="*/ 0 60000 65536"/>
                <a:gd name="T8" fmla="*/ 0 60000 65536"/>
                <a:gd name="T9" fmla="*/ 0 w 1952"/>
                <a:gd name="T10" fmla="*/ 0 h 961"/>
                <a:gd name="T11" fmla="*/ 1952 w 1952"/>
                <a:gd name="T12" fmla="*/ 961 h 961"/>
              </a:gdLst>
              <a:ahLst/>
              <a:cxnLst>
                <a:cxn ang="T6">
                  <a:pos x="T0" y="T1"/>
                </a:cxn>
                <a:cxn ang="T7">
                  <a:pos x="T2" y="T3"/>
                </a:cxn>
                <a:cxn ang="T8">
                  <a:pos x="T4" y="T5"/>
                </a:cxn>
              </a:cxnLst>
              <a:rect l="T9" t="T10" r="T11" b="T12"/>
              <a:pathLst>
                <a:path w="1952" h="961">
                  <a:moveTo>
                    <a:pt x="0" y="961"/>
                  </a:moveTo>
                  <a:lnTo>
                    <a:pt x="960" y="0"/>
                  </a:lnTo>
                  <a:lnTo>
                    <a:pt x="1952" y="0"/>
                  </a:lnTo>
                </a:path>
              </a:pathLst>
            </a:custGeom>
            <a:noFill/>
            <a:ln w="7938">
              <a:solidFill>
                <a:srgbClr val="0000FF"/>
              </a:solidFill>
              <a:round/>
              <a:headEnd/>
              <a:tailEnd/>
            </a:ln>
          </p:spPr>
          <p:txBody>
            <a:bodyPr/>
            <a:lstStyle/>
            <a:p>
              <a:endParaRPr lang="zh-CN" altLang="en-US"/>
            </a:p>
          </p:txBody>
        </p:sp>
        <p:sp>
          <p:nvSpPr>
            <p:cNvPr id="99356" name="直接连接符 487441"/>
            <p:cNvSpPr>
              <a:spLocks noChangeShapeType="1"/>
            </p:cNvSpPr>
            <p:nvPr/>
          </p:nvSpPr>
          <p:spPr bwMode="auto">
            <a:xfrm>
              <a:off x="3236" y="1752"/>
              <a:ext cx="960" cy="927"/>
            </a:xfrm>
            <a:prstGeom prst="line">
              <a:avLst/>
            </a:prstGeom>
            <a:noFill/>
            <a:ln w="7938">
              <a:solidFill>
                <a:srgbClr val="0000FF"/>
              </a:solidFill>
              <a:round/>
              <a:headEnd/>
              <a:tailEnd/>
            </a:ln>
          </p:spPr>
          <p:txBody>
            <a:bodyPr/>
            <a:lstStyle/>
            <a:p>
              <a:endParaRPr lang="zh-CN" altLang="en-US"/>
            </a:p>
          </p:txBody>
        </p:sp>
        <p:sp>
          <p:nvSpPr>
            <p:cNvPr id="99357" name="任意多边形 487442"/>
            <p:cNvSpPr>
              <a:spLocks noChangeArrowheads="1"/>
            </p:cNvSpPr>
            <p:nvPr/>
          </p:nvSpPr>
          <p:spPr bwMode="auto">
            <a:xfrm>
              <a:off x="3204" y="3592"/>
              <a:ext cx="46" cy="44"/>
            </a:xfrm>
            <a:custGeom>
              <a:avLst/>
              <a:gdLst>
                <a:gd name="T0" fmla="*/ 46 w 46"/>
                <a:gd name="T1" fmla="*/ 11 h 46"/>
                <a:gd name="T2" fmla="*/ 0 w 46"/>
                <a:gd name="T3" fmla="*/ 21 h 46"/>
                <a:gd name="T4" fmla="*/ 23 w 46"/>
                <a:gd name="T5" fmla="*/ 0 h 46"/>
                <a:gd name="T6" fmla="*/ 46 w 46"/>
                <a:gd name="T7" fmla="*/ 1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46" y="23"/>
                  </a:moveTo>
                  <a:lnTo>
                    <a:pt x="0" y="46"/>
                  </a:lnTo>
                  <a:lnTo>
                    <a:pt x="23" y="0"/>
                  </a:lnTo>
                  <a:lnTo>
                    <a:pt x="46" y="23"/>
                  </a:lnTo>
                  <a:close/>
                </a:path>
              </a:pathLst>
            </a:custGeom>
            <a:solidFill>
              <a:srgbClr val="0000FF"/>
            </a:solidFill>
            <a:ln w="9525">
              <a:noFill/>
              <a:round/>
              <a:headEnd/>
              <a:tailEnd/>
            </a:ln>
          </p:spPr>
          <p:txBody>
            <a:bodyPr/>
            <a:lstStyle/>
            <a:p>
              <a:endParaRPr lang="zh-CN" altLang="en-US"/>
            </a:p>
          </p:txBody>
        </p:sp>
        <p:sp>
          <p:nvSpPr>
            <p:cNvPr id="99358" name="任意多边形 487443"/>
            <p:cNvSpPr>
              <a:spLocks noChangeArrowheads="1"/>
            </p:cNvSpPr>
            <p:nvPr/>
          </p:nvSpPr>
          <p:spPr bwMode="auto">
            <a:xfrm>
              <a:off x="3204" y="1721"/>
              <a:ext cx="46" cy="44"/>
            </a:xfrm>
            <a:custGeom>
              <a:avLst/>
              <a:gdLst>
                <a:gd name="T0" fmla="*/ 23 w 46"/>
                <a:gd name="T1" fmla="*/ 21 h 46"/>
                <a:gd name="T2" fmla="*/ 0 w 46"/>
                <a:gd name="T3" fmla="*/ 0 h 46"/>
                <a:gd name="T4" fmla="*/ 46 w 46"/>
                <a:gd name="T5" fmla="*/ 11 h 46"/>
                <a:gd name="T6" fmla="*/ 23 w 46"/>
                <a:gd name="T7" fmla="*/ 2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46"/>
                  </a:moveTo>
                  <a:lnTo>
                    <a:pt x="0" y="0"/>
                  </a:lnTo>
                  <a:lnTo>
                    <a:pt x="46" y="23"/>
                  </a:lnTo>
                  <a:lnTo>
                    <a:pt x="23" y="46"/>
                  </a:lnTo>
                  <a:close/>
                </a:path>
              </a:pathLst>
            </a:custGeom>
            <a:solidFill>
              <a:srgbClr val="0000FF"/>
            </a:solidFill>
            <a:ln w="9525">
              <a:noFill/>
              <a:round/>
              <a:headEnd/>
              <a:tailEnd/>
            </a:ln>
          </p:spPr>
          <p:txBody>
            <a:bodyPr/>
            <a:lstStyle/>
            <a:p>
              <a:endParaRPr lang="zh-CN" altLang="en-US"/>
            </a:p>
          </p:txBody>
        </p:sp>
        <p:sp>
          <p:nvSpPr>
            <p:cNvPr id="99359" name="直接连接符 487444"/>
            <p:cNvSpPr>
              <a:spLocks noChangeShapeType="1"/>
            </p:cNvSpPr>
            <p:nvPr/>
          </p:nvSpPr>
          <p:spPr bwMode="auto">
            <a:xfrm>
              <a:off x="5168" y="2677"/>
              <a:ext cx="317" cy="0"/>
            </a:xfrm>
            <a:prstGeom prst="line">
              <a:avLst/>
            </a:prstGeom>
            <a:noFill/>
            <a:ln w="6350">
              <a:solidFill>
                <a:srgbClr val="0000FF"/>
              </a:solidFill>
              <a:round/>
              <a:headEnd/>
              <a:tailEnd type="triangle" w="med" len="med"/>
            </a:ln>
          </p:spPr>
          <p:txBody>
            <a:bodyPr/>
            <a:lstStyle/>
            <a:p>
              <a:endParaRPr lang="zh-CN" altLang="en-US"/>
            </a:p>
          </p:txBody>
        </p:sp>
        <p:sp>
          <p:nvSpPr>
            <p:cNvPr id="99360" name="任意多边形 487445"/>
            <p:cNvSpPr>
              <a:spLocks noChangeArrowheads="1"/>
            </p:cNvSpPr>
            <p:nvPr/>
          </p:nvSpPr>
          <p:spPr bwMode="auto">
            <a:xfrm>
              <a:off x="4443" y="1932"/>
              <a:ext cx="413" cy="268"/>
            </a:xfrm>
            <a:custGeom>
              <a:avLst/>
              <a:gdLst>
                <a:gd name="T0" fmla="*/ 0 w 413"/>
                <a:gd name="T1" fmla="*/ 4 h 278"/>
                <a:gd name="T2" fmla="*/ 70 w 413"/>
                <a:gd name="T3" fmla="*/ 0 h 278"/>
                <a:gd name="T4" fmla="*/ 139 w 413"/>
                <a:gd name="T5" fmla="*/ 9 h 278"/>
                <a:gd name="T6" fmla="*/ 199 w 413"/>
                <a:gd name="T7" fmla="*/ 13 h 278"/>
                <a:gd name="T8" fmla="*/ 260 w 413"/>
                <a:gd name="T9" fmla="*/ 34 h 278"/>
                <a:gd name="T10" fmla="*/ 311 w 413"/>
                <a:gd name="T11" fmla="*/ 51 h 278"/>
                <a:gd name="T12" fmla="*/ 357 w 413"/>
                <a:gd name="T13" fmla="*/ 76 h 278"/>
                <a:gd name="T14" fmla="*/ 390 w 413"/>
                <a:gd name="T15" fmla="*/ 106 h 278"/>
                <a:gd name="T16" fmla="*/ 413 w 413"/>
                <a:gd name="T17" fmla="*/ 139 h 2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3"/>
                <a:gd name="T28" fmla="*/ 0 h 278"/>
                <a:gd name="T29" fmla="*/ 413 w 413"/>
                <a:gd name="T30" fmla="*/ 278 h 2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3" h="278">
                  <a:moveTo>
                    <a:pt x="0" y="4"/>
                  </a:moveTo>
                  <a:lnTo>
                    <a:pt x="70" y="0"/>
                  </a:lnTo>
                  <a:lnTo>
                    <a:pt x="139" y="9"/>
                  </a:lnTo>
                  <a:lnTo>
                    <a:pt x="199" y="32"/>
                  </a:lnTo>
                  <a:lnTo>
                    <a:pt x="260" y="65"/>
                  </a:lnTo>
                  <a:lnTo>
                    <a:pt x="311" y="102"/>
                  </a:lnTo>
                  <a:lnTo>
                    <a:pt x="357" y="153"/>
                  </a:lnTo>
                  <a:lnTo>
                    <a:pt x="390" y="213"/>
                  </a:lnTo>
                  <a:lnTo>
                    <a:pt x="413" y="278"/>
                  </a:lnTo>
                </a:path>
              </a:pathLst>
            </a:custGeom>
            <a:noFill/>
            <a:ln w="19050">
              <a:solidFill>
                <a:srgbClr val="FF0000"/>
              </a:solidFill>
              <a:round/>
              <a:headEnd type="triangle" w="med" len="med"/>
              <a:tailEnd/>
            </a:ln>
          </p:spPr>
          <p:txBody>
            <a:bodyPr/>
            <a:lstStyle/>
            <a:p>
              <a:endParaRPr lang="zh-CN" altLang="en-US"/>
            </a:p>
          </p:txBody>
        </p:sp>
      </p:grpSp>
      <p:sp>
        <p:nvSpPr>
          <p:cNvPr id="487447" name="标题 487446"/>
          <p:cNvSpPr>
            <a:spLocks noGrp="1"/>
          </p:cNvSpPr>
          <p:nvPr>
            <p:ph type="title"/>
          </p:nvPr>
        </p:nvSpPr>
        <p:spPr>
          <a:xfrm>
            <a:off x="1681163" y="360363"/>
            <a:ext cx="7237412" cy="449262"/>
          </a:xfrm>
        </p:spPr>
        <p:txBody>
          <a:bodyPr anchor="b"/>
          <a:lstStyle/>
          <a:p>
            <a:pPr eaLnBrk="1" hangingPunct="1">
              <a:defRPr/>
            </a:pP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三、  异步电机在</a:t>
            </a:r>
            <a:r>
              <a:rPr lang="zh-CN" altLang="en-US" noProof="1">
                <a:solidFill>
                  <a:srgbClr val="0000CC"/>
                </a:solidFill>
                <a:effectLst>
                  <a:outerShdw blurRad="38100" dist="38100" dir="2700000">
                    <a:srgbClr val="C0C0C0"/>
                  </a:outerShdw>
                </a:effectLst>
                <a:latin typeface="华文行楷" pitchFamily="2" charset="-122"/>
                <a:ea typeface="华文行楷" pitchFamily="2" charset="-122"/>
              </a:rPr>
              <a:t>两相同步旋转坐标系</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上的数学模型</a:t>
            </a:r>
          </a:p>
        </p:txBody>
      </p:sp>
      <p:sp>
        <p:nvSpPr>
          <p:cNvPr id="32" name="Rectangle 3"/>
          <p:cNvSpPr txBox="1">
            <a:spLocks noChangeArrowheads="1"/>
          </p:cNvSpPr>
          <p:nvPr/>
        </p:nvSpPr>
        <p:spPr bwMode="auto">
          <a:xfrm>
            <a:off x="1733550" y="1100138"/>
            <a:ext cx="7181850" cy="1223962"/>
          </a:xfrm>
          <a:prstGeom prst="rect">
            <a:avLst/>
          </a:prstGeom>
          <a:noFill/>
          <a:ln w="9525">
            <a:noFill/>
            <a:miter lim="800000"/>
            <a:headEnd/>
            <a:tailEnd/>
          </a:ln>
        </p:spPr>
        <p:txBody>
          <a:bodyPr lIns="0" tIns="0" rIns="90000" bIns="0"/>
          <a:lstStyle/>
          <a:p>
            <a:pPr eaLnBrk="1" hangingPunct="1">
              <a:buClr>
                <a:srgbClr val="FF9933"/>
              </a:buClr>
              <a:defRPr/>
            </a:pPr>
            <a:r>
              <a:rPr lang="zh-CN" altLang="en-US" sz="2400" dirty="0">
                <a:solidFill>
                  <a:schemeClr val="tx1"/>
                </a:solidFill>
                <a:latin typeface="+mn-lt"/>
                <a:ea typeface="+mn-ea"/>
              </a:rPr>
              <a:t>对定子坐标系和转子坐标系同时施行旋转变换，把它们变换到同一个旋转正交坐标系</a:t>
            </a:r>
            <a:r>
              <a:rPr lang="en-US" altLang="zh-CN" sz="2400" dirty="0" err="1">
                <a:solidFill>
                  <a:schemeClr val="tx1"/>
                </a:solidFill>
                <a:latin typeface="+mn-lt"/>
                <a:ea typeface="+mn-ea"/>
              </a:rPr>
              <a:t>dq</a:t>
            </a:r>
            <a:r>
              <a:rPr lang="zh-CN" altLang="en-US" sz="2400" dirty="0">
                <a:solidFill>
                  <a:schemeClr val="tx1"/>
                </a:solidFill>
                <a:latin typeface="+mn-lt"/>
                <a:ea typeface="+mn-ea"/>
              </a:rPr>
              <a:t>上，</a:t>
            </a:r>
            <a:r>
              <a:rPr lang="en-US" altLang="zh-CN" sz="2400" dirty="0" err="1">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dq</a:t>
            </a:r>
            <a:r>
              <a:rPr lang="zh-CN" altLang="en-US" sz="2400"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相对于定子的旋转角速度为</a:t>
            </a:r>
            <a:r>
              <a:rPr lang="el-GR" altLang="zh-CN" sz="2400"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ω</a:t>
            </a:r>
            <a:r>
              <a:rPr lang="en-US" altLang="zh-CN" sz="2400" baseline="-25000"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1</a:t>
            </a:r>
            <a:endParaRPr lang="zh-CN" altLang="en-US" sz="2400" baseline="-25000"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933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9933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9933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99337"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99338"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9933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9934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9934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标题 488449"/>
          <p:cNvSpPr>
            <a:spLocks noGrp="1" noChangeArrowheads="1"/>
          </p:cNvSpPr>
          <p:nvPr>
            <p:ph type="title"/>
          </p:nvPr>
        </p:nvSpPr>
        <p:spPr>
          <a:xfrm>
            <a:off x="1709738" y="868363"/>
            <a:ext cx="5011737" cy="627062"/>
          </a:xfrm>
        </p:spPr>
        <p:txBody>
          <a:bodyPr/>
          <a:lstStyle/>
          <a:p>
            <a:pPr eaLnBrk="1" hangingPunct="1">
              <a:buFont typeface="Arial" pitchFamily="34" charset="0"/>
              <a:buChar char="•"/>
            </a:pPr>
            <a:r>
              <a:rPr lang="zh-CN" altLang="en-US" sz="2000" smtClean="0">
                <a:latin typeface="Times New Roman" pitchFamily="18" charset="0"/>
              </a:rPr>
              <a:t> 在二相同步旋转坐标系上的电压方程</a:t>
            </a:r>
          </a:p>
        </p:txBody>
      </p:sp>
      <p:graphicFrame>
        <p:nvGraphicFramePr>
          <p:cNvPr id="35842" name="对象 488451"/>
          <p:cNvGraphicFramePr>
            <a:graphicFrameLocks/>
          </p:cNvGraphicFramePr>
          <p:nvPr/>
        </p:nvGraphicFramePr>
        <p:xfrm>
          <a:off x="2400300" y="4279900"/>
          <a:ext cx="6743700" cy="2235200"/>
        </p:xfrm>
        <a:graphic>
          <a:graphicData uri="http://schemas.openxmlformats.org/presentationml/2006/ole">
            <p:oleObj spid="_x0000_s327682" r:id="rId3" imgW="3365500" imgH="939800" progId="">
              <p:embed/>
            </p:oleObj>
          </a:graphicData>
        </a:graphic>
      </p:graphicFrame>
      <p:graphicFrame>
        <p:nvGraphicFramePr>
          <p:cNvPr id="35843" name="内容占位符 488454"/>
          <p:cNvGraphicFramePr>
            <a:graphicFrameLocks/>
          </p:cNvGraphicFramePr>
          <p:nvPr>
            <p:ph idx="1"/>
          </p:nvPr>
        </p:nvGraphicFramePr>
        <p:xfrm>
          <a:off x="2438400" y="1293813"/>
          <a:ext cx="6705600" cy="2303462"/>
        </p:xfrm>
        <a:graphic>
          <a:graphicData uri="http://schemas.openxmlformats.org/presentationml/2006/ole">
            <p:oleObj spid="_x0000_s327683" r:id="rId4" imgW="3365500" imgH="939800" progId="">
              <p:embed/>
            </p:oleObj>
          </a:graphicData>
        </a:graphic>
      </p:graphicFrame>
      <p:sp>
        <p:nvSpPr>
          <p:cNvPr id="15" name="左弧形箭头 14"/>
          <p:cNvSpPr/>
          <p:nvPr/>
        </p:nvSpPr>
        <p:spPr>
          <a:xfrm>
            <a:off x="1752600" y="2959100"/>
            <a:ext cx="495300" cy="172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584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3584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3584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35849"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35850"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3585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3585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3585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标题 1"/>
          <p:cNvSpPr>
            <a:spLocks noGrp="1"/>
          </p:cNvSpPr>
          <p:nvPr>
            <p:ph type="title"/>
          </p:nvPr>
        </p:nvSpPr>
        <p:spPr/>
        <p:txBody>
          <a:bodyPr/>
          <a:lstStyle/>
          <a:p>
            <a:endParaRPr lang="zh-CN" altLang="en-US" smtClean="0"/>
          </a:p>
        </p:txBody>
      </p:sp>
      <p:graphicFrame>
        <p:nvGraphicFramePr>
          <p:cNvPr id="36866" name="对象 488451"/>
          <p:cNvGraphicFramePr>
            <a:graphicFrameLocks/>
          </p:cNvGraphicFramePr>
          <p:nvPr/>
        </p:nvGraphicFramePr>
        <p:xfrm>
          <a:off x="1727200" y="1270000"/>
          <a:ext cx="7239000" cy="2235200"/>
        </p:xfrm>
        <a:graphic>
          <a:graphicData uri="http://schemas.openxmlformats.org/presentationml/2006/ole">
            <p:oleObj spid="_x0000_s328706" r:id="rId3" imgW="3365500" imgH="939800" progId="">
              <p:embed/>
            </p:oleObj>
          </a:graphicData>
        </a:graphic>
      </p:graphicFrame>
      <p:graphicFrame>
        <p:nvGraphicFramePr>
          <p:cNvPr id="36867" name="Object 9"/>
          <p:cNvGraphicFramePr>
            <a:graphicFrameLocks noChangeAspect="1"/>
          </p:cNvGraphicFramePr>
          <p:nvPr/>
        </p:nvGraphicFramePr>
        <p:xfrm>
          <a:off x="1739900" y="4241800"/>
          <a:ext cx="7239000" cy="2027238"/>
        </p:xfrm>
        <a:graphic>
          <a:graphicData uri="http://schemas.openxmlformats.org/presentationml/2006/ole">
            <p:oleObj spid="_x0000_s328707" name="Equation" r:id="rId4" imgW="3848100" imgH="939800" progId="">
              <p:embed/>
            </p:oleObj>
          </a:graphicData>
        </a:graphic>
      </p:graphicFrame>
      <p:sp>
        <p:nvSpPr>
          <p:cNvPr id="6" name="TextBox 5"/>
          <p:cNvSpPr txBox="1"/>
          <p:nvPr/>
        </p:nvSpPr>
        <p:spPr>
          <a:xfrm>
            <a:off x="1841500" y="3683000"/>
            <a:ext cx="2273300" cy="400050"/>
          </a:xfrm>
          <a:prstGeom prst="rect">
            <a:avLst/>
          </a:prstGeom>
          <a:noFill/>
        </p:spPr>
        <p:txBody>
          <a:bodyPr>
            <a:spAutoFit/>
          </a:bodyPr>
          <a:lstStyle/>
          <a:p>
            <a:pPr>
              <a:defRPr/>
            </a:pPr>
            <a:r>
              <a:rPr lang="zh-CN" altLang="en-US" sz="2000" dirty="0">
                <a:effectLst>
                  <a:outerShdw blurRad="38100" dist="38100" dir="2700000" algn="tl">
                    <a:srgbClr val="000000">
                      <a:alpha val="43137"/>
                    </a:srgbClr>
                  </a:outerShdw>
                </a:effectLst>
                <a:latin typeface="Arial" charset="0"/>
              </a:rPr>
              <a:t>也可写成：</a:t>
            </a:r>
          </a:p>
        </p:txBody>
      </p:sp>
      <p:sp>
        <p:nvSpPr>
          <p:cNvPr id="8" name="矩形 7"/>
          <p:cNvSpPr/>
          <p:nvPr/>
        </p:nvSpPr>
        <p:spPr>
          <a:xfrm>
            <a:off x="2008188" y="6337300"/>
            <a:ext cx="6888162" cy="519113"/>
          </a:xfrm>
          <a:prstGeom prst="rect">
            <a:avLst/>
          </a:prstGeom>
          <a:solidFill>
            <a:schemeClr val="accent1"/>
          </a:solidFill>
          <a:ln w="9525">
            <a:noFill/>
            <a:miter/>
          </a:ln>
        </p:spPr>
        <p:txBody>
          <a:bodyPr>
            <a:spAutoFit/>
          </a:bodyPr>
          <a:lstStyle>
            <a:lvl1pPr>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1pPr>
            <a:lvl2pPr marL="742950" indent="-28575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2pPr>
            <a:lvl3pPr marL="11430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3pPr>
            <a:lvl4pPr marL="16002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4pPr>
            <a:lvl5pPr marL="2057400" indent="-228600">
              <a:lnSpc>
                <a:spcPct val="90000"/>
              </a:lnSpc>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0"/>
              </a:spcBef>
              <a:spcAft>
                <a:spcPct val="0"/>
              </a:spcAft>
              <a:buFont typeface="Arial" panose="020B0604020202020204" pitchFamily="34" charset="0"/>
              <a:defRPr sz="4800" b="1">
                <a:solidFill>
                  <a:schemeClr val="accent1"/>
                </a:solidFill>
                <a:latin typeface="Arial" panose="020B0604020202020204" pitchFamily="34" charset="0"/>
                <a:ea typeface="宋体" panose="02010600030101010101" pitchFamily="2" charset="-122"/>
              </a:defRPr>
            </a:lvl9pPr>
          </a:lstStyle>
          <a:p>
            <a:pPr eaLnBrk="1" hangingPunct="1">
              <a:defRPr/>
            </a:pPr>
            <a:r>
              <a:rPr lang="zh-CN" altLang="en-US" sz="2800" noProof="1" smtClean="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cs typeface="宋体" panose="02010600030101010101" pitchFamily="2" charset="-122"/>
              </a:rPr>
              <a:t>磁链方程、转矩方程和运动方程均不变</a:t>
            </a:r>
            <a:r>
              <a:rPr lang="zh-CN" altLang="zh-CN" sz="2800" noProof="1" smtClean="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cs typeface="宋体" panose="02010600030101010101" pitchFamily="2" charset="-122"/>
              </a:rPr>
              <a:t>! </a:t>
            </a:r>
          </a:p>
        </p:txBody>
      </p:sp>
      <p:sp>
        <p:nvSpPr>
          <p:cNvPr id="3687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3687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3687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36874"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36875"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3687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3687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3687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46250" y="976313"/>
            <a:ext cx="7397750" cy="5881687"/>
          </a:xfrm>
          <a:prstGeom prst="rect">
            <a:avLst/>
          </a:prstGeom>
          <a:solidFill>
            <a:schemeClr val="bg1"/>
          </a:solid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nSpc>
                <a:spcPct val="90000"/>
              </a:lnSpc>
              <a:spcBef>
                <a:spcPts val="1800"/>
              </a:spcBef>
              <a:buFont typeface="Wingdings" pitchFamily="2" charset="2"/>
              <a:buChar char="l"/>
              <a:defRPr/>
            </a:pPr>
            <a:r>
              <a:rPr lang="zh-CN" altLang="en-US" sz="2200" dirty="0" smtClean="0">
                <a:solidFill>
                  <a:srgbClr val="C00000"/>
                </a:solidFill>
                <a:effectLst>
                  <a:outerShdw blurRad="38100" dist="38100" dir="2700000" algn="tl">
                    <a:srgbClr val="000000">
                      <a:alpha val="43137"/>
                    </a:srgbClr>
                  </a:outerShdw>
                </a:effectLst>
              </a:rPr>
              <a:t>旋转变换</a:t>
            </a:r>
            <a:r>
              <a:rPr lang="zh-CN" altLang="en-US" sz="2200" dirty="0" smtClean="0">
                <a:solidFill>
                  <a:srgbClr val="C00000"/>
                </a:solidFill>
              </a:rPr>
              <a:t>是用旋转的绕组代替原来静止的定子绕组，并使等效的转子绕组与等效的定子绕组重合，且</a:t>
            </a:r>
            <a:r>
              <a:rPr lang="zh-CN" altLang="en-US" sz="2200" dirty="0" smtClean="0">
                <a:solidFill>
                  <a:srgbClr val="C00000"/>
                </a:solidFill>
                <a:effectLst>
                  <a:outerShdw blurRad="38100" dist="38100" dir="2700000" algn="tl">
                    <a:srgbClr val="000000">
                      <a:alpha val="43137"/>
                    </a:srgbClr>
                  </a:outerShdw>
                </a:effectLst>
                <a:latin typeface="华文行楷" pitchFamily="2" charset="-122"/>
                <a:ea typeface="华文行楷" pitchFamily="2" charset="-122"/>
              </a:rPr>
              <a:t>保持严格同步</a:t>
            </a:r>
            <a:r>
              <a:rPr lang="zh-CN" altLang="en-US" sz="2200" dirty="0" smtClean="0">
                <a:solidFill>
                  <a:srgbClr val="C00000"/>
                </a:solidFill>
              </a:rPr>
              <a:t>，等效后定、转子绕组间不存在相对运动。</a:t>
            </a:r>
            <a:endParaRPr lang="en-US" altLang="zh-CN" sz="2200" dirty="0" smtClean="0">
              <a:solidFill>
                <a:srgbClr val="C00000"/>
              </a:solidFill>
            </a:endParaRPr>
          </a:p>
          <a:p>
            <a:pPr>
              <a:lnSpc>
                <a:spcPct val="90000"/>
              </a:lnSpc>
              <a:spcBef>
                <a:spcPts val="1800"/>
              </a:spcBef>
              <a:buFont typeface="Wingdings" pitchFamily="2" charset="2"/>
              <a:buChar char="l"/>
              <a:defRPr/>
            </a:pPr>
            <a:r>
              <a:rPr lang="zh-CN" altLang="en-US" sz="2200" dirty="0" smtClean="0">
                <a:solidFill>
                  <a:srgbClr val="0000FF"/>
                </a:solidFill>
              </a:rPr>
              <a:t>两相旋转正交坐标系的电压方程中旋转电势非线性耦合作用更为严重，这是因为不仅对转子绕组进行了旋转变换，对定子绕组也施行了相应的旋转变换。</a:t>
            </a:r>
          </a:p>
          <a:p>
            <a:pPr algn="just">
              <a:spcBef>
                <a:spcPts val="1800"/>
              </a:spcBef>
              <a:buFont typeface="Wingdings" pitchFamily="2" charset="2"/>
              <a:buChar char="l"/>
              <a:defRPr/>
            </a:pPr>
            <a:r>
              <a:rPr lang="zh-CN" altLang="en-US" sz="2200" dirty="0" smtClean="0">
                <a:solidFill>
                  <a:srgbClr val="C00000"/>
                </a:solidFill>
              </a:rPr>
              <a:t>从表面上看来，旋转正交坐标系中的数学模型还不如静止两相正交坐标系的简单，</a:t>
            </a:r>
            <a:r>
              <a:rPr lang="zh-CN" altLang="en-US" sz="2200" dirty="0" smtClean="0">
                <a:solidFill>
                  <a:srgbClr val="C00000"/>
                </a:solidFill>
                <a:effectLst>
                  <a:outerShdw blurRad="38100" dist="38100" dir="2700000" algn="tl">
                    <a:srgbClr val="000000">
                      <a:alpha val="43137"/>
                    </a:srgbClr>
                  </a:outerShdw>
                </a:effectLst>
              </a:rPr>
              <a:t>实际上旋转正交坐标系的优点</a:t>
            </a:r>
            <a:r>
              <a:rPr lang="zh-CN" altLang="en-US" sz="2200" dirty="0" smtClean="0">
                <a:solidFill>
                  <a:srgbClr val="C00000"/>
                </a:solidFill>
              </a:rPr>
              <a:t>在于</a:t>
            </a:r>
            <a:r>
              <a:rPr lang="zh-CN" altLang="en-US" sz="2200" dirty="0" smtClean="0">
                <a:solidFill>
                  <a:srgbClr val="C00000"/>
                </a:solidFill>
                <a:effectLst>
                  <a:outerShdw blurRad="38100" dist="38100" dir="2700000" algn="tl">
                    <a:srgbClr val="000000">
                      <a:alpha val="43137"/>
                    </a:srgbClr>
                  </a:outerShdw>
                </a:effectLst>
              </a:rPr>
              <a:t>增加了一个输入量</a:t>
            </a:r>
            <a:r>
              <a:rPr lang="el-GR" altLang="zh-CN" sz="2200" i="1" dirty="0" smtClean="0">
                <a:solidFill>
                  <a:srgbClr val="C00000"/>
                </a:solidFill>
                <a:effectLst>
                  <a:outerShdw blurRad="38100" dist="38100" dir="2700000" algn="tl">
                    <a:srgbClr val="000000">
                      <a:alpha val="43137"/>
                    </a:srgbClr>
                  </a:outerShdw>
                </a:effectLst>
                <a:latin typeface="宋体" pitchFamily="2" charset="-122"/>
              </a:rPr>
              <a:t>ω</a:t>
            </a:r>
            <a:r>
              <a:rPr lang="el-GR" altLang="zh-CN" sz="2200" baseline="-25000" dirty="0" smtClean="0">
                <a:solidFill>
                  <a:srgbClr val="C00000"/>
                </a:solidFill>
                <a:effectLst>
                  <a:outerShdw blurRad="38100" dist="38100" dir="2700000" algn="tl">
                    <a:srgbClr val="000000">
                      <a:alpha val="43137"/>
                    </a:srgbClr>
                  </a:outerShdw>
                </a:effectLst>
                <a:latin typeface="宋体" pitchFamily="2" charset="-122"/>
              </a:rPr>
              <a:t>1</a:t>
            </a:r>
            <a:r>
              <a:rPr lang="zh-CN" altLang="en-US" sz="2200" dirty="0" smtClean="0">
                <a:solidFill>
                  <a:srgbClr val="C00000"/>
                </a:solidFill>
              </a:rPr>
              <a:t>，</a:t>
            </a:r>
            <a:r>
              <a:rPr lang="zh-CN" altLang="en-US" sz="2200" dirty="0" smtClean="0">
                <a:solidFill>
                  <a:srgbClr val="C00000"/>
                </a:solidFill>
                <a:effectLst>
                  <a:outerShdw blurRad="38100" dist="38100" dir="2700000" algn="tl">
                    <a:srgbClr val="000000">
                      <a:alpha val="43137"/>
                    </a:srgbClr>
                  </a:outerShdw>
                </a:effectLst>
              </a:rPr>
              <a:t>提高了系统控制的</a:t>
            </a:r>
            <a:r>
              <a:rPr lang="zh-CN" altLang="en-US" sz="2200" dirty="0" smtClean="0">
                <a:solidFill>
                  <a:srgbClr val="C00000"/>
                </a:solidFill>
                <a:effectLst>
                  <a:outerShdw blurRad="38100" dist="38100" dir="2700000" algn="tl">
                    <a:srgbClr val="000000">
                      <a:alpha val="43137"/>
                    </a:srgbClr>
                  </a:outerShdw>
                </a:effectLst>
                <a:latin typeface="华文行楷" pitchFamily="2" charset="-122"/>
                <a:ea typeface="华文行楷" pitchFamily="2" charset="-122"/>
              </a:rPr>
              <a:t>自由度</a:t>
            </a:r>
            <a:r>
              <a:rPr lang="zh-CN" altLang="en-US" sz="2200" dirty="0" smtClean="0">
                <a:solidFill>
                  <a:srgbClr val="C00000"/>
                </a:solidFill>
              </a:rPr>
              <a:t>。</a:t>
            </a:r>
          </a:p>
          <a:p>
            <a:pPr algn="just">
              <a:spcBef>
                <a:spcPts val="1800"/>
              </a:spcBef>
              <a:buFont typeface="Wingdings" pitchFamily="2" charset="2"/>
              <a:buChar char="l"/>
              <a:defRPr/>
            </a:pPr>
            <a:r>
              <a:rPr lang="zh-CN" altLang="en-US" sz="2200" dirty="0" smtClean="0">
                <a:solidFill>
                  <a:srgbClr val="0000FF"/>
                </a:solidFill>
                <a:effectLst>
                  <a:outerShdw blurRad="38100" dist="38100" dir="2700000" algn="tl">
                    <a:srgbClr val="000000">
                      <a:alpha val="43137"/>
                    </a:srgbClr>
                  </a:outerShdw>
                </a:effectLst>
              </a:rPr>
              <a:t>旋转速度任意的正交坐标系无实际使用意义</a:t>
            </a:r>
            <a:r>
              <a:rPr lang="zh-CN" altLang="en-US" sz="2200" dirty="0" smtClean="0">
                <a:solidFill>
                  <a:srgbClr val="0000FF"/>
                </a:solidFill>
              </a:rPr>
              <a:t>，</a:t>
            </a:r>
            <a:r>
              <a:rPr lang="zh-CN" altLang="en-US" sz="2200" dirty="0" smtClean="0">
                <a:solidFill>
                  <a:srgbClr val="FF0000"/>
                </a:solidFill>
                <a:effectLst>
                  <a:outerShdw blurRad="38100" dist="38100" dir="2700000" algn="tl">
                    <a:srgbClr val="000000">
                      <a:alpha val="43137"/>
                    </a:srgbClr>
                  </a:outerShdw>
                </a:effectLst>
              </a:rPr>
              <a:t>常用的是同步旋转坐标系</a:t>
            </a:r>
            <a:r>
              <a:rPr lang="zh-CN" altLang="en-US" sz="2200" dirty="0" smtClean="0">
                <a:solidFill>
                  <a:srgbClr val="0000FF"/>
                </a:solidFill>
              </a:rPr>
              <a:t>，将绕组中的</a:t>
            </a:r>
            <a:r>
              <a:rPr lang="zh-CN" altLang="en-US" sz="2200" dirty="0" smtClean="0">
                <a:solidFill>
                  <a:srgbClr val="FF0000"/>
                </a:solidFill>
                <a:effectLst>
                  <a:outerShdw blurRad="38100" dist="38100" dir="2700000" algn="tl">
                    <a:srgbClr val="000000">
                      <a:alpha val="43137"/>
                    </a:srgbClr>
                  </a:outerShdw>
                </a:effectLst>
                <a:latin typeface="华文行楷" pitchFamily="2" charset="-122"/>
                <a:ea typeface="华文行楷" pitchFamily="2" charset="-122"/>
              </a:rPr>
              <a:t>交流量变为直流量</a:t>
            </a:r>
            <a:r>
              <a:rPr lang="zh-CN" altLang="en-US" sz="2200" dirty="0" smtClean="0">
                <a:solidFill>
                  <a:srgbClr val="0000FF"/>
                </a:solidFill>
              </a:rPr>
              <a:t>，以便</a:t>
            </a:r>
            <a:r>
              <a:rPr lang="zh-CN" altLang="en-US" sz="2200" dirty="0" smtClean="0">
                <a:solidFill>
                  <a:srgbClr val="FF0000"/>
                </a:solidFill>
                <a:effectLst>
                  <a:outerShdw blurRad="38100" dist="38100" dir="2700000" algn="tl">
                    <a:srgbClr val="000000">
                      <a:alpha val="43137"/>
                    </a:srgbClr>
                  </a:outerShdw>
                </a:effectLst>
                <a:latin typeface="华文行楷" pitchFamily="2" charset="-122"/>
                <a:ea typeface="华文行楷" pitchFamily="2" charset="-122"/>
              </a:rPr>
              <a:t>模拟直流电动机</a:t>
            </a:r>
            <a:r>
              <a:rPr lang="zh-CN" altLang="en-US" sz="2200" dirty="0" smtClean="0">
                <a:solidFill>
                  <a:srgbClr val="FF0000"/>
                </a:solidFill>
                <a:effectLst>
                  <a:outerShdw blurRad="38100" dist="38100" dir="2700000" algn="tl">
                    <a:srgbClr val="000000">
                      <a:alpha val="43137"/>
                    </a:srgbClr>
                  </a:outerShdw>
                </a:effectLst>
              </a:rPr>
              <a:t>进行控制</a:t>
            </a:r>
            <a:r>
              <a:rPr lang="zh-CN" altLang="en-US" sz="2200" dirty="0" smtClean="0">
                <a:solidFill>
                  <a:srgbClr val="0000FF"/>
                </a:solidFill>
              </a:rPr>
              <a:t>。 </a:t>
            </a:r>
          </a:p>
          <a:p>
            <a:pPr>
              <a:lnSpc>
                <a:spcPct val="90000"/>
              </a:lnSpc>
              <a:spcBef>
                <a:spcPts val="1800"/>
              </a:spcBef>
              <a:defRPr/>
            </a:pPr>
            <a:r>
              <a:rPr lang="zh-CN" altLang="en-US" sz="2200" noProof="1" smtClean="0">
                <a:solidFill>
                  <a:srgbClr val="A50021"/>
                </a:solidFill>
                <a:effectLst>
                  <a:outerShdw blurRad="38100" dist="38100" dir="2700000">
                    <a:srgbClr val="C0C0C0"/>
                  </a:outerShdw>
                </a:effectLst>
                <a:ea typeface="+mn-ea"/>
                <a:cs typeface="+mn-ea"/>
              </a:rPr>
              <a:t>注意：</a:t>
            </a:r>
            <a:r>
              <a:rPr lang="zh-CN" altLang="en-US" sz="2200" noProof="1">
                <a:solidFill>
                  <a:srgbClr val="0000CC"/>
                </a:solidFill>
                <a:latin typeface="Times New Roman" pitchFamily="18" charset="0"/>
                <a:ea typeface="+mn-ea"/>
                <a:cs typeface="+mn-ea"/>
              </a:rPr>
              <a:t>两相</a:t>
            </a:r>
            <a:r>
              <a:rPr lang="zh-CN" altLang="en-US" sz="2200" noProof="1">
                <a:solidFill>
                  <a:srgbClr val="FF0000"/>
                </a:solidFill>
                <a:effectLst>
                  <a:outerShdw blurRad="38100" dist="38100" dir="2700000" algn="tl">
                    <a:srgbClr val="000000">
                      <a:alpha val="43137"/>
                    </a:srgbClr>
                  </a:outerShdw>
                </a:effectLst>
                <a:latin typeface="华文行楷" pitchFamily="2" charset="-122"/>
                <a:ea typeface="华文行楷" pitchFamily="2" charset="-122"/>
                <a:cs typeface="+mn-ea"/>
              </a:rPr>
              <a:t>同步</a:t>
            </a:r>
            <a:r>
              <a:rPr lang="zh-CN" altLang="en-US" sz="2200" noProof="1">
                <a:solidFill>
                  <a:srgbClr val="C00000"/>
                </a:solidFill>
                <a:effectLst>
                  <a:outerShdw blurRad="38100" dist="38100" dir="2700000" algn="tl">
                    <a:srgbClr val="000000">
                      <a:alpha val="43137"/>
                    </a:srgbClr>
                  </a:outerShdw>
                </a:effectLst>
                <a:latin typeface="Times New Roman" pitchFamily="18" charset="0"/>
                <a:ea typeface="+mn-ea"/>
                <a:cs typeface="+mn-ea"/>
              </a:rPr>
              <a:t>旋转坐标系</a:t>
            </a:r>
            <a:r>
              <a:rPr lang="zh-CN" altLang="en-US" sz="2200" noProof="1">
                <a:solidFill>
                  <a:srgbClr val="0000CC"/>
                </a:solidFill>
                <a:latin typeface="Times New Roman" pitchFamily="18" charset="0"/>
                <a:ea typeface="+mn-ea"/>
                <a:cs typeface="+mn-ea"/>
              </a:rPr>
              <a:t>的突出特点是，当三相</a:t>
            </a:r>
            <a:r>
              <a:rPr lang="en-US" altLang="zh-CN" sz="2200" noProof="1">
                <a:solidFill>
                  <a:srgbClr val="0000CC"/>
                </a:solidFill>
                <a:latin typeface="Times New Roman" pitchFamily="18" charset="0"/>
                <a:ea typeface="+mn-ea"/>
                <a:cs typeface="+mn-ea"/>
              </a:rPr>
              <a:t>ABC</a:t>
            </a:r>
            <a:r>
              <a:rPr lang="zh-CN" altLang="en-US" sz="2200" noProof="1">
                <a:solidFill>
                  <a:srgbClr val="0000CC"/>
                </a:solidFill>
                <a:latin typeface="Times New Roman" pitchFamily="18" charset="0"/>
                <a:ea typeface="+mn-ea"/>
                <a:cs typeface="+mn-ea"/>
              </a:rPr>
              <a:t>坐标系中的电压和电流是交流正弦波时，变换到</a:t>
            </a:r>
            <a:r>
              <a:rPr lang="en-US" altLang="zh-CN" sz="2200" noProof="1">
                <a:solidFill>
                  <a:srgbClr val="0000CC"/>
                </a:solidFill>
                <a:latin typeface="Times New Roman" pitchFamily="18" charset="0"/>
                <a:ea typeface="+mn-ea"/>
                <a:cs typeface="+mn-ea"/>
              </a:rPr>
              <a:t>dq</a:t>
            </a:r>
            <a:r>
              <a:rPr lang="zh-CN" altLang="en-US" sz="2200" noProof="1">
                <a:solidFill>
                  <a:srgbClr val="0000CC"/>
                </a:solidFill>
                <a:latin typeface="Times New Roman" pitchFamily="18" charset="0"/>
                <a:ea typeface="+mn-ea"/>
                <a:cs typeface="+mn-ea"/>
              </a:rPr>
              <a:t>坐标系上就成为</a:t>
            </a:r>
            <a:r>
              <a:rPr lang="zh-CN" altLang="en-US" sz="2200" noProof="1">
                <a:solidFill>
                  <a:srgbClr val="FF0000"/>
                </a:solidFill>
                <a:effectLst>
                  <a:outerShdw blurRad="38100" dist="38100" dir="2700000" algn="tl">
                    <a:srgbClr val="000000">
                      <a:alpha val="43137"/>
                    </a:srgbClr>
                  </a:outerShdw>
                </a:effectLst>
                <a:latin typeface="华文行楷" pitchFamily="2" charset="-122"/>
                <a:ea typeface="华文行楷" pitchFamily="2" charset="-122"/>
                <a:cs typeface="+mn-ea"/>
              </a:rPr>
              <a:t>直流</a:t>
            </a:r>
            <a:r>
              <a:rPr lang="zh-CN" altLang="en-US" sz="2200" noProof="1">
                <a:solidFill>
                  <a:srgbClr val="0000CC"/>
                </a:solidFill>
                <a:latin typeface="Times New Roman" pitchFamily="18" charset="0"/>
                <a:ea typeface="+mn-ea"/>
                <a:cs typeface="+mn-ea"/>
              </a:rPr>
              <a:t>。</a:t>
            </a:r>
            <a:endParaRPr lang="zh-CN" altLang="en-US" sz="2200" noProof="1">
              <a:solidFill>
                <a:srgbClr val="0000CC"/>
              </a:solidFill>
              <a:latin typeface="Times New Roman" pitchFamily="18" charset="0"/>
              <a:ea typeface="+mn-ea"/>
            </a:endParaRPr>
          </a:p>
          <a:p>
            <a:pPr>
              <a:lnSpc>
                <a:spcPct val="90000"/>
              </a:lnSpc>
              <a:spcBef>
                <a:spcPts val="1800"/>
              </a:spcBef>
              <a:defRPr/>
            </a:pPr>
            <a:r>
              <a:rPr lang="zh-CN" altLang="en-US" sz="2200" noProof="1">
                <a:latin typeface="Times New Roman" pitchFamily="18" charset="0"/>
                <a:ea typeface="+mn-ea"/>
                <a:cs typeface="+mn-ea"/>
              </a:rPr>
              <a:t> </a:t>
            </a:r>
            <a:endParaRPr lang="zh-CN" altLang="en-US" sz="2200" noProof="1">
              <a:latin typeface="Times New Roman" pitchFamily="18" charset="0"/>
              <a:ea typeface="+mn-ea"/>
            </a:endParaRPr>
          </a:p>
        </p:txBody>
      </p:sp>
      <p:sp>
        <p:nvSpPr>
          <p:cNvPr id="10035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035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035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0359"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0360"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036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036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036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标题 491521"/>
          <p:cNvSpPr>
            <a:spLocks noGrp="1"/>
          </p:cNvSpPr>
          <p:nvPr>
            <p:ph type="title"/>
          </p:nvPr>
        </p:nvSpPr>
        <p:spPr>
          <a:xfrm>
            <a:off x="1714500" y="101600"/>
            <a:ext cx="7185025" cy="779463"/>
          </a:xfrm>
        </p:spPr>
        <p:txBody>
          <a:bodyPr anchor="b"/>
          <a:lstStyle/>
          <a:p>
            <a:pPr eaLnBrk="1" hangingPunct="1">
              <a:defRPr/>
            </a:pP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四、</a:t>
            </a:r>
            <a:r>
              <a:rPr lang="en-US" altLang="zh-CN" noProof="1">
                <a:solidFill>
                  <a:srgbClr val="A50021"/>
                </a:solidFill>
                <a:effectLst>
                  <a:outerShdw blurRad="38100" dist="38100" dir="2700000">
                    <a:srgbClr val="C0C0C0"/>
                  </a:outerShdw>
                </a:effectLst>
                <a:latin typeface="华文行楷" pitchFamily="2" charset="-122"/>
                <a:ea typeface="华文行楷" pitchFamily="2" charset="-122"/>
              </a:rPr>
              <a:t>  </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异步电机在</a:t>
            </a:r>
            <a:r>
              <a:rPr lang="zh-CN" altLang="en-US" noProof="1">
                <a:solidFill>
                  <a:srgbClr val="0000CC"/>
                </a:solidFill>
                <a:effectLst>
                  <a:outerShdw blurRad="38100" dist="38100" dir="2700000">
                    <a:srgbClr val="C0C0C0"/>
                  </a:outerShdw>
                </a:effectLst>
                <a:latin typeface="华文行楷" pitchFamily="2" charset="-122"/>
                <a:ea typeface="华文行楷" pitchFamily="2" charset="-122"/>
              </a:rPr>
              <a:t>两相同步旋转，按转子磁场定向</a:t>
            </a:r>
            <a:r>
              <a:rPr lang="en-US" altLang="zh-CN" noProof="1">
                <a:solidFill>
                  <a:srgbClr val="0000CC"/>
                </a:solidFill>
                <a:effectLst>
                  <a:outerShdw blurRad="38100" dist="38100" dir="2700000">
                    <a:srgbClr val="C0C0C0"/>
                  </a:outerShdw>
                </a:effectLst>
                <a:latin typeface="Times New Roman" pitchFamily="18" charset="0"/>
                <a:ea typeface="华文行楷" pitchFamily="2" charset="-122"/>
              </a:rPr>
              <a:t>MT</a:t>
            </a:r>
            <a:r>
              <a:rPr lang="zh-CN" altLang="en-US" noProof="1">
                <a:solidFill>
                  <a:srgbClr val="0000CC"/>
                </a:solidFill>
                <a:effectLst>
                  <a:outerShdw blurRad="38100" dist="38100" dir="2700000">
                    <a:srgbClr val="C0C0C0"/>
                  </a:outerShdw>
                </a:effectLst>
                <a:latin typeface="华文行楷" pitchFamily="2" charset="-122"/>
                <a:ea typeface="华文行楷" pitchFamily="2" charset="-122"/>
              </a:rPr>
              <a:t>坐标系</a:t>
            </a:r>
            <a:r>
              <a:rPr lang="zh-CN" altLang="en-US" noProof="1">
                <a:solidFill>
                  <a:srgbClr val="A50021"/>
                </a:solidFill>
                <a:effectLst>
                  <a:outerShdw blurRad="38100" dist="38100" dir="2700000">
                    <a:srgbClr val="C0C0C0"/>
                  </a:outerShdw>
                </a:effectLst>
                <a:latin typeface="华文行楷" pitchFamily="2" charset="-122"/>
                <a:ea typeface="华文行楷" pitchFamily="2" charset="-122"/>
              </a:rPr>
              <a:t>上的数学模型</a:t>
            </a:r>
          </a:p>
        </p:txBody>
      </p:sp>
      <p:sp>
        <p:nvSpPr>
          <p:cNvPr id="37893" name="文本占位符 491522"/>
          <p:cNvSpPr>
            <a:spLocks noGrp="1" noChangeArrowheads="1"/>
          </p:cNvSpPr>
          <p:nvPr>
            <p:ph type="body" sz="half" idx="1"/>
          </p:nvPr>
        </p:nvSpPr>
        <p:spPr>
          <a:xfrm>
            <a:off x="1862138" y="2698750"/>
            <a:ext cx="3509962" cy="4002088"/>
          </a:xfrm>
          <a:solidFill>
            <a:srgbClr val="CCCCCC"/>
          </a:solidFill>
        </p:spPr>
        <p:txBody>
          <a:bodyPr/>
          <a:lstStyle/>
          <a:p>
            <a:pPr eaLnBrk="1" hangingPunct="1">
              <a:lnSpc>
                <a:spcPct val="110000"/>
              </a:lnSpc>
            </a:pPr>
            <a:r>
              <a:rPr lang="zh-CN" altLang="en-US" dirty="0" smtClean="0">
                <a:effectLst>
                  <a:outerShdw blurRad="38100" dist="38100" dir="2700000" algn="tl">
                    <a:srgbClr val="000000">
                      <a:alpha val="43137"/>
                    </a:srgbClr>
                  </a:outerShdw>
                </a:effectLst>
                <a:latin typeface="Times New Roman" pitchFamily="18" charset="0"/>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smtClean="0">
                <a:solidFill>
                  <a:srgbClr val="FF0000"/>
                </a:solidFill>
                <a:effectLst>
                  <a:outerShdw blurRad="38100" dist="38100" dir="2700000" algn="tl">
                    <a:srgbClr val="000000">
                      <a:alpha val="43137"/>
                    </a:srgbClr>
                  </a:outerShdw>
                </a:effectLst>
                <a:sym typeface="Symbol" pitchFamily="18" charset="2"/>
              </a:rPr>
              <a:t>1</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坐标系相对于定子的角转速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n-US" altLang="zh-CN" baseline="-25000"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1</a:t>
            </a:r>
            <a:r>
              <a:rPr lang="en-US" altLang="zh-CN"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baseline="-25000"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s</a:t>
            </a:r>
            <a:r>
              <a:rPr lang="zh-CN" altLang="en-US" dirty="0" smtClean="0">
                <a:effectLst>
                  <a:outerShdw blurRad="38100" dist="38100" dir="2700000" algn="tl">
                    <a:srgbClr val="000000">
                      <a:alpha val="43137"/>
                    </a:srgbClr>
                  </a:outerShdw>
                </a:effectLst>
              </a:rPr>
              <a:t>为 </a:t>
            </a:r>
            <a:r>
              <a:rPr lang="en-US" altLang="zh-CN" dirty="0" err="1" smtClean="0">
                <a:effectLst>
                  <a:outerShdw blurRad="38100" dist="38100" dir="2700000" algn="tl">
                    <a:srgbClr val="000000">
                      <a:alpha val="43137"/>
                    </a:srgbClr>
                  </a:outerShdw>
                </a:effectLst>
              </a:rPr>
              <a:t>dq</a:t>
            </a:r>
            <a:r>
              <a:rPr lang="en-US" altLang="zh-CN" dirty="0" smtClean="0">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坐标系相对于转子的角转速</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dqs</a:t>
            </a:r>
            <a:r>
              <a:rPr lang="en-US" altLang="zh-CN" dirty="0" smtClean="0">
                <a:solidFill>
                  <a:srgbClr val="FF0000"/>
                </a:solidFill>
                <a:effectLst>
                  <a:outerShdw blurRad="38100" dist="38100" dir="2700000" algn="tl">
                    <a:srgbClr val="000000">
                      <a:alpha val="43137"/>
                    </a:srgbClr>
                  </a:outerShdw>
                </a:effectLst>
                <a:sym typeface="Symbol" pitchFamily="18" charset="2"/>
              </a:rPr>
              <a:t> - </a:t>
            </a:r>
            <a:r>
              <a:rPr lang="el-GR" altLang="zh-CN" i="1" dirty="0"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a:t>
            </a:r>
            <a:r>
              <a:rPr lang="en-US" altLang="zh-CN" baseline="-25000" dirty="0" err="1" smtClean="0">
                <a:solidFill>
                  <a:srgbClr val="FF0000"/>
                </a:solidFill>
                <a:effectLst>
                  <a:outerShdw blurRad="38100" dist="38100" dir="2700000" algn="tl">
                    <a:srgbClr val="000000">
                      <a:alpha val="43137"/>
                    </a:srgbClr>
                  </a:outerShdw>
                </a:effectLst>
                <a:latin typeface="Times New Roman" pitchFamily="18" charset="0"/>
                <a:sym typeface="Symbol" pitchFamily="18" charset="2"/>
              </a:rPr>
              <a:t>dqr</a:t>
            </a:r>
            <a:r>
              <a:rPr lang="en-US" altLang="zh-CN" dirty="0" smtClean="0">
                <a:solidFill>
                  <a:srgbClr val="FF0000"/>
                </a:solidFill>
                <a:effectLst>
                  <a:outerShdw blurRad="38100" dist="38100" dir="2700000" algn="tl">
                    <a:srgbClr val="000000">
                      <a:alpha val="43137"/>
                    </a:srgbClr>
                  </a:outerShdw>
                </a:effectLst>
              </a:rPr>
              <a:t> </a:t>
            </a:r>
            <a:r>
              <a:rPr lang="zh-CN" altLang="en-US" dirty="0" smtClean="0">
                <a:effectLst>
                  <a:outerShdw blurRad="38100" dist="38100" dir="2700000" algn="tl">
                    <a:srgbClr val="000000">
                      <a:alpha val="43137"/>
                    </a:srgbClr>
                  </a:outerShdw>
                </a:effectLst>
              </a:rPr>
              <a:t>电机转子角速度</a:t>
            </a: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zh-CN" altLang="en-US" dirty="0" smtClean="0">
                <a:solidFill>
                  <a:srgbClr val="FF0000"/>
                </a:solidFill>
                <a:effectLst>
                  <a:outerShdw blurRad="38100" dist="38100" dir="2700000" algn="tl">
                    <a:srgbClr val="000000">
                      <a:alpha val="43137"/>
                    </a:srgbClr>
                  </a:outerShdw>
                </a:effectLst>
              </a:rPr>
              <a:t>按转子磁场定向： </a:t>
            </a:r>
            <a:r>
              <a:rPr lang="en-US" altLang="zh-CN" dirty="0" smtClean="0">
                <a:solidFill>
                  <a:srgbClr val="FF0000"/>
                </a:solidFill>
                <a:effectLst>
                  <a:outerShdw blurRad="38100" dist="38100" dir="2700000" algn="tl">
                    <a:srgbClr val="000000">
                      <a:alpha val="43137"/>
                    </a:srgbClr>
                  </a:outerShdw>
                </a:effectLst>
                <a:latin typeface="Times New Roman" pitchFamily="18" charset="0"/>
              </a:rPr>
              <a:t>M</a:t>
            </a:r>
            <a:r>
              <a:rPr lang="zh-CN" altLang="en-US" dirty="0" smtClean="0">
                <a:solidFill>
                  <a:srgbClr val="FF0000"/>
                </a:solidFill>
                <a:effectLst>
                  <a:outerShdw blurRad="38100" dist="38100" dir="2700000" algn="tl">
                    <a:srgbClr val="000000">
                      <a:alpha val="43137"/>
                    </a:srgbClr>
                  </a:outerShdw>
                </a:effectLst>
                <a:latin typeface="Times New Roman" pitchFamily="18" charset="0"/>
              </a:rPr>
              <a:t>轴与      重合 </a:t>
            </a:r>
            <a:endParaRPr lang="zh-CN" altLang="en-US" dirty="0" smtClean="0">
              <a:solidFill>
                <a:srgbClr val="FF0000"/>
              </a:solidFill>
              <a:effectLst>
                <a:outerShdw blurRad="38100" dist="38100" dir="2700000" algn="tl">
                  <a:srgbClr val="000000">
                    <a:alpha val="43137"/>
                  </a:srgbClr>
                </a:outerShdw>
              </a:effectLst>
            </a:endParaRPr>
          </a:p>
          <a:p>
            <a:pPr eaLnBrk="1" hangingPunct="1">
              <a:lnSpc>
                <a:spcPct val="110000"/>
              </a:lnSpc>
            </a:pPr>
            <a:endParaRPr lang="zh-CN" altLang="en-US" dirty="0" smtClean="0">
              <a:effectLst>
                <a:outerShdw blurRad="38100" dist="38100" dir="2700000" algn="tl">
                  <a:srgbClr val="000000">
                    <a:alpha val="43137"/>
                  </a:srgbClr>
                </a:outerShdw>
              </a:effectLst>
            </a:endParaRPr>
          </a:p>
          <a:p>
            <a:pPr eaLnBrk="1" hangingPunct="1">
              <a:lnSpc>
                <a:spcPct val="110000"/>
              </a:lnSpc>
            </a:pPr>
            <a:r>
              <a:rPr lang="zh-CN" altLang="en-US" dirty="0" smtClean="0">
                <a:effectLst>
                  <a:outerShdw blurRad="38100" dist="38100" dir="2700000" algn="tl">
                    <a:srgbClr val="000000">
                      <a:alpha val="43137"/>
                    </a:srgbClr>
                  </a:outerShdw>
                </a:effectLst>
              </a:rPr>
              <a:t>将</a:t>
            </a:r>
            <a:r>
              <a:rPr lang="en-US" altLang="zh-CN" dirty="0" err="1" smtClean="0">
                <a:effectLst>
                  <a:outerShdw blurRad="38100" dist="38100" dir="2700000" algn="tl">
                    <a:srgbClr val="000000">
                      <a:alpha val="43137"/>
                    </a:srgbClr>
                  </a:outerShdw>
                </a:effectLst>
              </a:rPr>
              <a:t>dq</a:t>
            </a:r>
            <a:r>
              <a:rPr lang="zh-CN" altLang="en-US" dirty="0" smtClean="0">
                <a:effectLst>
                  <a:outerShdw blurRad="38100" dist="38100" dir="2700000" algn="tl">
                    <a:srgbClr val="000000">
                      <a:alpha val="43137"/>
                    </a:srgbClr>
                  </a:outerShdw>
                </a:effectLst>
              </a:rPr>
              <a:t>下标换成</a:t>
            </a:r>
            <a:r>
              <a:rPr lang="en-US" altLang="zh-CN" dirty="0" err="1" smtClean="0">
                <a:effectLst>
                  <a:outerShdw blurRad="38100" dist="38100" dir="2700000" algn="tl">
                    <a:srgbClr val="000000">
                      <a:alpha val="43137"/>
                    </a:srgbClr>
                  </a:outerShdw>
                </a:effectLst>
              </a:rPr>
              <a:t>mt</a:t>
            </a:r>
            <a:endParaRPr lang="en-US" altLang="zh-CN" dirty="0" smtClean="0">
              <a:effectLst>
                <a:outerShdw blurRad="38100" dist="38100" dir="2700000" algn="tl">
                  <a:srgbClr val="000000">
                    <a:alpha val="43137"/>
                  </a:srgbClr>
                </a:outerShdw>
              </a:effectLst>
            </a:endParaRPr>
          </a:p>
        </p:txBody>
      </p:sp>
      <p:graphicFrame>
        <p:nvGraphicFramePr>
          <p:cNvPr id="37890" name="内容占位符 491523"/>
          <p:cNvGraphicFramePr>
            <a:graphicFrameLocks/>
          </p:cNvGraphicFramePr>
          <p:nvPr>
            <p:ph sz="quarter" idx="2"/>
          </p:nvPr>
        </p:nvGraphicFramePr>
        <p:xfrm>
          <a:off x="6311916" y="5311775"/>
          <a:ext cx="2735262" cy="1284288"/>
        </p:xfrm>
        <a:graphic>
          <a:graphicData uri="http://schemas.openxmlformats.org/presentationml/2006/ole">
            <p:oleObj spid="_x0000_s329730" r:id="rId3" imgW="622300" imgH="482600" progId="">
              <p:embed/>
            </p:oleObj>
          </a:graphicData>
        </a:graphic>
      </p:graphicFrame>
      <p:grpSp>
        <p:nvGrpSpPr>
          <p:cNvPr id="2" name="组合 491544"/>
          <p:cNvGrpSpPr>
            <a:grpSpLocks/>
          </p:cNvGrpSpPr>
          <p:nvPr/>
        </p:nvGrpSpPr>
        <p:grpSpPr bwMode="auto">
          <a:xfrm>
            <a:off x="5453063" y="2752725"/>
            <a:ext cx="3690937" cy="3792538"/>
            <a:chOff x="2769" y="1117"/>
            <a:chExt cx="2722" cy="2389"/>
          </a:xfrm>
        </p:grpSpPr>
        <p:sp>
          <p:nvSpPr>
            <p:cNvPr id="37906" name="直接连接符 491524"/>
            <p:cNvSpPr>
              <a:spLocks noChangeShapeType="1"/>
            </p:cNvSpPr>
            <p:nvPr/>
          </p:nvSpPr>
          <p:spPr bwMode="auto">
            <a:xfrm flipV="1">
              <a:off x="3933" y="1248"/>
              <a:ext cx="721" cy="1051"/>
            </a:xfrm>
            <a:prstGeom prst="line">
              <a:avLst/>
            </a:prstGeom>
            <a:noFill/>
            <a:ln w="19050">
              <a:solidFill>
                <a:srgbClr val="FF3300"/>
              </a:solidFill>
              <a:miter lim="800000"/>
              <a:headEnd/>
              <a:tailEnd type="triangle" w="med" len="med"/>
            </a:ln>
          </p:spPr>
          <p:txBody>
            <a:bodyPr/>
            <a:lstStyle/>
            <a:p>
              <a:endParaRPr lang="zh-CN" altLang="en-US"/>
            </a:p>
          </p:txBody>
        </p:sp>
        <p:sp>
          <p:nvSpPr>
            <p:cNvPr id="37907" name="文本框 491525"/>
            <p:cNvSpPr txBox="1">
              <a:spLocks noChangeArrowheads="1"/>
            </p:cNvSpPr>
            <p:nvPr/>
          </p:nvSpPr>
          <p:spPr bwMode="auto">
            <a:xfrm>
              <a:off x="5173" y="2246"/>
              <a:ext cx="285"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A</a:t>
              </a:r>
              <a:endParaRPr lang="en-US" altLang="zh-CN" sz="1600">
                <a:solidFill>
                  <a:schemeClr val="tx1"/>
                </a:solidFill>
                <a:latin typeface="宋体" pitchFamily="2" charset="-122"/>
              </a:endParaRPr>
            </a:p>
          </p:txBody>
        </p:sp>
        <p:sp>
          <p:nvSpPr>
            <p:cNvPr id="37908" name="文本框 491526"/>
            <p:cNvSpPr txBox="1">
              <a:spLocks noChangeArrowheads="1"/>
            </p:cNvSpPr>
            <p:nvPr/>
          </p:nvSpPr>
          <p:spPr bwMode="auto">
            <a:xfrm>
              <a:off x="2769" y="1380"/>
              <a:ext cx="286"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B</a:t>
              </a:r>
              <a:endParaRPr lang="en-US" altLang="zh-CN" sz="1600">
                <a:solidFill>
                  <a:schemeClr val="tx1"/>
                </a:solidFill>
                <a:latin typeface="宋体" pitchFamily="2" charset="-122"/>
              </a:endParaRPr>
            </a:p>
          </p:txBody>
        </p:sp>
        <p:sp>
          <p:nvSpPr>
            <p:cNvPr id="37909" name="文本框 491527"/>
            <p:cNvSpPr txBox="1">
              <a:spLocks noChangeArrowheads="1"/>
            </p:cNvSpPr>
            <p:nvPr/>
          </p:nvSpPr>
          <p:spPr bwMode="auto">
            <a:xfrm>
              <a:off x="2818" y="3218"/>
              <a:ext cx="286" cy="288"/>
            </a:xfrm>
            <a:prstGeom prst="rect">
              <a:avLst/>
            </a:prstGeom>
            <a:noFill/>
            <a:ln w="9525">
              <a:noFill/>
              <a:miter lim="800000"/>
              <a:headEnd/>
              <a:tailEnd/>
            </a:ln>
          </p:spPr>
          <p:txBody>
            <a:bodyPr wrap="none">
              <a:spAutoFit/>
            </a:bodyPr>
            <a:lstStyle/>
            <a:p>
              <a:pPr algn="ctr" eaLnBrk="1" fontAlgn="ctr" hangingPunct="1">
                <a:spcBef>
                  <a:spcPct val="50000"/>
                </a:spcBef>
                <a:buFont typeface="Arial" pitchFamily="34" charset="0"/>
                <a:buNone/>
              </a:pPr>
              <a:r>
                <a:rPr lang="en-US" altLang="zh-CN" sz="2400" i="1">
                  <a:solidFill>
                    <a:srgbClr val="0066FF"/>
                  </a:solidFill>
                  <a:latin typeface="Times New Roman" pitchFamily="18" charset="0"/>
                </a:rPr>
                <a:t>C</a:t>
              </a:r>
              <a:endParaRPr lang="en-US" altLang="zh-CN" sz="1600">
                <a:solidFill>
                  <a:schemeClr val="tx1"/>
                </a:solidFill>
                <a:latin typeface="宋体" pitchFamily="2" charset="-122"/>
              </a:endParaRPr>
            </a:p>
          </p:txBody>
        </p:sp>
        <p:sp>
          <p:nvSpPr>
            <p:cNvPr id="37910" name="文本框 491528"/>
            <p:cNvSpPr txBox="1">
              <a:spLocks noChangeArrowheads="1"/>
            </p:cNvSpPr>
            <p:nvPr/>
          </p:nvSpPr>
          <p:spPr bwMode="auto">
            <a:xfrm>
              <a:off x="4472" y="1117"/>
              <a:ext cx="665"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33CC33"/>
                  </a:solidFill>
                  <a:latin typeface="Times New Roman" pitchFamily="18" charset="0"/>
                </a:rPr>
                <a:t>F</a:t>
              </a:r>
              <a:r>
                <a:rPr lang="en-US" altLang="zh-CN" sz="2400" baseline="-25000">
                  <a:solidFill>
                    <a:srgbClr val="33CC33"/>
                  </a:solidFill>
                  <a:latin typeface="Times New Roman" pitchFamily="18" charset="0"/>
                </a:rPr>
                <a:t>s</a:t>
              </a:r>
              <a:endParaRPr lang="en-US" altLang="zh-CN" sz="1600">
                <a:solidFill>
                  <a:schemeClr val="tx1"/>
                </a:solidFill>
                <a:latin typeface="宋体" pitchFamily="2" charset="-122"/>
              </a:endParaRPr>
            </a:p>
          </p:txBody>
        </p:sp>
        <p:sp>
          <p:nvSpPr>
            <p:cNvPr id="37911" name="文本框 491529"/>
            <p:cNvSpPr txBox="1">
              <a:spLocks noChangeArrowheads="1"/>
            </p:cNvSpPr>
            <p:nvPr/>
          </p:nvSpPr>
          <p:spPr bwMode="auto">
            <a:xfrm>
              <a:off x="3720" y="1235"/>
              <a:ext cx="907"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a:solidFill>
                    <a:srgbClr val="FF0000"/>
                  </a:solidFill>
                  <a:latin typeface="Times New Roman" pitchFamily="18" charset="0"/>
                  <a:sym typeface="Symbol" pitchFamily="18" charset="2"/>
                </a:rPr>
                <a:t></a:t>
              </a:r>
              <a:r>
                <a:rPr lang="en-US" altLang="zh-CN" sz="2400" baseline="-25000">
                  <a:solidFill>
                    <a:srgbClr val="FF0000"/>
                  </a:solidFill>
                  <a:latin typeface="Times New Roman" pitchFamily="18" charset="0"/>
                </a:rPr>
                <a:t>dqs= </a:t>
              </a:r>
              <a:r>
                <a:rPr lang="el-GR" altLang="zh-CN" sz="2400" i="1">
                  <a:solidFill>
                    <a:srgbClr val="FF0000"/>
                  </a:solidFill>
                  <a:latin typeface="Times New Roman" pitchFamily="18" charset="0"/>
                  <a:sym typeface="Symbol" pitchFamily="18" charset="2"/>
                </a:rPr>
                <a:t></a:t>
              </a:r>
              <a:r>
                <a:rPr lang="en-US" altLang="zh-CN" sz="2400" i="1" baseline="-25000">
                  <a:solidFill>
                    <a:srgbClr val="FF0000"/>
                  </a:solidFill>
                  <a:latin typeface="Times New Roman" pitchFamily="18" charset="0"/>
                  <a:sym typeface="Symbol" pitchFamily="18" charset="2"/>
                </a:rPr>
                <a:t>1</a:t>
              </a:r>
            </a:p>
          </p:txBody>
        </p:sp>
        <p:sp>
          <p:nvSpPr>
            <p:cNvPr id="37912" name="任意多边形 491530"/>
            <p:cNvSpPr>
              <a:spLocks noChangeArrowheads="1"/>
            </p:cNvSpPr>
            <p:nvPr/>
          </p:nvSpPr>
          <p:spPr bwMode="auto">
            <a:xfrm rot="4669609">
              <a:off x="4214" y="2230"/>
              <a:ext cx="131" cy="45"/>
            </a:xfrm>
            <a:custGeom>
              <a:avLst/>
              <a:gdLst>
                <a:gd name="T0" fmla="*/ 0 w 480"/>
                <a:gd name="T1" fmla="*/ 0 h 224"/>
                <a:gd name="T2" fmla="*/ 0 w 480"/>
                <a:gd name="T3" fmla="*/ 0 h 224"/>
                <a:gd name="T4" fmla="*/ 0 w 480"/>
                <a:gd name="T5" fmla="*/ 0 h 224"/>
                <a:gd name="T6" fmla="*/ 0 60000 65536"/>
                <a:gd name="T7" fmla="*/ 0 60000 65536"/>
                <a:gd name="T8" fmla="*/ 0 60000 65536"/>
                <a:gd name="T9" fmla="*/ 0 w 480"/>
                <a:gd name="T10" fmla="*/ 0 h 224"/>
                <a:gd name="T11" fmla="*/ 480 w 480"/>
                <a:gd name="T12" fmla="*/ 224 h 224"/>
              </a:gdLst>
              <a:ahLst/>
              <a:cxnLst>
                <a:cxn ang="T6">
                  <a:pos x="T0" y="T1"/>
                </a:cxn>
                <a:cxn ang="T7">
                  <a:pos x="T2" y="T3"/>
                </a:cxn>
                <a:cxn ang="T8">
                  <a:pos x="T4" y="T5"/>
                </a:cxn>
              </a:cxnLst>
              <a:rect l="T9" t="T10" r="T11" b="T12"/>
              <a:pathLst>
                <a:path w="480" h="224">
                  <a:moveTo>
                    <a:pt x="0" y="224"/>
                  </a:moveTo>
                  <a:cubicBezTo>
                    <a:pt x="56" y="144"/>
                    <a:pt x="112" y="64"/>
                    <a:pt x="192" y="32"/>
                  </a:cubicBezTo>
                  <a:cubicBezTo>
                    <a:pt x="272" y="0"/>
                    <a:pt x="376" y="16"/>
                    <a:pt x="480" y="32"/>
                  </a:cubicBezTo>
                </a:path>
              </a:pathLst>
            </a:custGeom>
            <a:noFill/>
            <a:ln w="12700">
              <a:solidFill>
                <a:schemeClr val="tx1"/>
              </a:solidFill>
              <a:miter lim="800000"/>
              <a:headEnd type="triangle" w="med" len="med"/>
              <a:tailEnd type="triangle" w="med" len="med"/>
            </a:ln>
          </p:spPr>
          <p:txBody>
            <a:bodyPr/>
            <a:lstStyle/>
            <a:p>
              <a:endParaRPr lang="zh-CN" altLang="en-US"/>
            </a:p>
          </p:txBody>
        </p:sp>
        <p:sp>
          <p:nvSpPr>
            <p:cNvPr id="37913" name="直接连接符 491531"/>
            <p:cNvSpPr>
              <a:spLocks noChangeShapeType="1"/>
            </p:cNvSpPr>
            <p:nvPr/>
          </p:nvSpPr>
          <p:spPr bwMode="auto">
            <a:xfrm flipV="1">
              <a:off x="3935" y="1818"/>
              <a:ext cx="1354" cy="478"/>
            </a:xfrm>
            <a:prstGeom prst="line">
              <a:avLst/>
            </a:prstGeom>
            <a:noFill/>
            <a:ln w="12700">
              <a:solidFill>
                <a:srgbClr val="FF7C80"/>
              </a:solidFill>
              <a:miter lim="800000"/>
              <a:headEnd/>
              <a:tailEnd type="triangle" w="med" len="med"/>
            </a:ln>
          </p:spPr>
          <p:txBody>
            <a:bodyPr/>
            <a:lstStyle/>
            <a:p>
              <a:endParaRPr lang="zh-CN" altLang="en-US"/>
            </a:p>
          </p:txBody>
        </p:sp>
        <p:sp>
          <p:nvSpPr>
            <p:cNvPr id="37914" name="直接连接符 491532"/>
            <p:cNvSpPr>
              <a:spLocks noChangeShapeType="1"/>
            </p:cNvSpPr>
            <p:nvPr/>
          </p:nvSpPr>
          <p:spPr bwMode="auto">
            <a:xfrm flipH="1" flipV="1">
              <a:off x="3565" y="1248"/>
              <a:ext cx="370" cy="1048"/>
            </a:xfrm>
            <a:prstGeom prst="line">
              <a:avLst/>
            </a:prstGeom>
            <a:noFill/>
            <a:ln w="12700">
              <a:solidFill>
                <a:srgbClr val="FF7C80"/>
              </a:solidFill>
              <a:miter lim="800000"/>
              <a:headEnd/>
              <a:tailEnd type="triangle" w="med" len="med"/>
            </a:ln>
          </p:spPr>
          <p:txBody>
            <a:bodyPr/>
            <a:lstStyle/>
            <a:p>
              <a:endParaRPr lang="zh-CN" altLang="en-US"/>
            </a:p>
          </p:txBody>
        </p:sp>
        <p:sp>
          <p:nvSpPr>
            <p:cNvPr id="37915" name="直接连接符 491533"/>
            <p:cNvSpPr>
              <a:spLocks noChangeShapeType="1"/>
            </p:cNvSpPr>
            <p:nvPr/>
          </p:nvSpPr>
          <p:spPr bwMode="auto">
            <a:xfrm flipV="1">
              <a:off x="3935" y="1248"/>
              <a:ext cx="719" cy="1048"/>
            </a:xfrm>
            <a:prstGeom prst="line">
              <a:avLst/>
            </a:prstGeom>
            <a:noFill/>
            <a:ln w="28575">
              <a:solidFill>
                <a:srgbClr val="33CC33"/>
              </a:solidFill>
              <a:miter lim="800000"/>
              <a:headEnd/>
              <a:tailEnd type="triangle" w="med" len="med"/>
            </a:ln>
          </p:spPr>
          <p:txBody>
            <a:bodyPr/>
            <a:lstStyle/>
            <a:p>
              <a:endParaRPr lang="zh-CN" altLang="en-US"/>
            </a:p>
          </p:txBody>
        </p:sp>
        <p:sp>
          <p:nvSpPr>
            <p:cNvPr id="37916" name="文本框 491534"/>
            <p:cNvSpPr txBox="1">
              <a:spLocks noChangeArrowheads="1"/>
            </p:cNvSpPr>
            <p:nvPr/>
          </p:nvSpPr>
          <p:spPr bwMode="auto">
            <a:xfrm>
              <a:off x="4277" y="2062"/>
              <a:ext cx="375"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zh-CN" altLang="en-US" sz="2400" i="1">
                  <a:solidFill>
                    <a:schemeClr val="tx1"/>
                  </a:solidFill>
                  <a:latin typeface="Times New Roman" pitchFamily="18" charset="0"/>
                  <a:sym typeface="Symbol" pitchFamily="18" charset="2"/>
                </a:rPr>
                <a:t></a:t>
              </a:r>
              <a:r>
                <a:rPr lang="en-US" altLang="zh-CN" sz="2400" baseline="-25000">
                  <a:solidFill>
                    <a:schemeClr val="tx1"/>
                  </a:solidFill>
                  <a:latin typeface="Times New Roman" pitchFamily="18" charset="0"/>
                  <a:sym typeface="Symbol" pitchFamily="18" charset="2"/>
                </a:rPr>
                <a:t>s</a:t>
              </a:r>
            </a:p>
          </p:txBody>
        </p:sp>
        <p:sp>
          <p:nvSpPr>
            <p:cNvPr id="37917" name="文本框 491535"/>
            <p:cNvSpPr txBox="1">
              <a:spLocks noChangeArrowheads="1"/>
            </p:cNvSpPr>
            <p:nvPr/>
          </p:nvSpPr>
          <p:spPr bwMode="auto">
            <a:xfrm>
              <a:off x="5107" y="1774"/>
              <a:ext cx="384"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d</a:t>
              </a:r>
              <a:endParaRPr lang="en-US" altLang="zh-CN" sz="1600">
                <a:solidFill>
                  <a:schemeClr val="tx1"/>
                </a:solidFill>
                <a:latin typeface="宋体" pitchFamily="2" charset="-122"/>
              </a:endParaRPr>
            </a:p>
          </p:txBody>
        </p:sp>
        <p:sp>
          <p:nvSpPr>
            <p:cNvPr id="37918" name="文本框 491536"/>
            <p:cNvSpPr txBox="1">
              <a:spLocks noChangeArrowheads="1"/>
            </p:cNvSpPr>
            <p:nvPr/>
          </p:nvSpPr>
          <p:spPr bwMode="auto">
            <a:xfrm>
              <a:off x="3520" y="1117"/>
              <a:ext cx="384" cy="288"/>
            </a:xfrm>
            <a:prstGeom prst="rect">
              <a:avLst/>
            </a:prstGeom>
            <a:noFill/>
            <a:ln w="9525">
              <a:noFill/>
              <a:miter lim="800000"/>
              <a:headEnd/>
              <a:tailEnd/>
            </a:ln>
          </p:spPr>
          <p:txBody>
            <a:bodyPr>
              <a:spAutoFit/>
            </a:bodyPr>
            <a:lstStyle/>
            <a:p>
              <a:pPr algn="ctr" eaLnBrk="1" fontAlgn="ctr" hangingPunct="1">
                <a:spcBef>
                  <a:spcPct val="50000"/>
                </a:spcBef>
                <a:buFont typeface="Arial" pitchFamily="34" charset="0"/>
                <a:buNone/>
              </a:pPr>
              <a:r>
                <a:rPr lang="en-US" altLang="zh-CN" sz="2400" i="1">
                  <a:solidFill>
                    <a:srgbClr val="FF7C80"/>
                  </a:solidFill>
                  <a:latin typeface="Times New Roman" pitchFamily="18" charset="0"/>
                </a:rPr>
                <a:t>q</a:t>
              </a:r>
              <a:endParaRPr lang="en-US" altLang="zh-CN" sz="1600">
                <a:solidFill>
                  <a:schemeClr val="tx1"/>
                </a:solidFill>
                <a:latin typeface="宋体" pitchFamily="2" charset="-122"/>
              </a:endParaRPr>
            </a:p>
          </p:txBody>
        </p:sp>
        <p:sp>
          <p:nvSpPr>
            <p:cNvPr id="37919" name="任意多边形 491537"/>
            <p:cNvSpPr>
              <a:spLocks noChangeArrowheads="1"/>
            </p:cNvSpPr>
            <p:nvPr/>
          </p:nvSpPr>
          <p:spPr bwMode="auto">
            <a:xfrm>
              <a:off x="2967" y="2299"/>
              <a:ext cx="1952" cy="927"/>
            </a:xfrm>
            <a:custGeom>
              <a:avLst/>
              <a:gdLst>
                <a:gd name="T0" fmla="*/ 0 w 1952"/>
                <a:gd name="T1" fmla="*/ 485 h 961"/>
                <a:gd name="T2" fmla="*/ 960 w 1952"/>
                <a:gd name="T3" fmla="*/ 0 h 961"/>
                <a:gd name="T4" fmla="*/ 1952 w 1952"/>
                <a:gd name="T5" fmla="*/ 0 h 961"/>
                <a:gd name="T6" fmla="*/ 0 60000 65536"/>
                <a:gd name="T7" fmla="*/ 0 60000 65536"/>
                <a:gd name="T8" fmla="*/ 0 60000 65536"/>
                <a:gd name="T9" fmla="*/ 0 w 1952"/>
                <a:gd name="T10" fmla="*/ 0 h 961"/>
                <a:gd name="T11" fmla="*/ 1952 w 1952"/>
                <a:gd name="T12" fmla="*/ 961 h 961"/>
              </a:gdLst>
              <a:ahLst/>
              <a:cxnLst>
                <a:cxn ang="T6">
                  <a:pos x="T0" y="T1"/>
                </a:cxn>
                <a:cxn ang="T7">
                  <a:pos x="T2" y="T3"/>
                </a:cxn>
                <a:cxn ang="T8">
                  <a:pos x="T4" y="T5"/>
                </a:cxn>
              </a:cxnLst>
              <a:rect l="T9" t="T10" r="T11" b="T12"/>
              <a:pathLst>
                <a:path w="1952" h="961">
                  <a:moveTo>
                    <a:pt x="0" y="961"/>
                  </a:moveTo>
                  <a:lnTo>
                    <a:pt x="960" y="0"/>
                  </a:lnTo>
                  <a:lnTo>
                    <a:pt x="1952" y="0"/>
                  </a:lnTo>
                </a:path>
              </a:pathLst>
            </a:custGeom>
            <a:noFill/>
            <a:ln w="7938">
              <a:solidFill>
                <a:srgbClr val="0000FF"/>
              </a:solidFill>
              <a:round/>
              <a:headEnd/>
              <a:tailEnd/>
            </a:ln>
          </p:spPr>
          <p:txBody>
            <a:bodyPr/>
            <a:lstStyle/>
            <a:p>
              <a:endParaRPr lang="zh-CN" altLang="en-US"/>
            </a:p>
          </p:txBody>
        </p:sp>
        <p:sp>
          <p:nvSpPr>
            <p:cNvPr id="37920" name="直接连接符 491538"/>
            <p:cNvSpPr>
              <a:spLocks noChangeShapeType="1"/>
            </p:cNvSpPr>
            <p:nvPr/>
          </p:nvSpPr>
          <p:spPr bwMode="auto">
            <a:xfrm>
              <a:off x="2967" y="1372"/>
              <a:ext cx="960" cy="927"/>
            </a:xfrm>
            <a:prstGeom prst="line">
              <a:avLst/>
            </a:prstGeom>
            <a:noFill/>
            <a:ln w="7938">
              <a:solidFill>
                <a:srgbClr val="0000FF"/>
              </a:solidFill>
              <a:round/>
              <a:headEnd/>
              <a:tailEnd/>
            </a:ln>
          </p:spPr>
          <p:txBody>
            <a:bodyPr/>
            <a:lstStyle/>
            <a:p>
              <a:endParaRPr lang="zh-CN" altLang="en-US"/>
            </a:p>
          </p:txBody>
        </p:sp>
        <p:sp>
          <p:nvSpPr>
            <p:cNvPr id="37921" name="任意多边形 491539"/>
            <p:cNvSpPr>
              <a:spLocks noChangeArrowheads="1"/>
            </p:cNvSpPr>
            <p:nvPr/>
          </p:nvSpPr>
          <p:spPr bwMode="auto">
            <a:xfrm>
              <a:off x="2935" y="3212"/>
              <a:ext cx="46" cy="44"/>
            </a:xfrm>
            <a:custGeom>
              <a:avLst/>
              <a:gdLst>
                <a:gd name="T0" fmla="*/ 46 w 46"/>
                <a:gd name="T1" fmla="*/ 11 h 46"/>
                <a:gd name="T2" fmla="*/ 0 w 46"/>
                <a:gd name="T3" fmla="*/ 21 h 46"/>
                <a:gd name="T4" fmla="*/ 23 w 46"/>
                <a:gd name="T5" fmla="*/ 0 h 46"/>
                <a:gd name="T6" fmla="*/ 46 w 46"/>
                <a:gd name="T7" fmla="*/ 1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46" y="23"/>
                  </a:moveTo>
                  <a:lnTo>
                    <a:pt x="0" y="46"/>
                  </a:lnTo>
                  <a:lnTo>
                    <a:pt x="23" y="0"/>
                  </a:lnTo>
                  <a:lnTo>
                    <a:pt x="46" y="23"/>
                  </a:lnTo>
                  <a:close/>
                </a:path>
              </a:pathLst>
            </a:custGeom>
            <a:solidFill>
              <a:srgbClr val="CCCCCC"/>
            </a:solidFill>
            <a:ln w="9525">
              <a:noFill/>
              <a:round/>
              <a:headEnd/>
              <a:tailEnd/>
            </a:ln>
          </p:spPr>
          <p:txBody>
            <a:bodyPr/>
            <a:lstStyle/>
            <a:p>
              <a:endParaRPr lang="zh-CN" altLang="en-US"/>
            </a:p>
          </p:txBody>
        </p:sp>
        <p:sp>
          <p:nvSpPr>
            <p:cNvPr id="37922" name="任意多边形 491540"/>
            <p:cNvSpPr>
              <a:spLocks noChangeArrowheads="1"/>
            </p:cNvSpPr>
            <p:nvPr/>
          </p:nvSpPr>
          <p:spPr bwMode="auto">
            <a:xfrm>
              <a:off x="2935" y="1341"/>
              <a:ext cx="46" cy="44"/>
            </a:xfrm>
            <a:custGeom>
              <a:avLst/>
              <a:gdLst>
                <a:gd name="T0" fmla="*/ 23 w 46"/>
                <a:gd name="T1" fmla="*/ 21 h 46"/>
                <a:gd name="T2" fmla="*/ 0 w 46"/>
                <a:gd name="T3" fmla="*/ 0 h 46"/>
                <a:gd name="T4" fmla="*/ 46 w 46"/>
                <a:gd name="T5" fmla="*/ 11 h 46"/>
                <a:gd name="T6" fmla="*/ 23 w 46"/>
                <a:gd name="T7" fmla="*/ 21 h 46"/>
                <a:gd name="T8" fmla="*/ 0 60000 65536"/>
                <a:gd name="T9" fmla="*/ 0 60000 65536"/>
                <a:gd name="T10" fmla="*/ 0 60000 65536"/>
                <a:gd name="T11" fmla="*/ 0 60000 65536"/>
                <a:gd name="T12" fmla="*/ 0 w 46"/>
                <a:gd name="T13" fmla="*/ 0 h 46"/>
                <a:gd name="T14" fmla="*/ 46 w 46"/>
                <a:gd name="T15" fmla="*/ 46 h 46"/>
              </a:gdLst>
              <a:ahLst/>
              <a:cxnLst>
                <a:cxn ang="T8">
                  <a:pos x="T0" y="T1"/>
                </a:cxn>
                <a:cxn ang="T9">
                  <a:pos x="T2" y="T3"/>
                </a:cxn>
                <a:cxn ang="T10">
                  <a:pos x="T4" y="T5"/>
                </a:cxn>
                <a:cxn ang="T11">
                  <a:pos x="T6" y="T7"/>
                </a:cxn>
              </a:cxnLst>
              <a:rect l="T12" t="T13" r="T14" b="T15"/>
              <a:pathLst>
                <a:path w="46" h="46">
                  <a:moveTo>
                    <a:pt x="23" y="46"/>
                  </a:moveTo>
                  <a:lnTo>
                    <a:pt x="0" y="0"/>
                  </a:lnTo>
                  <a:lnTo>
                    <a:pt x="46" y="23"/>
                  </a:lnTo>
                  <a:lnTo>
                    <a:pt x="23" y="46"/>
                  </a:lnTo>
                  <a:close/>
                </a:path>
              </a:pathLst>
            </a:custGeom>
            <a:solidFill>
              <a:srgbClr val="CCCCCC"/>
            </a:solidFill>
            <a:ln w="9525">
              <a:noFill/>
              <a:round/>
              <a:headEnd/>
              <a:tailEnd/>
            </a:ln>
          </p:spPr>
          <p:txBody>
            <a:bodyPr/>
            <a:lstStyle/>
            <a:p>
              <a:endParaRPr lang="zh-CN" altLang="en-US"/>
            </a:p>
          </p:txBody>
        </p:sp>
        <p:sp>
          <p:nvSpPr>
            <p:cNvPr id="37923" name="直接连接符 491541"/>
            <p:cNvSpPr>
              <a:spLocks noChangeShapeType="1"/>
            </p:cNvSpPr>
            <p:nvPr/>
          </p:nvSpPr>
          <p:spPr bwMode="auto">
            <a:xfrm>
              <a:off x="4899" y="2297"/>
              <a:ext cx="317" cy="0"/>
            </a:xfrm>
            <a:prstGeom prst="line">
              <a:avLst/>
            </a:prstGeom>
            <a:noFill/>
            <a:ln w="6350">
              <a:solidFill>
                <a:srgbClr val="0000FF"/>
              </a:solidFill>
              <a:round/>
              <a:headEnd/>
              <a:tailEnd type="triangle" w="med" len="med"/>
            </a:ln>
          </p:spPr>
          <p:txBody>
            <a:bodyPr/>
            <a:lstStyle/>
            <a:p>
              <a:endParaRPr lang="zh-CN" altLang="en-US"/>
            </a:p>
          </p:txBody>
        </p:sp>
        <p:sp>
          <p:nvSpPr>
            <p:cNvPr id="37924" name="任意多边形 491542"/>
            <p:cNvSpPr>
              <a:spLocks noChangeArrowheads="1"/>
            </p:cNvSpPr>
            <p:nvPr/>
          </p:nvSpPr>
          <p:spPr bwMode="auto">
            <a:xfrm>
              <a:off x="4174" y="1552"/>
              <a:ext cx="413" cy="268"/>
            </a:xfrm>
            <a:custGeom>
              <a:avLst/>
              <a:gdLst>
                <a:gd name="T0" fmla="*/ 0 w 413"/>
                <a:gd name="T1" fmla="*/ 4 h 278"/>
                <a:gd name="T2" fmla="*/ 70 w 413"/>
                <a:gd name="T3" fmla="*/ 0 h 278"/>
                <a:gd name="T4" fmla="*/ 139 w 413"/>
                <a:gd name="T5" fmla="*/ 9 h 278"/>
                <a:gd name="T6" fmla="*/ 199 w 413"/>
                <a:gd name="T7" fmla="*/ 13 h 278"/>
                <a:gd name="T8" fmla="*/ 260 w 413"/>
                <a:gd name="T9" fmla="*/ 34 h 278"/>
                <a:gd name="T10" fmla="*/ 311 w 413"/>
                <a:gd name="T11" fmla="*/ 51 h 278"/>
                <a:gd name="T12" fmla="*/ 357 w 413"/>
                <a:gd name="T13" fmla="*/ 76 h 278"/>
                <a:gd name="T14" fmla="*/ 390 w 413"/>
                <a:gd name="T15" fmla="*/ 106 h 278"/>
                <a:gd name="T16" fmla="*/ 413 w 413"/>
                <a:gd name="T17" fmla="*/ 139 h 2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3"/>
                <a:gd name="T28" fmla="*/ 0 h 278"/>
                <a:gd name="T29" fmla="*/ 413 w 413"/>
                <a:gd name="T30" fmla="*/ 278 h 2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3" h="278">
                  <a:moveTo>
                    <a:pt x="0" y="4"/>
                  </a:moveTo>
                  <a:lnTo>
                    <a:pt x="70" y="0"/>
                  </a:lnTo>
                  <a:lnTo>
                    <a:pt x="139" y="9"/>
                  </a:lnTo>
                  <a:lnTo>
                    <a:pt x="199" y="32"/>
                  </a:lnTo>
                  <a:lnTo>
                    <a:pt x="260" y="65"/>
                  </a:lnTo>
                  <a:lnTo>
                    <a:pt x="311" y="102"/>
                  </a:lnTo>
                  <a:lnTo>
                    <a:pt x="357" y="153"/>
                  </a:lnTo>
                  <a:lnTo>
                    <a:pt x="390" y="213"/>
                  </a:lnTo>
                  <a:lnTo>
                    <a:pt x="413" y="278"/>
                  </a:lnTo>
                </a:path>
              </a:pathLst>
            </a:custGeom>
            <a:noFill/>
            <a:ln w="19050">
              <a:solidFill>
                <a:srgbClr val="FF0000"/>
              </a:solidFill>
              <a:round/>
              <a:headEnd type="triangle" w="med" len="med"/>
              <a:tailEnd/>
            </a:ln>
          </p:spPr>
          <p:txBody>
            <a:bodyPr/>
            <a:lstStyle/>
            <a:p>
              <a:endParaRPr lang="zh-CN" altLang="en-US"/>
            </a:p>
          </p:txBody>
        </p:sp>
      </p:grpSp>
      <p:graphicFrame>
        <p:nvGraphicFramePr>
          <p:cNvPr id="37891" name="内容占位符 491543"/>
          <p:cNvGraphicFramePr>
            <a:graphicFrameLocks/>
          </p:cNvGraphicFramePr>
          <p:nvPr>
            <p:ph sz="quarter" idx="3"/>
          </p:nvPr>
        </p:nvGraphicFramePr>
        <p:xfrm>
          <a:off x="4729163" y="5252159"/>
          <a:ext cx="401637" cy="560388"/>
        </p:xfrm>
        <a:graphic>
          <a:graphicData uri="http://schemas.openxmlformats.org/presentationml/2006/ole">
            <p:oleObj spid="_x0000_s329731" r:id="rId4" imgW="190583" imgH="215994" progId="">
              <p:embed/>
            </p:oleObj>
          </a:graphicData>
        </a:graphic>
      </p:graphicFrame>
      <p:sp>
        <p:nvSpPr>
          <p:cNvPr id="491546" name="矩形 491545"/>
          <p:cNvSpPr/>
          <p:nvPr/>
        </p:nvSpPr>
        <p:spPr>
          <a:xfrm>
            <a:off x="1684338" y="974725"/>
            <a:ext cx="7459662" cy="1565275"/>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nSpc>
                <a:spcPct val="90000"/>
              </a:lnSpc>
              <a:spcBef>
                <a:spcPts val="600"/>
              </a:spcBef>
              <a:defRPr/>
            </a:pPr>
            <a:r>
              <a:rPr lang="zh-CN" altLang="en-US" noProof="1">
                <a:solidFill>
                  <a:srgbClr val="CC0000"/>
                </a:solidFill>
                <a:effectLst>
                  <a:outerShdw blurRad="38100" dist="38100" dir="2700000">
                    <a:srgbClr val="C0C0C0"/>
                  </a:outerShdw>
                </a:effectLst>
                <a:latin typeface="Times New Roman" pitchFamily="18" charset="0"/>
                <a:ea typeface="+mn-ea"/>
                <a:cs typeface="+mn-ea"/>
              </a:rPr>
              <a:t>按转子磁链定向    </a:t>
            </a:r>
            <a:r>
              <a:rPr lang="en-US" altLang="zh-CN" noProof="1">
                <a:solidFill>
                  <a:srgbClr val="CC0000"/>
                </a:solidFill>
                <a:effectLst>
                  <a:outerShdw blurRad="38100" dist="38100" dir="2700000">
                    <a:srgbClr val="C0C0C0"/>
                  </a:outerShdw>
                </a:effectLst>
                <a:latin typeface="Times New Roman" pitchFamily="18" charset="0"/>
                <a:ea typeface="+mn-ea"/>
                <a:cs typeface="+mn-ea"/>
              </a:rPr>
              <a:t>M</a:t>
            </a:r>
            <a:r>
              <a:rPr lang="zh-CN" altLang="en-US" noProof="1">
                <a:solidFill>
                  <a:srgbClr val="CC0000"/>
                </a:solidFill>
                <a:effectLst>
                  <a:outerShdw blurRad="38100" dist="38100" dir="2700000">
                    <a:srgbClr val="C0C0C0"/>
                  </a:outerShdw>
                </a:effectLst>
                <a:latin typeface="Times New Roman" pitchFamily="18" charset="0"/>
                <a:ea typeface="+mn-ea"/>
                <a:cs typeface="+mn-ea"/>
              </a:rPr>
              <a:t>、</a:t>
            </a:r>
            <a:r>
              <a:rPr lang="en-US" altLang="zh-CN" noProof="1">
                <a:solidFill>
                  <a:srgbClr val="CC0000"/>
                </a:solidFill>
                <a:effectLst>
                  <a:outerShdw blurRad="38100" dist="38100" dir="2700000">
                    <a:srgbClr val="C0C0C0"/>
                  </a:outerShdw>
                </a:effectLst>
                <a:latin typeface="Times New Roman" pitchFamily="18" charset="0"/>
                <a:ea typeface="+mn-ea"/>
                <a:cs typeface="+mn-ea"/>
              </a:rPr>
              <a:t>T</a:t>
            </a:r>
            <a:r>
              <a:rPr lang="zh-CN" altLang="en-US" noProof="1">
                <a:solidFill>
                  <a:srgbClr val="CC0000"/>
                </a:solidFill>
                <a:effectLst>
                  <a:outerShdw blurRad="38100" dist="38100" dir="2700000">
                    <a:srgbClr val="C0C0C0"/>
                  </a:outerShdw>
                </a:effectLst>
                <a:latin typeface="Times New Roman" pitchFamily="18" charset="0"/>
                <a:ea typeface="+mn-ea"/>
                <a:cs typeface="+mn-ea"/>
              </a:rPr>
              <a:t>轴定义：</a:t>
            </a:r>
            <a:endParaRPr lang="zh-CN" altLang="en-US" noProof="1">
              <a:solidFill>
                <a:srgbClr val="CC0000"/>
              </a:solidFill>
              <a:effectLst>
                <a:outerShdw blurRad="38100" dist="38100" dir="2700000">
                  <a:srgbClr val="C0C0C0"/>
                </a:outerShdw>
              </a:effectLst>
              <a:latin typeface="Times New Roman" pitchFamily="18" charset="0"/>
              <a:ea typeface="+mn-ea"/>
            </a:endParaRPr>
          </a:p>
          <a:p>
            <a:pPr>
              <a:lnSpc>
                <a:spcPct val="90000"/>
              </a:lnSpc>
              <a:spcBef>
                <a:spcPts val="600"/>
              </a:spcBef>
              <a:defRPr/>
            </a:pPr>
            <a:r>
              <a:rPr lang="en-US" altLang="zh-CN" noProof="1">
                <a:solidFill>
                  <a:srgbClr val="CC0000"/>
                </a:solidFill>
                <a:effectLst>
                  <a:outerShdw blurRad="38100" dist="38100" dir="2700000">
                    <a:srgbClr val="C0C0C0"/>
                  </a:outerShdw>
                </a:effectLst>
                <a:latin typeface="Times New Roman" pitchFamily="18" charset="0"/>
                <a:ea typeface="+mn-ea"/>
                <a:cs typeface="+mn-ea"/>
              </a:rPr>
              <a:t>M</a:t>
            </a:r>
            <a:r>
              <a:rPr lang="zh-CN" altLang="en-US" noProof="1">
                <a:solidFill>
                  <a:srgbClr val="CC0000"/>
                </a:solidFill>
                <a:effectLst>
                  <a:outerShdw blurRad="38100" dist="38100" dir="2700000">
                    <a:srgbClr val="C0C0C0"/>
                  </a:outerShdw>
                </a:effectLst>
                <a:latin typeface="Times New Roman" pitchFamily="18" charset="0"/>
                <a:ea typeface="+mn-ea"/>
                <a:cs typeface="+mn-ea"/>
              </a:rPr>
              <a:t>轴：</a:t>
            </a:r>
            <a:r>
              <a:rPr lang="zh-CN" altLang="en-US" noProof="1">
                <a:latin typeface="Times New Roman" pitchFamily="18" charset="0"/>
                <a:ea typeface="+mn-ea"/>
                <a:cs typeface="+mn-ea"/>
              </a:rPr>
              <a:t>将</a:t>
            </a:r>
            <a:r>
              <a:rPr lang="en-US" altLang="zh-CN" noProof="1">
                <a:latin typeface="Times New Roman" pitchFamily="18" charset="0"/>
                <a:ea typeface="+mn-ea"/>
                <a:cs typeface="+mn-ea"/>
              </a:rPr>
              <a:t>d</a:t>
            </a:r>
            <a:r>
              <a:rPr lang="zh-CN" altLang="en-US" noProof="1">
                <a:latin typeface="Times New Roman" pitchFamily="18" charset="0"/>
                <a:ea typeface="+mn-ea"/>
                <a:cs typeface="+mn-ea"/>
              </a:rPr>
              <a:t>轴沿着转子总磁链矢量</a:t>
            </a:r>
            <a:r>
              <a:rPr lang="en-US" altLang="zh-CN" i="1" noProof="1">
                <a:latin typeface="Times New Roman" pitchFamily="18" charset="0"/>
                <a:ea typeface="+mn-ea"/>
                <a:cs typeface="+mn-ea"/>
              </a:rPr>
              <a:t>ψ</a:t>
            </a:r>
            <a:r>
              <a:rPr lang="en-US" altLang="zh-CN" baseline="-25000" noProof="1">
                <a:latin typeface="Times New Roman" pitchFamily="18" charset="0"/>
                <a:ea typeface="+mn-ea"/>
                <a:cs typeface="+mn-ea"/>
              </a:rPr>
              <a:t>r</a:t>
            </a:r>
            <a:r>
              <a:rPr lang="zh-CN" altLang="en-US" noProof="1">
                <a:latin typeface="Times New Roman" pitchFamily="18" charset="0"/>
                <a:ea typeface="+mn-ea"/>
                <a:cs typeface="+mn-ea"/>
              </a:rPr>
              <a:t>的方向，即称之为 </a:t>
            </a:r>
            <a:r>
              <a:rPr lang="en-US" altLang="zh-CN" noProof="1">
                <a:latin typeface="Times New Roman" pitchFamily="18" charset="0"/>
                <a:ea typeface="+mn-ea"/>
                <a:cs typeface="+mn-ea"/>
              </a:rPr>
              <a:t>M</a:t>
            </a:r>
            <a:r>
              <a:rPr lang="zh-CN" altLang="en-US" noProof="1">
                <a:latin typeface="Times New Roman" pitchFamily="18" charset="0"/>
                <a:ea typeface="+mn-ea"/>
                <a:cs typeface="+mn-ea"/>
              </a:rPr>
              <a:t>轴；</a:t>
            </a:r>
            <a:endParaRPr lang="zh-CN" altLang="en-US" noProof="1">
              <a:latin typeface="Times New Roman" pitchFamily="18" charset="0"/>
              <a:ea typeface="+mn-ea"/>
            </a:endParaRPr>
          </a:p>
          <a:p>
            <a:pPr>
              <a:lnSpc>
                <a:spcPct val="90000"/>
              </a:lnSpc>
              <a:spcBef>
                <a:spcPts val="600"/>
              </a:spcBef>
              <a:defRPr/>
            </a:pPr>
            <a:r>
              <a:rPr lang="en-US" altLang="zh-CN" noProof="1">
                <a:solidFill>
                  <a:srgbClr val="CC0000"/>
                </a:solidFill>
                <a:effectLst>
                  <a:outerShdw blurRad="38100" dist="38100" dir="2700000">
                    <a:srgbClr val="C0C0C0"/>
                  </a:outerShdw>
                </a:effectLst>
                <a:latin typeface="Times New Roman" pitchFamily="18" charset="0"/>
                <a:ea typeface="+mn-ea"/>
                <a:cs typeface="+mn-ea"/>
              </a:rPr>
              <a:t>T</a:t>
            </a:r>
            <a:r>
              <a:rPr lang="zh-CN" altLang="en-US" noProof="1">
                <a:solidFill>
                  <a:srgbClr val="CC0000"/>
                </a:solidFill>
                <a:effectLst>
                  <a:outerShdw blurRad="38100" dist="38100" dir="2700000">
                    <a:srgbClr val="C0C0C0"/>
                  </a:outerShdw>
                </a:effectLst>
                <a:latin typeface="Times New Roman" pitchFamily="18" charset="0"/>
                <a:ea typeface="+mn-ea"/>
                <a:cs typeface="+mn-ea"/>
              </a:rPr>
              <a:t>轴：</a:t>
            </a:r>
            <a:r>
              <a:rPr lang="zh-CN" altLang="en-US" noProof="1">
                <a:latin typeface="Times New Roman" pitchFamily="18" charset="0"/>
                <a:ea typeface="+mn-ea"/>
                <a:cs typeface="+mn-ea"/>
              </a:rPr>
              <a:t>而将 </a:t>
            </a:r>
            <a:r>
              <a:rPr lang="en-US" altLang="zh-CN" noProof="1">
                <a:latin typeface="Times New Roman" pitchFamily="18" charset="0"/>
                <a:ea typeface="+mn-ea"/>
                <a:cs typeface="+mn-ea"/>
              </a:rPr>
              <a:t>q </a:t>
            </a:r>
            <a:r>
              <a:rPr lang="zh-CN" altLang="en-US" noProof="1">
                <a:latin typeface="Times New Roman" pitchFamily="18" charset="0"/>
                <a:ea typeface="+mn-ea"/>
                <a:cs typeface="+mn-ea"/>
              </a:rPr>
              <a:t>轴再逆时针转</a:t>
            </a:r>
            <a:r>
              <a:rPr lang="en-US" altLang="zh-CN" noProof="1">
                <a:latin typeface="Times New Roman" pitchFamily="18" charset="0"/>
                <a:ea typeface="+mn-ea"/>
                <a:cs typeface="+mn-ea"/>
              </a:rPr>
              <a:t>90°</a:t>
            </a:r>
            <a:r>
              <a:rPr lang="zh-CN" altLang="en-US" noProof="1">
                <a:latin typeface="Times New Roman" pitchFamily="18" charset="0"/>
                <a:ea typeface="+mn-ea"/>
                <a:cs typeface="+mn-ea"/>
              </a:rPr>
              <a:t>，即垂直于转子总磁链矢量</a:t>
            </a:r>
            <a:r>
              <a:rPr lang="en-US" altLang="zh-CN" i="1" noProof="1">
                <a:latin typeface="Times New Roman" pitchFamily="18" charset="0"/>
                <a:ea typeface="+mn-ea"/>
                <a:cs typeface="+mn-ea"/>
              </a:rPr>
              <a:t>ψ</a:t>
            </a:r>
            <a:r>
              <a:rPr lang="en-US" altLang="zh-CN" baseline="-25000" noProof="1">
                <a:latin typeface="Times New Roman" pitchFamily="18" charset="0"/>
                <a:ea typeface="+mn-ea"/>
                <a:cs typeface="+mn-ea"/>
              </a:rPr>
              <a:t>r</a:t>
            </a:r>
            <a:r>
              <a:rPr lang="en-US" altLang="zh-CN" noProof="1">
                <a:latin typeface="Times New Roman" pitchFamily="18" charset="0"/>
                <a:ea typeface="+mn-ea"/>
                <a:cs typeface="+mn-ea"/>
              </a:rPr>
              <a:t> </a:t>
            </a:r>
            <a:r>
              <a:rPr lang="zh-CN" altLang="en-US" noProof="1">
                <a:latin typeface="Times New Roman" pitchFamily="18" charset="0"/>
                <a:ea typeface="+mn-ea"/>
                <a:cs typeface="+mn-ea"/>
              </a:rPr>
              <a:t>，称之为  </a:t>
            </a:r>
            <a:r>
              <a:rPr lang="en-US" altLang="zh-CN" noProof="1">
                <a:latin typeface="Times New Roman" pitchFamily="18" charset="0"/>
                <a:ea typeface="+mn-ea"/>
                <a:cs typeface="+mn-ea"/>
              </a:rPr>
              <a:t>T</a:t>
            </a:r>
            <a:r>
              <a:rPr lang="zh-CN" altLang="en-US" noProof="1">
                <a:latin typeface="Times New Roman" pitchFamily="18" charset="0"/>
                <a:ea typeface="+mn-ea"/>
                <a:cs typeface="+mn-ea"/>
              </a:rPr>
              <a:t>轴。 这样的两相同步旋转坐标系就具体规定为 </a:t>
            </a:r>
            <a:r>
              <a:rPr lang="en-US" altLang="zh-CN" noProof="1">
                <a:latin typeface="Times New Roman" pitchFamily="18" charset="0"/>
                <a:ea typeface="+mn-ea"/>
                <a:cs typeface="+mn-ea"/>
              </a:rPr>
              <a:t>M</a:t>
            </a:r>
            <a:r>
              <a:rPr lang="zh-CN" altLang="en-US" noProof="1">
                <a:latin typeface="Times New Roman" pitchFamily="18" charset="0"/>
                <a:ea typeface="+mn-ea"/>
                <a:cs typeface="+mn-ea"/>
              </a:rPr>
              <a:t>，</a:t>
            </a:r>
            <a:r>
              <a:rPr lang="en-US" altLang="zh-CN" noProof="1">
                <a:latin typeface="Times New Roman" pitchFamily="18" charset="0"/>
                <a:ea typeface="+mn-ea"/>
                <a:cs typeface="+mn-ea"/>
              </a:rPr>
              <a:t>T </a:t>
            </a:r>
            <a:r>
              <a:rPr lang="zh-CN" altLang="en-US" noProof="1">
                <a:latin typeface="Times New Roman" pitchFamily="18" charset="0"/>
                <a:ea typeface="+mn-ea"/>
                <a:cs typeface="+mn-ea"/>
              </a:rPr>
              <a:t>坐标系，即按转子磁链定向的坐标系。</a:t>
            </a:r>
            <a:endParaRPr lang="zh-CN" altLang="en-US" noProof="1">
              <a:latin typeface="Times New Roman" pitchFamily="18" charset="0"/>
              <a:ea typeface="+mn-ea"/>
            </a:endParaRPr>
          </a:p>
        </p:txBody>
      </p:sp>
      <p:sp>
        <p:nvSpPr>
          <p:cNvPr id="37896" name="矩形 491554"/>
          <p:cNvSpPr>
            <a:spLocks noChangeArrowheads="1"/>
          </p:cNvSpPr>
          <p:nvPr/>
        </p:nvSpPr>
        <p:spPr bwMode="auto">
          <a:xfrm>
            <a:off x="8737600" y="3440113"/>
            <a:ext cx="406400" cy="392112"/>
          </a:xfrm>
          <a:prstGeom prst="rect">
            <a:avLst/>
          </a:prstGeom>
          <a:solidFill>
            <a:schemeClr val="accent1"/>
          </a:solidFill>
          <a:ln w="9525">
            <a:noFill/>
            <a:miter lim="800000"/>
            <a:headEnd/>
            <a:tailEnd/>
          </a:ln>
        </p:spPr>
        <p:txBody>
          <a:bodyPr wrap="none" anchor="ctr"/>
          <a:lstStyle/>
          <a:p>
            <a:pPr algn="ctr" eaLnBrk="1" hangingPunct="1">
              <a:lnSpc>
                <a:spcPct val="90000"/>
              </a:lnSpc>
              <a:buFont typeface="Arial" pitchFamily="34" charset="0"/>
              <a:buNone/>
            </a:pPr>
            <a:r>
              <a:rPr lang="en-US" altLang="zh-CN" sz="2800">
                <a:solidFill>
                  <a:schemeClr val="tx1"/>
                </a:solidFill>
                <a:latin typeface="Monotype Corsiva" pitchFamily="66" charset="0"/>
              </a:rPr>
              <a:t>M</a:t>
            </a:r>
          </a:p>
        </p:txBody>
      </p:sp>
      <p:sp>
        <p:nvSpPr>
          <p:cNvPr id="37897" name="矩形 491555"/>
          <p:cNvSpPr>
            <a:spLocks noChangeArrowheads="1"/>
          </p:cNvSpPr>
          <p:nvPr/>
        </p:nvSpPr>
        <p:spPr bwMode="auto">
          <a:xfrm>
            <a:off x="6238875" y="2479675"/>
            <a:ext cx="406400" cy="392113"/>
          </a:xfrm>
          <a:prstGeom prst="rect">
            <a:avLst/>
          </a:prstGeom>
          <a:solidFill>
            <a:schemeClr val="accent1"/>
          </a:solidFill>
          <a:ln w="9525">
            <a:noFill/>
            <a:miter lim="800000"/>
            <a:headEnd/>
            <a:tailEnd/>
          </a:ln>
        </p:spPr>
        <p:txBody>
          <a:bodyPr wrap="none" anchor="ctr"/>
          <a:lstStyle/>
          <a:p>
            <a:pPr algn="ctr" eaLnBrk="1" hangingPunct="1">
              <a:lnSpc>
                <a:spcPct val="90000"/>
              </a:lnSpc>
              <a:buFont typeface="Arial" pitchFamily="34" charset="0"/>
              <a:buNone/>
            </a:pPr>
            <a:r>
              <a:rPr lang="en-US" altLang="zh-CN" sz="2800">
                <a:solidFill>
                  <a:schemeClr val="tx1"/>
                </a:solidFill>
                <a:latin typeface="Monotype Corsiva" pitchFamily="66" charset="0"/>
              </a:rPr>
              <a:t>T</a:t>
            </a:r>
          </a:p>
        </p:txBody>
      </p:sp>
      <p:sp>
        <p:nvSpPr>
          <p:cNvPr id="3789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3789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3790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37901"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37902"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3790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3790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3790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559105"/>
          <p:cNvSpPr>
            <a:spLocks noGrp="1" noChangeArrowheads="1"/>
          </p:cNvSpPr>
          <p:nvPr>
            <p:ph type="title"/>
          </p:nvPr>
        </p:nvSpPr>
        <p:spPr/>
        <p:txBody>
          <a:bodyPr/>
          <a:lstStyle/>
          <a:p>
            <a:pPr eaLnBrk="1" hangingPunct="1">
              <a:buFont typeface="Arial" charset="0"/>
              <a:buNone/>
              <a:defRPr/>
            </a:pPr>
            <a:r>
              <a:rPr lang="en-US" altLang="zh-CN" noProof="1" smtClean="0"/>
              <a:t>7.2 </a:t>
            </a:r>
            <a:r>
              <a:rPr lang="zh-CN" altLang="en-US" noProof="1" smtClean="0"/>
              <a:t>异步电动机的</a:t>
            </a:r>
            <a:r>
              <a:rPr lang="zh-CN" altLang="en-US" noProof="1" smtClean="0">
                <a:solidFill>
                  <a:srgbClr val="FF0000"/>
                </a:solidFill>
                <a:effectLst>
                  <a:outerShdw blurRad="38100" dist="38100" dir="2700000">
                    <a:srgbClr val="C0C0C0"/>
                  </a:outerShdw>
                </a:effectLst>
              </a:rPr>
              <a:t>三相数学模型</a:t>
            </a:r>
            <a:endParaRPr lang="zh-CN" altLang="en-US" dirty="0" smtClean="0"/>
          </a:p>
        </p:txBody>
      </p:sp>
      <p:sp>
        <p:nvSpPr>
          <p:cNvPr id="559108" name="矩形 559107"/>
          <p:cNvSpPr/>
          <p:nvPr/>
        </p:nvSpPr>
        <p:spPr>
          <a:xfrm>
            <a:off x="2036763" y="1357313"/>
            <a:ext cx="4029075" cy="700087"/>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559109" name="文本占位符 559108"/>
          <p:cNvSpPr>
            <a:spLocks noGrp="1" noChangeArrowheads="1"/>
          </p:cNvSpPr>
          <p:nvPr>
            <p:ph type="body" idx="1"/>
          </p:nvPr>
        </p:nvSpPr>
        <p:spPr>
          <a:xfrm>
            <a:off x="2373313" y="2720975"/>
            <a:ext cx="5853112" cy="1882775"/>
          </a:xfrm>
        </p:spPr>
        <p:txBody>
          <a:bodyPr/>
          <a:lstStyle/>
          <a:p>
            <a:pPr algn="ctr" eaLnBrk="1" hangingPunct="1"/>
            <a:r>
              <a:rPr lang="zh-CN" altLang="en-US" sz="4800" smtClean="0">
                <a:ea typeface="隶书" pitchFamily="49" charset="-122"/>
              </a:rPr>
              <a:t>感应电动机三相坐标系数学模型</a:t>
            </a:r>
          </a:p>
        </p:txBody>
      </p:sp>
      <p:sp>
        <p:nvSpPr>
          <p:cNvPr id="8397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8397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83975"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83976"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8397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8397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8397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8398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9109">
                                            <p:txEl>
                                              <p:pRg st="0" end="0"/>
                                            </p:txEl>
                                          </p:spTgt>
                                        </p:tgtEl>
                                        <p:attrNameLst>
                                          <p:attrName>style.visibility</p:attrName>
                                        </p:attrNameLst>
                                      </p:cBhvr>
                                      <p:to>
                                        <p:strVal val="visible"/>
                                      </p:to>
                                    </p:set>
                                    <p:animEffect transition="in" filter="wipe(left)">
                                      <p:cBhvr>
                                        <p:cTn id="7" dur="500"/>
                                        <p:tgtEl>
                                          <p:spTgt spid="5591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内容占位符 492545"/>
          <p:cNvGraphicFramePr>
            <a:graphicFrameLocks/>
          </p:cNvGraphicFramePr>
          <p:nvPr>
            <p:ph idx="1"/>
          </p:nvPr>
        </p:nvGraphicFramePr>
        <p:xfrm>
          <a:off x="2268538" y="1717675"/>
          <a:ext cx="6405562" cy="2209800"/>
        </p:xfrm>
        <a:graphic>
          <a:graphicData uri="http://schemas.openxmlformats.org/presentationml/2006/ole">
            <p:oleObj spid="_x0000_s330754" r:id="rId3" imgW="3365500" imgH="939800" progId="">
              <p:embed/>
            </p:oleObj>
          </a:graphicData>
        </a:graphic>
      </p:graphicFrame>
      <p:graphicFrame>
        <p:nvGraphicFramePr>
          <p:cNvPr id="38915" name="对象 492546"/>
          <p:cNvGraphicFramePr>
            <a:graphicFrameLocks/>
          </p:cNvGraphicFramePr>
          <p:nvPr/>
        </p:nvGraphicFramePr>
        <p:xfrm>
          <a:off x="1763713" y="3932238"/>
          <a:ext cx="5611812" cy="457200"/>
        </p:xfrm>
        <a:graphic>
          <a:graphicData uri="http://schemas.openxmlformats.org/presentationml/2006/ole">
            <p:oleObj spid="_x0000_s330755" r:id="rId4" imgW="2806700" imgH="228600" progId="">
              <p:embed/>
            </p:oleObj>
          </a:graphicData>
        </a:graphic>
      </p:graphicFrame>
      <p:graphicFrame>
        <p:nvGraphicFramePr>
          <p:cNvPr id="38916" name="对象 492547"/>
          <p:cNvGraphicFramePr>
            <a:graphicFrameLocks/>
          </p:cNvGraphicFramePr>
          <p:nvPr/>
        </p:nvGraphicFramePr>
        <p:xfrm>
          <a:off x="2268538" y="4365625"/>
          <a:ext cx="5111750" cy="431800"/>
        </p:xfrm>
        <a:graphic>
          <a:graphicData uri="http://schemas.openxmlformats.org/presentationml/2006/ole">
            <p:oleObj spid="_x0000_s330756" r:id="rId5" imgW="2705100" imgH="228600" progId="">
              <p:embed/>
            </p:oleObj>
          </a:graphicData>
        </a:graphic>
      </p:graphicFrame>
      <p:graphicFrame>
        <p:nvGraphicFramePr>
          <p:cNvPr id="38917" name="对象 492548"/>
          <p:cNvGraphicFramePr>
            <a:graphicFrameLocks/>
          </p:cNvGraphicFramePr>
          <p:nvPr/>
        </p:nvGraphicFramePr>
        <p:xfrm>
          <a:off x="2268538" y="4868863"/>
          <a:ext cx="2830512" cy="434975"/>
        </p:xfrm>
        <a:graphic>
          <a:graphicData uri="http://schemas.openxmlformats.org/presentationml/2006/ole">
            <p:oleObj spid="_x0000_s330757" r:id="rId6" imgW="1486545" imgH="228699" progId="">
              <p:embed/>
            </p:oleObj>
          </a:graphicData>
        </a:graphic>
      </p:graphicFrame>
      <p:graphicFrame>
        <p:nvGraphicFramePr>
          <p:cNvPr id="38918" name="对象 492549"/>
          <p:cNvGraphicFramePr>
            <a:graphicFrameLocks/>
          </p:cNvGraphicFramePr>
          <p:nvPr/>
        </p:nvGraphicFramePr>
        <p:xfrm>
          <a:off x="1835150" y="5373688"/>
          <a:ext cx="5472113" cy="452437"/>
        </p:xfrm>
        <a:graphic>
          <a:graphicData uri="http://schemas.openxmlformats.org/presentationml/2006/ole">
            <p:oleObj spid="_x0000_s330758" r:id="rId7" imgW="2768600" imgH="228600" progId="">
              <p:embed/>
            </p:oleObj>
          </a:graphicData>
        </a:graphic>
      </p:graphicFrame>
      <p:graphicFrame>
        <p:nvGraphicFramePr>
          <p:cNvPr id="38919" name="对象 492550"/>
          <p:cNvGraphicFramePr>
            <a:graphicFrameLocks/>
          </p:cNvGraphicFramePr>
          <p:nvPr/>
        </p:nvGraphicFramePr>
        <p:xfrm>
          <a:off x="2268538" y="5876925"/>
          <a:ext cx="5327650" cy="442913"/>
        </p:xfrm>
        <a:graphic>
          <a:graphicData uri="http://schemas.openxmlformats.org/presentationml/2006/ole">
            <p:oleObj spid="_x0000_s330759" r:id="rId8" imgW="2743200" imgH="228600" progId="">
              <p:embed/>
            </p:oleObj>
          </a:graphicData>
        </a:graphic>
      </p:graphicFrame>
      <p:graphicFrame>
        <p:nvGraphicFramePr>
          <p:cNvPr id="38920" name="对象 492551"/>
          <p:cNvGraphicFramePr>
            <a:graphicFrameLocks/>
          </p:cNvGraphicFramePr>
          <p:nvPr/>
        </p:nvGraphicFramePr>
        <p:xfrm>
          <a:off x="2268538" y="6370638"/>
          <a:ext cx="3240087" cy="442912"/>
        </p:xfrm>
        <a:graphic>
          <a:graphicData uri="http://schemas.openxmlformats.org/presentationml/2006/ole">
            <p:oleObj spid="_x0000_s330760" r:id="rId9" imgW="1677128" imgH="228699" progId="">
              <p:embed/>
            </p:oleObj>
          </a:graphicData>
        </a:graphic>
      </p:graphicFrame>
      <p:sp>
        <p:nvSpPr>
          <p:cNvPr id="492554" name="矩形 492553"/>
          <p:cNvSpPr/>
          <p:nvPr/>
        </p:nvSpPr>
        <p:spPr>
          <a:xfrm>
            <a:off x="1687513" y="1011238"/>
            <a:ext cx="7456487" cy="592137"/>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FF9933"/>
              </a:buClr>
              <a:buFont typeface="Wingdings" pitchFamily="2" charset="2"/>
              <a:buNone/>
              <a:defRPr sz="2000" b="1" i="0" u="none" kern="1200" baseline="0">
                <a:solidFill>
                  <a:schemeClr val="tx1"/>
                </a:solidFill>
                <a:latin typeface="Arial" charset="0"/>
              </a:defRPr>
            </a:lvl1pPr>
            <a:lvl2pPr marL="381000" lvl="1" indent="-191770" algn="l" defTabSz="914400" eaLnBrk="1" fontAlgn="base" latinLnBrk="0" hangingPunct="1">
              <a:spcBef>
                <a:spcPct val="0"/>
              </a:spcBef>
              <a:spcAft>
                <a:spcPct val="0"/>
              </a:spcAft>
              <a:buClr>
                <a:srgbClr val="FF9933"/>
              </a:buClr>
              <a:buSzPct val="80000"/>
              <a:buFont typeface="Wingdings" pitchFamily="2" charset="2"/>
              <a:buChar char="n"/>
              <a:defRPr sz="1800" b="1" i="0" u="none" kern="1200" baseline="0">
                <a:solidFill>
                  <a:schemeClr val="tx1"/>
                </a:solidFill>
                <a:latin typeface="+mn-lt"/>
                <a:ea typeface="+mn-ea"/>
                <a:cs typeface="+mn-cs"/>
              </a:defRPr>
            </a:lvl2pPr>
            <a:lvl3pPr marL="570230" lvl="2" indent="-18732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3pPr>
            <a:lvl4pPr marL="757555" lvl="3" indent="-176530"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4pPr>
            <a:lvl5pPr marL="951230" lvl="4" indent="-192405" algn="l" defTabSz="914400" eaLnBrk="1" fontAlgn="base" latinLnBrk="0" hangingPunct="1">
              <a:spcBef>
                <a:spcPct val="0"/>
              </a:spcBef>
              <a:spcAft>
                <a:spcPct val="0"/>
              </a:spcAft>
              <a:buClr>
                <a:srgbClr val="FF9933"/>
              </a:buClr>
              <a:buSzPct val="80000"/>
              <a:buFont typeface="Wingdings" pitchFamily="2" charset="2"/>
              <a:buChar char="n"/>
              <a:defRPr sz="1600" b="1" i="0" u="none" kern="1200" baseline="0">
                <a:solidFill>
                  <a:schemeClr val="tx1"/>
                </a:solidFill>
                <a:latin typeface="+mn-lt"/>
                <a:ea typeface="+mn-ea"/>
                <a:cs typeface="+mn-cs"/>
              </a:defRPr>
            </a:lvl5pPr>
          </a:lstStyle>
          <a:p>
            <a:pPr>
              <a:lnSpc>
                <a:spcPct val="90000"/>
              </a:lnSpc>
              <a:defRPr/>
            </a:pPr>
            <a:r>
              <a:rPr lang="en-US" altLang="zh-CN" noProof="1">
                <a:solidFill>
                  <a:srgbClr val="A50021"/>
                </a:solidFill>
                <a:effectLst>
                  <a:outerShdw blurRad="38100" dist="38100" dir="2700000">
                    <a:srgbClr val="C0C0C0"/>
                  </a:outerShdw>
                </a:effectLst>
                <a:ea typeface="+mn-ea"/>
                <a:cs typeface="+mn-ea"/>
              </a:rPr>
              <a:t>1</a:t>
            </a:r>
            <a:r>
              <a:rPr lang="zh-CN" altLang="en-US" noProof="1">
                <a:solidFill>
                  <a:srgbClr val="A50021"/>
                </a:solidFill>
                <a:effectLst>
                  <a:outerShdw blurRad="38100" dist="38100" dir="2700000">
                    <a:srgbClr val="C0C0C0"/>
                  </a:outerShdw>
                </a:effectLst>
                <a:ea typeface="+mn-ea"/>
                <a:cs typeface="+mn-ea"/>
              </a:rPr>
              <a:t>、电压方程</a:t>
            </a:r>
            <a:endParaRPr lang="zh-CN" altLang="en-US" noProof="1">
              <a:solidFill>
                <a:srgbClr val="A50021"/>
              </a:solidFill>
              <a:effectLst>
                <a:outerShdw blurRad="38100" dist="38100" dir="2700000">
                  <a:srgbClr val="C0C0C0"/>
                </a:outerShdw>
              </a:effectLst>
              <a:ea typeface="+mn-ea"/>
            </a:endParaRPr>
          </a:p>
          <a:p>
            <a:pPr>
              <a:lnSpc>
                <a:spcPct val="90000"/>
              </a:lnSpc>
              <a:defRPr/>
            </a:pPr>
            <a:r>
              <a:rPr lang="zh-CN" altLang="en-US" noProof="1">
                <a:ea typeface="+mn-ea"/>
                <a:cs typeface="+mn-ea"/>
              </a:rPr>
              <a:t>由同步旋转</a:t>
            </a:r>
            <a:r>
              <a:rPr lang="en-US" altLang="zh-CN" noProof="1">
                <a:ea typeface="+mn-ea"/>
                <a:cs typeface="+mn-ea"/>
              </a:rPr>
              <a:t>dq</a:t>
            </a:r>
            <a:r>
              <a:rPr lang="zh-CN" altLang="en-US" noProof="1">
                <a:ea typeface="+mn-ea"/>
                <a:cs typeface="+mn-ea"/>
              </a:rPr>
              <a:t>坐标系的电压方程的第</a:t>
            </a:r>
            <a:r>
              <a:rPr lang="en-US" altLang="zh-CN" noProof="1">
                <a:ea typeface="+mn-ea"/>
                <a:cs typeface="+mn-ea"/>
              </a:rPr>
              <a:t>3</a:t>
            </a:r>
            <a:r>
              <a:rPr lang="zh-CN" altLang="en-US" noProof="1">
                <a:ea typeface="+mn-ea"/>
                <a:cs typeface="+mn-ea"/>
              </a:rPr>
              <a:t>、</a:t>
            </a:r>
            <a:r>
              <a:rPr lang="en-US" altLang="zh-CN" noProof="1">
                <a:ea typeface="+mn-ea"/>
                <a:cs typeface="+mn-ea"/>
              </a:rPr>
              <a:t>4</a:t>
            </a:r>
            <a:r>
              <a:rPr lang="zh-CN" altLang="en-US" noProof="1">
                <a:ea typeface="+mn-ea"/>
                <a:cs typeface="+mn-ea"/>
              </a:rPr>
              <a:t>行且下标由</a:t>
            </a:r>
            <a:r>
              <a:rPr lang="en-US" altLang="zh-CN" noProof="1">
                <a:ea typeface="+mn-ea"/>
                <a:cs typeface="+mn-ea"/>
              </a:rPr>
              <a:t>mt</a:t>
            </a:r>
            <a:r>
              <a:rPr lang="zh-CN" altLang="en-US" noProof="1">
                <a:ea typeface="+mn-ea"/>
                <a:cs typeface="+mn-ea"/>
              </a:rPr>
              <a:t>代替整理得： </a:t>
            </a:r>
            <a:endParaRPr lang="zh-CN" altLang="en-US" noProof="1">
              <a:ea typeface="+mn-ea"/>
            </a:endParaRPr>
          </a:p>
        </p:txBody>
      </p:sp>
      <p:sp>
        <p:nvSpPr>
          <p:cNvPr id="38922" name="直接连接符 492555"/>
          <p:cNvSpPr>
            <a:spLocks noChangeShapeType="1"/>
          </p:cNvSpPr>
          <p:nvPr/>
        </p:nvSpPr>
        <p:spPr bwMode="auto">
          <a:xfrm>
            <a:off x="5867400" y="4797425"/>
            <a:ext cx="1225550" cy="0"/>
          </a:xfrm>
          <a:prstGeom prst="line">
            <a:avLst/>
          </a:prstGeom>
          <a:noFill/>
          <a:ln w="76200">
            <a:solidFill>
              <a:schemeClr val="tx2"/>
            </a:solidFill>
            <a:miter lim="800000"/>
            <a:headEnd/>
            <a:tailEnd/>
          </a:ln>
        </p:spPr>
        <p:txBody>
          <a:bodyPr/>
          <a:lstStyle/>
          <a:p>
            <a:endParaRPr lang="zh-CN" altLang="en-US"/>
          </a:p>
        </p:txBody>
      </p:sp>
      <p:sp>
        <p:nvSpPr>
          <p:cNvPr id="492557" name="文本框 492556"/>
          <p:cNvSpPr txBox="1"/>
          <p:nvPr/>
        </p:nvSpPr>
        <p:spPr>
          <a:xfrm>
            <a:off x="5940425" y="4868863"/>
            <a:ext cx="2303463" cy="366712"/>
          </a:xfrm>
          <a:prstGeom prst="rect">
            <a:avLst/>
          </a:prstGeom>
          <a:solidFill>
            <a:schemeClr val="accent1"/>
          </a:solidFill>
          <a:ln w="9525">
            <a:noFill/>
            <a:miter/>
          </a:ln>
        </p:spPr>
        <p:txBody>
          <a:bodyPr>
            <a:spAutoFit/>
          </a:bodyPr>
          <a:lstStyle/>
          <a:p>
            <a:pPr algn="ctr" eaLnBrk="1" hangingPunct="1">
              <a:lnSpc>
                <a:spcPct val="90000"/>
              </a:lnSpc>
              <a:spcBef>
                <a:spcPct val="50000"/>
              </a:spcBef>
              <a:buClr>
                <a:srgbClr val="000000"/>
              </a:buClr>
              <a:buFont typeface="Arial" panose="020B0604020202020204" pitchFamily="34" charset="0"/>
              <a:buNone/>
              <a:defRPr/>
            </a:pPr>
            <a:r>
              <a:rPr lang="en-US" altLang="zh-CN" sz="1800" b="0" noProof="1">
                <a:solidFill>
                  <a:srgbClr val="A50021"/>
                </a:solidFill>
                <a:latin typeface="Comic Sans MS" pitchFamily="66" charset="0"/>
                <a:ea typeface="+mn-ea"/>
                <a:cs typeface="+mn-ea"/>
              </a:rPr>
              <a:t>=0  </a:t>
            </a:r>
            <a:r>
              <a:rPr lang="zh-CN" altLang="en-US" sz="1800" noProof="1">
                <a:solidFill>
                  <a:srgbClr val="0033CC"/>
                </a:solidFill>
                <a:effectLst>
                  <a:outerShdw blurRad="38100" dist="38100" dir="2700000">
                    <a:srgbClr val="000000"/>
                  </a:outerShdw>
                </a:effectLst>
                <a:latin typeface="Comic Sans MS" pitchFamily="66" charset="0"/>
                <a:ea typeface="+mn-ea"/>
                <a:cs typeface="+mn-ea"/>
              </a:rPr>
              <a:t>（转子磁场定向）</a:t>
            </a:r>
            <a:endParaRPr lang="zh-CN" altLang="en-US" sz="1800" noProof="1">
              <a:solidFill>
                <a:srgbClr val="0033CC"/>
              </a:solidFill>
              <a:effectLst>
                <a:outerShdw blurRad="38100" dist="38100" dir="2700000">
                  <a:srgbClr val="000000"/>
                </a:outerShdw>
              </a:effectLst>
              <a:latin typeface="Comic Sans MS" pitchFamily="66" charset="0"/>
              <a:ea typeface="+mn-ea"/>
            </a:endParaRPr>
          </a:p>
        </p:txBody>
      </p:sp>
      <p:sp>
        <p:nvSpPr>
          <p:cNvPr id="38924" name="直接连接符 492557"/>
          <p:cNvSpPr>
            <a:spLocks noChangeShapeType="1"/>
          </p:cNvSpPr>
          <p:nvPr/>
        </p:nvSpPr>
        <p:spPr bwMode="auto">
          <a:xfrm>
            <a:off x="5219700" y="6303963"/>
            <a:ext cx="1225550" cy="0"/>
          </a:xfrm>
          <a:prstGeom prst="line">
            <a:avLst/>
          </a:prstGeom>
          <a:noFill/>
          <a:ln w="76200">
            <a:solidFill>
              <a:schemeClr val="tx2"/>
            </a:solidFill>
            <a:miter lim="800000"/>
            <a:headEnd/>
            <a:tailEnd/>
          </a:ln>
        </p:spPr>
        <p:txBody>
          <a:bodyPr/>
          <a:lstStyle/>
          <a:p>
            <a:endParaRPr lang="zh-CN" altLang="en-US"/>
          </a:p>
        </p:txBody>
      </p:sp>
      <p:sp>
        <p:nvSpPr>
          <p:cNvPr id="492559" name="文本框 492558"/>
          <p:cNvSpPr txBox="1"/>
          <p:nvPr/>
        </p:nvSpPr>
        <p:spPr>
          <a:xfrm>
            <a:off x="5653088" y="6375400"/>
            <a:ext cx="2303462" cy="366713"/>
          </a:xfrm>
          <a:prstGeom prst="rect">
            <a:avLst/>
          </a:prstGeom>
          <a:solidFill>
            <a:schemeClr val="accent1"/>
          </a:solidFill>
          <a:ln w="9525">
            <a:noFill/>
            <a:miter/>
          </a:ln>
        </p:spPr>
        <p:txBody>
          <a:bodyPr>
            <a:spAutoFit/>
          </a:bodyPr>
          <a:lstStyle/>
          <a:p>
            <a:pPr algn="ctr" eaLnBrk="1" hangingPunct="1">
              <a:lnSpc>
                <a:spcPct val="90000"/>
              </a:lnSpc>
              <a:spcBef>
                <a:spcPct val="50000"/>
              </a:spcBef>
              <a:buClr>
                <a:srgbClr val="000000"/>
              </a:buClr>
              <a:buFont typeface="Arial" panose="020B0604020202020204" pitchFamily="34" charset="0"/>
              <a:buNone/>
              <a:defRPr/>
            </a:pPr>
            <a:r>
              <a:rPr lang="en-US" altLang="zh-CN" sz="1800" b="0" noProof="1">
                <a:solidFill>
                  <a:srgbClr val="A50021"/>
                </a:solidFill>
                <a:latin typeface="Comic Sans MS" pitchFamily="66" charset="0"/>
                <a:ea typeface="+mn-ea"/>
                <a:cs typeface="+mn-ea"/>
              </a:rPr>
              <a:t>=0  </a:t>
            </a:r>
            <a:r>
              <a:rPr lang="zh-CN" altLang="en-US" sz="1800" noProof="1">
                <a:solidFill>
                  <a:srgbClr val="0033CC"/>
                </a:solidFill>
                <a:effectLst>
                  <a:outerShdw blurRad="38100" dist="38100" dir="2700000">
                    <a:srgbClr val="000000"/>
                  </a:outerShdw>
                </a:effectLst>
                <a:latin typeface="Comic Sans MS" pitchFamily="66" charset="0"/>
                <a:ea typeface="+mn-ea"/>
                <a:cs typeface="+mn-ea"/>
              </a:rPr>
              <a:t>（转子磁场定向）</a:t>
            </a:r>
            <a:endParaRPr lang="zh-CN" altLang="en-US" sz="1800" noProof="1">
              <a:solidFill>
                <a:srgbClr val="0033CC"/>
              </a:solidFill>
              <a:effectLst>
                <a:outerShdw blurRad="38100" dist="38100" dir="2700000">
                  <a:srgbClr val="000000"/>
                </a:outerShdw>
              </a:effectLst>
              <a:latin typeface="Comic Sans MS" pitchFamily="66" charset="0"/>
              <a:ea typeface="+mn-ea"/>
            </a:endParaRPr>
          </a:p>
        </p:txBody>
      </p:sp>
      <p:sp>
        <p:nvSpPr>
          <p:cNvPr id="3892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3892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3892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38929"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38930"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3893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3893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3893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5" name="标题 493569"/>
          <p:cNvSpPr>
            <a:spLocks noGrp="1" noChangeArrowheads="1"/>
          </p:cNvSpPr>
          <p:nvPr>
            <p:ph type="title"/>
          </p:nvPr>
        </p:nvSpPr>
        <p:spPr>
          <a:xfrm>
            <a:off x="1695450" y="915988"/>
            <a:ext cx="7239000" cy="461962"/>
          </a:xfrm>
        </p:spPr>
        <p:txBody>
          <a:bodyPr/>
          <a:lstStyle/>
          <a:p>
            <a:pPr eaLnBrk="1" hangingPunct="1"/>
            <a:r>
              <a:rPr lang="en-US" altLang="zh-CN" sz="2000" smtClean="0"/>
              <a:t>MT</a:t>
            </a:r>
            <a:r>
              <a:rPr lang="zh-CN" altLang="en-US" sz="2000" smtClean="0"/>
              <a:t>坐标系上的电压方程为：</a:t>
            </a:r>
          </a:p>
        </p:txBody>
      </p:sp>
      <p:graphicFrame>
        <p:nvGraphicFramePr>
          <p:cNvPr id="39938" name="对象 493570"/>
          <p:cNvGraphicFramePr>
            <a:graphicFrameLocks/>
          </p:cNvGraphicFramePr>
          <p:nvPr/>
        </p:nvGraphicFramePr>
        <p:xfrm>
          <a:off x="1697038" y="1303338"/>
          <a:ext cx="6253162" cy="1609725"/>
        </p:xfrm>
        <a:graphic>
          <a:graphicData uri="http://schemas.openxmlformats.org/presentationml/2006/ole">
            <p:oleObj spid="_x0000_s331778" r:id="rId3" imgW="3314700" imgH="939800" progId="">
              <p:embed/>
            </p:oleObj>
          </a:graphicData>
        </a:graphic>
      </p:graphicFrame>
      <p:sp>
        <p:nvSpPr>
          <p:cNvPr id="493572" name="文本占位符 493571"/>
          <p:cNvSpPr>
            <a:spLocks noGrp="1"/>
          </p:cNvSpPr>
          <p:nvPr>
            <p:ph type="body" idx="1"/>
          </p:nvPr>
        </p:nvSpPr>
        <p:spPr>
          <a:xfrm>
            <a:off x="1743075" y="2846388"/>
            <a:ext cx="7400925" cy="928687"/>
          </a:xfrm>
        </p:spPr>
        <p:txBody>
          <a:bodyPr/>
          <a:lstStyle/>
          <a:p>
            <a:pPr eaLnBrk="1" hangingPunct="1">
              <a:defRPr/>
            </a:pPr>
            <a:r>
              <a:rPr lang="en-US" altLang="zh-CN" noProof="1">
                <a:solidFill>
                  <a:srgbClr val="A50021"/>
                </a:solidFill>
                <a:effectLst>
                  <a:outerShdw blurRad="38100" dist="38100" dir="2700000">
                    <a:srgbClr val="C0C0C0"/>
                  </a:outerShdw>
                </a:effectLst>
              </a:rPr>
              <a:t>2</a:t>
            </a:r>
            <a:r>
              <a:rPr lang="zh-CN" altLang="en-US" noProof="1">
                <a:solidFill>
                  <a:srgbClr val="A50021"/>
                </a:solidFill>
                <a:effectLst>
                  <a:outerShdw blurRad="38100" dist="38100" dir="2700000">
                    <a:srgbClr val="C0C0C0"/>
                  </a:outerShdw>
                </a:effectLst>
              </a:rPr>
              <a:t>、磁链方程</a:t>
            </a:r>
          </a:p>
          <a:p>
            <a:pPr eaLnBrk="1" hangingPunct="1">
              <a:defRPr/>
            </a:pPr>
            <a:r>
              <a:rPr lang="zh-CN" altLang="en-US" noProof="1"/>
              <a:t>    由于转子磁场定向的引入，即      与</a:t>
            </a:r>
            <a:r>
              <a:rPr lang="en-US" altLang="zh-CN" noProof="1"/>
              <a:t>M</a:t>
            </a:r>
            <a:r>
              <a:rPr lang="zh-CN" altLang="en-US" noProof="1"/>
              <a:t>轴重合是同步旋转矢量，原同步旋转</a:t>
            </a:r>
            <a:r>
              <a:rPr lang="en-US" altLang="zh-CN" noProof="1"/>
              <a:t>dq</a:t>
            </a:r>
            <a:r>
              <a:rPr lang="zh-CN" altLang="en-US" noProof="1"/>
              <a:t>坐标系磁链方程下标改写</a:t>
            </a:r>
            <a:r>
              <a:rPr lang="en-US" altLang="zh-CN" noProof="1"/>
              <a:t>mt</a:t>
            </a:r>
            <a:r>
              <a:rPr lang="zh-CN" altLang="en-US" noProof="1"/>
              <a:t>且整理第</a:t>
            </a:r>
            <a:r>
              <a:rPr lang="en-US" altLang="zh-CN" noProof="1"/>
              <a:t>3</a:t>
            </a:r>
            <a:r>
              <a:rPr lang="zh-CN" altLang="en-US" noProof="1"/>
              <a:t>、</a:t>
            </a:r>
            <a:r>
              <a:rPr lang="en-US" altLang="zh-CN" noProof="1"/>
              <a:t>4</a:t>
            </a:r>
            <a:r>
              <a:rPr lang="zh-CN" altLang="en-US" noProof="1"/>
              <a:t>行：</a:t>
            </a:r>
          </a:p>
        </p:txBody>
      </p:sp>
      <p:graphicFrame>
        <p:nvGraphicFramePr>
          <p:cNvPr id="39939" name="对象 493572"/>
          <p:cNvGraphicFramePr>
            <a:graphicFrameLocks/>
          </p:cNvGraphicFramePr>
          <p:nvPr/>
        </p:nvGraphicFramePr>
        <p:xfrm>
          <a:off x="5349875" y="2962275"/>
          <a:ext cx="452438" cy="539750"/>
        </p:xfrm>
        <a:graphic>
          <a:graphicData uri="http://schemas.openxmlformats.org/presentationml/2006/ole">
            <p:oleObj spid="_x0000_s331779" r:id="rId4" imgW="215900" imgH="215900" progId="">
              <p:embed/>
            </p:oleObj>
          </a:graphicData>
        </a:graphic>
      </p:graphicFrame>
      <p:graphicFrame>
        <p:nvGraphicFramePr>
          <p:cNvPr id="39940" name="对象 493573"/>
          <p:cNvGraphicFramePr>
            <a:graphicFrameLocks/>
          </p:cNvGraphicFramePr>
          <p:nvPr/>
        </p:nvGraphicFramePr>
        <p:xfrm>
          <a:off x="1811338" y="3749675"/>
          <a:ext cx="2974975" cy="1376363"/>
        </p:xfrm>
        <a:graphic>
          <a:graphicData uri="http://schemas.openxmlformats.org/presentationml/2006/ole">
            <p:oleObj spid="_x0000_s331780" r:id="rId5" imgW="2171700" imgH="939800" progId="">
              <p:embed/>
            </p:oleObj>
          </a:graphicData>
        </a:graphic>
      </p:graphicFrame>
      <p:graphicFrame>
        <p:nvGraphicFramePr>
          <p:cNvPr id="39941" name="对象 493574"/>
          <p:cNvGraphicFramePr>
            <a:graphicFrameLocks/>
          </p:cNvGraphicFramePr>
          <p:nvPr/>
        </p:nvGraphicFramePr>
        <p:xfrm>
          <a:off x="5495925" y="3806825"/>
          <a:ext cx="3311525" cy="519113"/>
        </p:xfrm>
        <a:graphic>
          <a:graphicData uri="http://schemas.openxmlformats.org/presentationml/2006/ole">
            <p:oleObj spid="_x0000_s331781" r:id="rId6" imgW="1460500" imgH="228600" progId="">
              <p:embed/>
            </p:oleObj>
          </a:graphicData>
        </a:graphic>
      </p:graphicFrame>
      <p:graphicFrame>
        <p:nvGraphicFramePr>
          <p:cNvPr id="39942" name="对象 493575"/>
          <p:cNvGraphicFramePr>
            <a:graphicFrameLocks/>
          </p:cNvGraphicFramePr>
          <p:nvPr/>
        </p:nvGraphicFramePr>
        <p:xfrm>
          <a:off x="5561013" y="4400550"/>
          <a:ext cx="2984500" cy="533400"/>
        </p:xfrm>
        <a:graphic>
          <a:graphicData uri="http://schemas.openxmlformats.org/presentationml/2006/ole">
            <p:oleObj spid="_x0000_s331782" r:id="rId7" imgW="1283257" imgH="228699" progId="">
              <p:embed/>
            </p:oleObj>
          </a:graphicData>
        </a:graphic>
      </p:graphicFrame>
      <p:sp>
        <p:nvSpPr>
          <p:cNvPr id="39947" name="文本框 493576"/>
          <p:cNvSpPr txBox="1">
            <a:spLocks noChangeArrowheads="1"/>
          </p:cNvSpPr>
          <p:nvPr/>
        </p:nvSpPr>
        <p:spPr bwMode="auto">
          <a:xfrm>
            <a:off x="4884738" y="4162425"/>
            <a:ext cx="471487" cy="366713"/>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pitchFamily="34" charset="0"/>
              <a:buNone/>
            </a:pPr>
            <a:r>
              <a:rPr lang="zh-CN" altLang="en-US" sz="2000">
                <a:solidFill>
                  <a:schemeClr val="tx1"/>
                </a:solidFill>
                <a:latin typeface="Monotype Corsiva" pitchFamily="66" charset="0"/>
              </a:rPr>
              <a:t>且</a:t>
            </a:r>
          </a:p>
        </p:txBody>
      </p:sp>
      <p:graphicFrame>
        <p:nvGraphicFramePr>
          <p:cNvPr id="39943" name="对象 493577"/>
          <p:cNvGraphicFramePr>
            <a:graphicFrameLocks/>
          </p:cNvGraphicFramePr>
          <p:nvPr/>
        </p:nvGraphicFramePr>
        <p:xfrm>
          <a:off x="1973263" y="5048250"/>
          <a:ext cx="3863975" cy="1811338"/>
        </p:xfrm>
        <a:graphic>
          <a:graphicData uri="http://schemas.openxmlformats.org/presentationml/2006/ole">
            <p:oleObj spid="_x0000_s331783" r:id="rId8" imgW="2095500" imgH="939800" progId="">
              <p:embed/>
            </p:oleObj>
          </a:graphicData>
        </a:graphic>
      </p:graphicFrame>
      <p:graphicFrame>
        <p:nvGraphicFramePr>
          <p:cNvPr id="39944" name="对象 493578"/>
          <p:cNvGraphicFramePr>
            <a:graphicFrameLocks/>
          </p:cNvGraphicFramePr>
          <p:nvPr/>
        </p:nvGraphicFramePr>
        <p:xfrm>
          <a:off x="6350000" y="4883150"/>
          <a:ext cx="2847975" cy="2014538"/>
        </p:xfrm>
        <a:graphic>
          <a:graphicData uri="http://schemas.openxmlformats.org/presentationml/2006/ole">
            <p:oleObj spid="_x0000_s331784" r:id="rId9" imgW="1231900" imgH="939800" progId="">
              <p:embed/>
            </p:oleObj>
          </a:graphicData>
        </a:graphic>
      </p:graphicFrame>
      <p:sp>
        <p:nvSpPr>
          <p:cNvPr id="39948" name="文本框 493579"/>
          <p:cNvSpPr txBox="1">
            <a:spLocks noChangeArrowheads="1"/>
          </p:cNvSpPr>
          <p:nvPr/>
        </p:nvSpPr>
        <p:spPr bwMode="auto">
          <a:xfrm>
            <a:off x="1649413" y="5146675"/>
            <a:ext cx="471487" cy="366713"/>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pitchFamily="34" charset="0"/>
              <a:buNone/>
            </a:pPr>
            <a:r>
              <a:rPr lang="zh-CN" altLang="en-US" sz="2000">
                <a:solidFill>
                  <a:schemeClr val="tx1"/>
                </a:solidFill>
                <a:latin typeface="Monotype Corsiva" pitchFamily="66" charset="0"/>
              </a:rPr>
              <a:t>则</a:t>
            </a:r>
          </a:p>
        </p:txBody>
      </p:sp>
      <p:sp>
        <p:nvSpPr>
          <p:cNvPr id="39949" name="直接连接符 492555"/>
          <p:cNvSpPr>
            <a:spLocks noChangeShapeType="1"/>
          </p:cNvSpPr>
          <p:nvPr/>
        </p:nvSpPr>
        <p:spPr bwMode="auto">
          <a:xfrm>
            <a:off x="6553200" y="4924425"/>
            <a:ext cx="1225550" cy="0"/>
          </a:xfrm>
          <a:prstGeom prst="line">
            <a:avLst/>
          </a:prstGeom>
          <a:noFill/>
          <a:ln w="76200">
            <a:solidFill>
              <a:schemeClr val="tx2"/>
            </a:solidFill>
            <a:miter lim="800000"/>
            <a:headEnd/>
            <a:tailEnd/>
          </a:ln>
        </p:spPr>
        <p:txBody>
          <a:bodyPr/>
          <a:lstStyle/>
          <a:p>
            <a:endParaRPr lang="zh-CN" altLang="en-US"/>
          </a:p>
        </p:txBody>
      </p:sp>
      <p:sp>
        <p:nvSpPr>
          <p:cNvPr id="3995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3995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3995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39953"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39954"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3995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3995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3995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标题 496641"/>
          <p:cNvSpPr>
            <a:spLocks noGrp="1"/>
          </p:cNvSpPr>
          <p:nvPr>
            <p:ph type="title"/>
          </p:nvPr>
        </p:nvSpPr>
        <p:spPr>
          <a:xfrm>
            <a:off x="1682750" y="920750"/>
            <a:ext cx="1987550" cy="457200"/>
          </a:xfrm>
        </p:spPr>
        <p:txBody>
          <a:bodyPr/>
          <a:lstStyle/>
          <a:p>
            <a:pPr eaLnBrk="1" hangingPunct="1">
              <a:defRPr/>
            </a:pPr>
            <a:r>
              <a:rPr lang="en-US" altLang="zh-CN" sz="1800" noProof="1">
                <a:solidFill>
                  <a:srgbClr val="A50021"/>
                </a:solidFill>
                <a:effectLst>
                  <a:outerShdw blurRad="38100" dist="38100" dir="2700000">
                    <a:srgbClr val="C0C0C0"/>
                  </a:outerShdw>
                </a:effectLst>
              </a:rPr>
              <a:t>3</a:t>
            </a:r>
            <a:r>
              <a:rPr lang="zh-CN" altLang="en-US" sz="1800" noProof="1">
                <a:solidFill>
                  <a:srgbClr val="A50021"/>
                </a:solidFill>
                <a:effectLst>
                  <a:outerShdw blurRad="38100" dist="38100" dir="2700000">
                    <a:srgbClr val="C0C0C0"/>
                  </a:outerShdw>
                </a:effectLst>
              </a:rPr>
              <a:t>、电磁转矩方程</a:t>
            </a:r>
          </a:p>
        </p:txBody>
      </p:sp>
      <p:sp>
        <p:nvSpPr>
          <p:cNvPr id="40972" name="文本占位符 496642"/>
          <p:cNvSpPr>
            <a:spLocks noGrp="1" noChangeArrowheads="1"/>
          </p:cNvSpPr>
          <p:nvPr>
            <p:ph type="body" idx="1"/>
          </p:nvPr>
        </p:nvSpPr>
        <p:spPr>
          <a:xfrm>
            <a:off x="1779588" y="1406525"/>
            <a:ext cx="7364412" cy="766763"/>
          </a:xfrm>
        </p:spPr>
        <p:txBody>
          <a:bodyPr/>
          <a:lstStyle/>
          <a:p>
            <a:pPr eaLnBrk="1" hangingPunct="1"/>
            <a:r>
              <a:rPr lang="zh-CN" altLang="en-US" smtClean="0"/>
              <a:t>将</a:t>
            </a:r>
            <a:r>
              <a:rPr lang="en-US" altLang="zh-CN" smtClean="0"/>
              <a:t>dq</a:t>
            </a:r>
            <a:r>
              <a:rPr lang="zh-CN" altLang="en-US" smtClean="0"/>
              <a:t>坐标系下标改成</a:t>
            </a:r>
            <a:r>
              <a:rPr lang="en-US" altLang="zh-CN" smtClean="0"/>
              <a:t>mt</a:t>
            </a:r>
            <a:r>
              <a:rPr lang="zh-CN" altLang="en-US" smtClean="0"/>
              <a:t>，由于矢量控制、转子磁场定向的引入，即      与</a:t>
            </a:r>
            <a:r>
              <a:rPr lang="en-US" altLang="zh-CN" smtClean="0"/>
              <a:t>M</a:t>
            </a:r>
            <a:r>
              <a:rPr lang="zh-CN" altLang="en-US" smtClean="0"/>
              <a:t>轴重合是同步旋转矢量，有</a:t>
            </a:r>
          </a:p>
        </p:txBody>
      </p:sp>
      <p:graphicFrame>
        <p:nvGraphicFramePr>
          <p:cNvPr id="40962" name="对象 496643"/>
          <p:cNvGraphicFramePr>
            <a:graphicFrameLocks/>
          </p:cNvGraphicFramePr>
          <p:nvPr/>
        </p:nvGraphicFramePr>
        <p:xfrm>
          <a:off x="1952625" y="2108200"/>
          <a:ext cx="3816350" cy="614363"/>
        </p:xfrm>
        <a:graphic>
          <a:graphicData uri="http://schemas.openxmlformats.org/presentationml/2006/ole">
            <p:oleObj spid="_x0000_s332802" r:id="rId3" imgW="1473840" imgH="241405" progId="">
              <p:embed/>
            </p:oleObj>
          </a:graphicData>
        </a:graphic>
      </p:graphicFrame>
      <p:graphicFrame>
        <p:nvGraphicFramePr>
          <p:cNvPr id="40963" name="对象 496644"/>
          <p:cNvGraphicFramePr>
            <a:graphicFrameLocks/>
          </p:cNvGraphicFramePr>
          <p:nvPr/>
        </p:nvGraphicFramePr>
        <p:xfrm>
          <a:off x="2074863" y="1627188"/>
          <a:ext cx="395287" cy="395287"/>
        </p:xfrm>
        <a:graphic>
          <a:graphicData uri="http://schemas.openxmlformats.org/presentationml/2006/ole">
            <p:oleObj spid="_x0000_s332803" r:id="rId4" imgW="215900" imgH="215900" progId="">
              <p:embed/>
            </p:oleObj>
          </a:graphicData>
        </a:graphic>
      </p:graphicFrame>
      <p:graphicFrame>
        <p:nvGraphicFramePr>
          <p:cNvPr id="40964" name="对象 496645"/>
          <p:cNvGraphicFramePr>
            <a:graphicFrameLocks/>
          </p:cNvGraphicFramePr>
          <p:nvPr/>
        </p:nvGraphicFramePr>
        <p:xfrm>
          <a:off x="1997075" y="2706688"/>
          <a:ext cx="2201863" cy="466725"/>
        </p:xfrm>
        <a:graphic>
          <a:graphicData uri="http://schemas.openxmlformats.org/presentationml/2006/ole">
            <p:oleObj spid="_x0000_s332804" r:id="rId5" imgW="1079969" imgH="228699" progId="">
              <p:embed/>
            </p:oleObj>
          </a:graphicData>
        </a:graphic>
      </p:graphicFrame>
      <p:graphicFrame>
        <p:nvGraphicFramePr>
          <p:cNvPr id="40965" name="对象 496646"/>
          <p:cNvGraphicFramePr>
            <a:graphicFrameLocks/>
          </p:cNvGraphicFramePr>
          <p:nvPr/>
        </p:nvGraphicFramePr>
        <p:xfrm>
          <a:off x="5440363" y="2490788"/>
          <a:ext cx="2116137" cy="925512"/>
        </p:xfrm>
        <a:graphic>
          <a:graphicData uri="http://schemas.openxmlformats.org/presentationml/2006/ole">
            <p:oleObj spid="_x0000_s332805" r:id="rId6" imgW="990600" imgH="431800" progId="">
              <p:embed/>
            </p:oleObj>
          </a:graphicData>
        </a:graphic>
      </p:graphicFrame>
      <p:graphicFrame>
        <p:nvGraphicFramePr>
          <p:cNvPr id="40966" name="对象 496647"/>
          <p:cNvGraphicFramePr>
            <a:graphicFrameLocks/>
          </p:cNvGraphicFramePr>
          <p:nvPr/>
        </p:nvGraphicFramePr>
        <p:xfrm>
          <a:off x="2009775" y="3422650"/>
          <a:ext cx="2305050" cy="527050"/>
        </p:xfrm>
        <a:graphic>
          <a:graphicData uri="http://schemas.openxmlformats.org/presentationml/2006/ole">
            <p:oleObj spid="_x0000_s332806" r:id="rId7" imgW="1003300" imgH="228600" progId="">
              <p:embed/>
            </p:oleObj>
          </a:graphicData>
        </a:graphic>
      </p:graphicFrame>
      <p:graphicFrame>
        <p:nvGraphicFramePr>
          <p:cNvPr id="40967" name="对象 496648"/>
          <p:cNvGraphicFramePr>
            <a:graphicFrameLocks/>
          </p:cNvGraphicFramePr>
          <p:nvPr/>
        </p:nvGraphicFramePr>
        <p:xfrm>
          <a:off x="5435600" y="3198813"/>
          <a:ext cx="1655763" cy="960437"/>
        </p:xfrm>
        <a:graphic>
          <a:graphicData uri="http://schemas.openxmlformats.org/presentationml/2006/ole">
            <p:oleObj spid="_x0000_s332807" r:id="rId8" imgW="774700" imgH="444500" progId="">
              <p:embed/>
            </p:oleObj>
          </a:graphicData>
        </a:graphic>
      </p:graphicFrame>
      <p:sp>
        <p:nvSpPr>
          <p:cNvPr id="40973" name="右箭头 496649"/>
          <p:cNvSpPr>
            <a:spLocks noChangeArrowheads="1"/>
          </p:cNvSpPr>
          <p:nvPr/>
        </p:nvSpPr>
        <p:spPr bwMode="auto">
          <a:xfrm>
            <a:off x="4481513" y="3279775"/>
            <a:ext cx="757237" cy="142875"/>
          </a:xfrm>
          <a:prstGeom prst="rightArrow">
            <a:avLst>
              <a:gd name="adj1" fmla="val 50000"/>
              <a:gd name="adj2" fmla="val 132475"/>
            </a:avLst>
          </a:prstGeom>
          <a:solidFill>
            <a:schemeClr val="accent1"/>
          </a:solid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40968" name="对象 496650"/>
          <p:cNvGraphicFramePr>
            <a:graphicFrameLocks/>
          </p:cNvGraphicFramePr>
          <p:nvPr/>
        </p:nvGraphicFramePr>
        <p:xfrm>
          <a:off x="2233613" y="4149725"/>
          <a:ext cx="4522787" cy="939800"/>
        </p:xfrm>
        <a:graphic>
          <a:graphicData uri="http://schemas.openxmlformats.org/presentationml/2006/ole">
            <p:oleObj spid="_x0000_s332808" r:id="rId9" imgW="2311400" imgH="431800" progId="">
              <p:embed/>
            </p:oleObj>
          </a:graphicData>
        </a:graphic>
      </p:graphicFrame>
      <p:graphicFrame>
        <p:nvGraphicFramePr>
          <p:cNvPr id="40969" name="对象 496651"/>
          <p:cNvGraphicFramePr>
            <a:graphicFrameLocks/>
          </p:cNvGraphicFramePr>
          <p:nvPr/>
        </p:nvGraphicFramePr>
        <p:xfrm>
          <a:off x="6907213" y="4054475"/>
          <a:ext cx="1749425" cy="935038"/>
        </p:xfrm>
        <a:graphic>
          <a:graphicData uri="http://schemas.openxmlformats.org/presentationml/2006/ole">
            <p:oleObj spid="_x0000_s332809" r:id="rId10" imgW="812800" imgH="431800" progId="">
              <p:embed/>
            </p:oleObj>
          </a:graphicData>
        </a:graphic>
      </p:graphicFrame>
      <p:sp>
        <p:nvSpPr>
          <p:cNvPr id="496654" name="文本框 496653"/>
          <p:cNvSpPr txBox="1"/>
          <p:nvPr/>
        </p:nvSpPr>
        <p:spPr>
          <a:xfrm>
            <a:off x="1639888" y="5005388"/>
            <a:ext cx="2160587"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en-US" altLang="zh-CN" sz="2000" noProof="1">
                <a:solidFill>
                  <a:srgbClr val="A50021"/>
                </a:solidFill>
                <a:effectLst>
                  <a:outerShdw blurRad="38100" dist="38100" dir="2700000">
                    <a:srgbClr val="C0C0C0"/>
                  </a:outerShdw>
                </a:effectLst>
                <a:latin typeface="Tahoma" pitchFamily="34" charset="0"/>
                <a:ea typeface="+mn-ea"/>
                <a:cs typeface="+mn-ea"/>
              </a:rPr>
              <a:t>4</a:t>
            </a:r>
            <a:r>
              <a:rPr lang="zh-CN" altLang="en-US" sz="2000" noProof="1">
                <a:solidFill>
                  <a:srgbClr val="A50021"/>
                </a:solidFill>
                <a:effectLst>
                  <a:outerShdw blurRad="38100" dist="38100" dir="2700000">
                    <a:srgbClr val="C0C0C0"/>
                  </a:outerShdw>
                </a:effectLst>
                <a:latin typeface="Tahoma" pitchFamily="34" charset="0"/>
                <a:ea typeface="+mn-ea"/>
                <a:cs typeface="+mn-ea"/>
              </a:rPr>
              <a:t>、运动方程</a:t>
            </a:r>
            <a:endParaRPr lang="zh-CN" altLang="en-US" sz="2000" noProof="1">
              <a:solidFill>
                <a:srgbClr val="A50021"/>
              </a:solidFill>
              <a:effectLst>
                <a:outerShdw blurRad="38100" dist="38100" dir="2700000">
                  <a:srgbClr val="C0C0C0"/>
                </a:outerShdw>
              </a:effectLst>
              <a:latin typeface="Tahoma" pitchFamily="34" charset="0"/>
              <a:ea typeface="+mn-ea"/>
            </a:endParaRPr>
          </a:p>
        </p:txBody>
      </p:sp>
      <p:sp>
        <p:nvSpPr>
          <p:cNvPr id="496655" name="矩形 496654"/>
          <p:cNvSpPr/>
          <p:nvPr/>
        </p:nvSpPr>
        <p:spPr>
          <a:xfrm>
            <a:off x="4730750" y="5822434"/>
            <a:ext cx="3065463" cy="369332"/>
          </a:xfrm>
          <a:prstGeom prst="rect">
            <a:avLst/>
          </a:prstGeom>
          <a:noFill/>
          <a:ln w="9525">
            <a:noFill/>
            <a:miter/>
          </a:ln>
        </p:spPr>
        <p:txBody>
          <a:bodyPr anchor="ctr">
            <a:spAutoFit/>
          </a:bodyPr>
          <a:lstStyle/>
          <a:p>
            <a:pPr eaLnBrk="1" hangingPunct="1">
              <a:lnSpc>
                <a:spcPct val="90000"/>
              </a:lnSpc>
              <a:buClr>
                <a:srgbClr val="000000"/>
              </a:buClr>
              <a:buFont typeface="Arial" panose="020B0604020202020204" pitchFamily="34" charset="0"/>
              <a:buNone/>
              <a:defRPr/>
            </a:pPr>
            <a:r>
              <a:rPr lang="zh-CN" altLang="en-US" sz="2000" noProof="1">
                <a:solidFill>
                  <a:srgbClr val="FF0000"/>
                </a:solidFill>
                <a:effectLst>
                  <a:outerShdw blurRad="38100" dist="38100" dir="2700000">
                    <a:srgbClr val="C0C0C0"/>
                  </a:outerShdw>
                </a:effectLst>
                <a:latin typeface="Tahoma" pitchFamily="34" charset="0"/>
                <a:ea typeface="+mn-ea"/>
                <a:cs typeface="+mn-ea"/>
              </a:rPr>
              <a:t>运动方程与坐标变换无关</a:t>
            </a:r>
            <a:endParaRPr lang="zh-CN" altLang="en-US" sz="2000" noProof="1">
              <a:solidFill>
                <a:srgbClr val="FF0000"/>
              </a:solidFill>
              <a:effectLst>
                <a:outerShdw blurRad="38100" dist="38100" dir="2700000">
                  <a:srgbClr val="C0C0C0"/>
                </a:outerShdw>
              </a:effectLst>
              <a:latin typeface="Tahoma" pitchFamily="34" charset="0"/>
              <a:ea typeface="+mn-ea"/>
            </a:endParaRPr>
          </a:p>
        </p:txBody>
      </p:sp>
      <p:graphicFrame>
        <p:nvGraphicFramePr>
          <p:cNvPr id="40970" name="对象 496655"/>
          <p:cNvGraphicFramePr>
            <a:graphicFrameLocks/>
          </p:cNvGraphicFramePr>
          <p:nvPr/>
        </p:nvGraphicFramePr>
        <p:xfrm>
          <a:off x="2208213" y="5568950"/>
          <a:ext cx="2303462" cy="1030288"/>
        </p:xfrm>
        <a:graphic>
          <a:graphicData uri="http://schemas.openxmlformats.org/presentationml/2006/ole">
            <p:oleObj spid="_x0000_s332810" r:id="rId11" imgW="1003300" imgH="444500" progId="">
              <p:embed/>
            </p:oleObj>
          </a:graphicData>
        </a:graphic>
      </p:graphicFrame>
      <p:sp>
        <p:nvSpPr>
          <p:cNvPr id="40976" name="文本框 496656"/>
          <p:cNvSpPr txBox="1">
            <a:spLocks noChangeArrowheads="1"/>
          </p:cNvSpPr>
          <p:nvPr/>
        </p:nvSpPr>
        <p:spPr bwMode="auto">
          <a:xfrm>
            <a:off x="1724025" y="4371975"/>
            <a:ext cx="471488" cy="366713"/>
          </a:xfrm>
          <a:prstGeom prst="rect">
            <a:avLst/>
          </a:prstGeom>
          <a:noFill/>
          <a:ln w="9525">
            <a:noFill/>
            <a:miter lim="800000"/>
            <a:headEnd/>
            <a:tailEnd/>
          </a:ln>
        </p:spPr>
        <p:txBody>
          <a:bodyPr>
            <a:spAutoFit/>
          </a:bodyPr>
          <a:lstStyle/>
          <a:p>
            <a:pPr algn="ctr" eaLnBrk="1" hangingPunct="1">
              <a:lnSpc>
                <a:spcPct val="90000"/>
              </a:lnSpc>
              <a:spcBef>
                <a:spcPct val="50000"/>
              </a:spcBef>
              <a:buFont typeface="Arial" pitchFamily="34" charset="0"/>
              <a:buNone/>
            </a:pPr>
            <a:r>
              <a:rPr lang="zh-CN" altLang="en-US" sz="2000">
                <a:solidFill>
                  <a:schemeClr val="tx1"/>
                </a:solidFill>
                <a:latin typeface="Monotype Corsiva" pitchFamily="66" charset="0"/>
              </a:rPr>
              <a:t>则</a:t>
            </a:r>
          </a:p>
        </p:txBody>
      </p:sp>
      <p:sp>
        <p:nvSpPr>
          <p:cNvPr id="40977" name="直接连接符 496665"/>
          <p:cNvSpPr>
            <a:spLocks noChangeShapeType="1"/>
          </p:cNvSpPr>
          <p:nvPr/>
        </p:nvSpPr>
        <p:spPr bwMode="auto">
          <a:xfrm>
            <a:off x="7286625" y="5037138"/>
            <a:ext cx="1290638" cy="0"/>
          </a:xfrm>
          <a:prstGeom prst="line">
            <a:avLst/>
          </a:prstGeom>
          <a:noFill/>
          <a:ln w="38100">
            <a:solidFill>
              <a:srgbClr val="FF0000"/>
            </a:solidFill>
            <a:round/>
            <a:headEnd/>
            <a:tailEnd/>
          </a:ln>
        </p:spPr>
        <p:txBody>
          <a:bodyPr/>
          <a:lstStyle/>
          <a:p>
            <a:endParaRPr lang="zh-CN" altLang="en-US"/>
          </a:p>
        </p:txBody>
      </p:sp>
      <p:sp>
        <p:nvSpPr>
          <p:cNvPr id="4097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2" action="ppaction://hlinksldjump"/>
              </a:rPr>
              <a:t>7.1 </a:t>
            </a:r>
            <a:r>
              <a:rPr lang="zh-CN" altLang="en-US" sz="1400">
                <a:solidFill>
                  <a:srgbClr val="0000CC"/>
                </a:solidFill>
                <a:latin typeface="Siemens Sans" pitchFamily="2" charset="0"/>
                <a:hlinkClick r:id="rId12" action="ppaction://hlinksldjump"/>
              </a:rPr>
              <a:t>异步电动机动态数学模型的性质</a:t>
            </a:r>
            <a:endParaRPr lang="zh-CN" altLang="en-US" sz="1400">
              <a:solidFill>
                <a:srgbClr val="0000CC"/>
              </a:solidFill>
              <a:latin typeface="Siemens Sans" pitchFamily="2" charset="0"/>
            </a:endParaRPr>
          </a:p>
        </p:txBody>
      </p:sp>
      <p:sp>
        <p:nvSpPr>
          <p:cNvPr id="4097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7.6 </a:t>
            </a:r>
            <a:r>
              <a:rPr lang="zh-CN" altLang="en-US" sz="1400">
                <a:solidFill>
                  <a:schemeClr val="tx1"/>
                </a:solidFill>
                <a:latin typeface="Siemens Sans" pitchFamily="2" charset="0"/>
                <a:hlinkClick r:id="rId13" action="ppaction://hlinksldjump"/>
              </a:rPr>
              <a:t>异步电动机按转子磁链定向的矢量控制系统</a:t>
            </a:r>
            <a:endParaRPr lang="zh-CN" altLang="en-US" sz="1400">
              <a:solidFill>
                <a:schemeClr val="tx1"/>
              </a:solidFill>
              <a:latin typeface="Siemens Sans" pitchFamily="2" charset="0"/>
            </a:endParaRPr>
          </a:p>
        </p:txBody>
      </p:sp>
      <p:sp>
        <p:nvSpPr>
          <p:cNvPr id="4098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7.2 </a:t>
            </a:r>
            <a:r>
              <a:rPr lang="zh-CN" altLang="en-US" sz="1400">
                <a:solidFill>
                  <a:schemeClr val="tx1"/>
                </a:solidFill>
                <a:latin typeface="Siemens Sans" pitchFamily="2" charset="0"/>
                <a:hlinkClick r:id="rId14" action="ppaction://hlinksldjump"/>
              </a:rPr>
              <a:t>异步电动机三相数学模型</a:t>
            </a:r>
            <a:endParaRPr lang="zh-CN" altLang="en-US" sz="1400">
              <a:solidFill>
                <a:schemeClr val="tx1"/>
              </a:solidFill>
              <a:latin typeface="Siemens Sans" pitchFamily="2" charset="0"/>
            </a:endParaRPr>
          </a:p>
        </p:txBody>
      </p:sp>
      <p:sp>
        <p:nvSpPr>
          <p:cNvPr id="40981" name="矩形 559112">
            <a:hlinkClick r:id="rId1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7.3 </a:t>
            </a:r>
            <a:r>
              <a:rPr lang="zh-CN" altLang="en-US" sz="1400">
                <a:solidFill>
                  <a:schemeClr val="tx1"/>
                </a:solidFill>
                <a:latin typeface="Siemens Sans" pitchFamily="2" charset="0"/>
                <a:hlinkClick r:id="rId15" action="ppaction://hlinksldjump"/>
              </a:rPr>
              <a:t>坐标变换</a:t>
            </a:r>
            <a:endParaRPr lang="zh-CN" altLang="en-US" sz="1400">
              <a:solidFill>
                <a:schemeClr val="tx1"/>
              </a:solidFill>
              <a:latin typeface="Siemens Sans" pitchFamily="2" charset="0"/>
            </a:endParaRPr>
          </a:p>
        </p:txBody>
      </p:sp>
      <p:sp>
        <p:nvSpPr>
          <p:cNvPr id="40982" name="矩形 559113"/>
          <p:cNvSpPr>
            <a:spLocks noChangeArrowheads="1"/>
          </p:cNvSpPr>
          <p:nvPr/>
        </p:nvSpPr>
        <p:spPr bwMode="auto">
          <a:xfrm>
            <a:off x="12700" y="2536825"/>
            <a:ext cx="1644650" cy="663575"/>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6" action="ppaction://hlinksldjump"/>
              </a:rPr>
              <a:t>7.4 </a:t>
            </a:r>
            <a:r>
              <a:rPr lang="zh-CN" altLang="en-US" sz="1400">
                <a:solidFill>
                  <a:schemeClr val="tx1"/>
                </a:solidFill>
                <a:latin typeface="Siemens Sans" pitchFamily="2" charset="0"/>
                <a:hlinkClick r:id="rId16" action="ppaction://hlinksldjump"/>
              </a:rPr>
              <a:t>异步电动机在正交坐标系上的动态数学模型</a:t>
            </a:r>
            <a:endParaRPr lang="zh-CN" altLang="en-US" sz="1400">
              <a:solidFill>
                <a:schemeClr val="tx1"/>
              </a:solidFill>
              <a:latin typeface="Siemens Sans" pitchFamily="2" charset="0"/>
            </a:endParaRPr>
          </a:p>
        </p:txBody>
      </p:sp>
      <p:sp>
        <p:nvSpPr>
          <p:cNvPr id="4098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7" action="ppaction://hlinksldjump"/>
              </a:rPr>
              <a:t>7.5 </a:t>
            </a:r>
            <a:r>
              <a:rPr lang="zh-CN" altLang="en-US" sz="1400">
                <a:solidFill>
                  <a:schemeClr val="tx1"/>
                </a:solidFill>
                <a:latin typeface="Siemens Sans" pitchFamily="2" charset="0"/>
                <a:hlinkClick r:id="rId17" action="ppaction://hlinksldjump"/>
              </a:rPr>
              <a:t>异步电动机在正交坐标系上的状态方程</a:t>
            </a:r>
            <a:endParaRPr lang="zh-CN" altLang="en-US" sz="1400">
              <a:solidFill>
                <a:schemeClr val="tx1"/>
              </a:solidFill>
              <a:latin typeface="Siemens Sans" pitchFamily="2" charset="0"/>
            </a:endParaRPr>
          </a:p>
        </p:txBody>
      </p:sp>
      <p:sp>
        <p:nvSpPr>
          <p:cNvPr id="4098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8" action="ppaction://hlinksldjump"/>
              </a:rPr>
              <a:t>7.8 </a:t>
            </a:r>
            <a:r>
              <a:rPr lang="zh-CN" altLang="en-US" sz="1400">
                <a:solidFill>
                  <a:schemeClr val="tx1"/>
                </a:solidFill>
                <a:latin typeface="Siemens Sans" pitchFamily="2" charset="0"/>
                <a:hlinkClick r:id="rId18" action="ppaction://hlinksldjump"/>
              </a:rPr>
              <a:t>直接转矩控制系统与矢量控制系统的比较</a:t>
            </a:r>
            <a:endParaRPr lang="zh-CN" altLang="en-US" sz="1400">
              <a:solidFill>
                <a:schemeClr val="tx1"/>
              </a:solidFill>
              <a:latin typeface="Siemens Sans" pitchFamily="2" charset="0"/>
            </a:endParaRPr>
          </a:p>
        </p:txBody>
      </p:sp>
      <p:sp>
        <p:nvSpPr>
          <p:cNvPr id="4098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9" action="ppaction://hlinksldjump"/>
              </a:rPr>
              <a:t>7.7 </a:t>
            </a:r>
            <a:r>
              <a:rPr lang="zh-CN" altLang="en-US" sz="1400">
                <a:solidFill>
                  <a:schemeClr val="tx1"/>
                </a:solidFill>
                <a:latin typeface="Siemens Sans" pitchFamily="2" charset="0"/>
                <a:hlinkClick r:id="rId1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idx="4294967295"/>
          </p:nvPr>
        </p:nvSpPr>
        <p:spPr>
          <a:xfrm>
            <a:off x="1811877" y="171620"/>
            <a:ext cx="7239000" cy="741362"/>
          </a:xfrm>
        </p:spPr>
        <p:txBody>
          <a:bodyPr/>
          <a:lstStyle/>
          <a:p>
            <a:r>
              <a:rPr lang="zh-CN" altLang="en-US" dirty="0" smtClean="0">
                <a:effectLst>
                  <a:outerShdw blurRad="38100" dist="38100" dir="2700000" algn="tl">
                    <a:srgbClr val="C0C0C0"/>
                  </a:outerShdw>
                </a:effectLst>
                <a:ea typeface="宋体" charset="-122"/>
              </a:rPr>
              <a:t>异步电机在两相同步旋转，按转子磁场定向</a:t>
            </a:r>
            <a:r>
              <a:rPr lang="en-US" altLang="zh-CN" dirty="0" smtClean="0">
                <a:effectLst>
                  <a:outerShdw blurRad="38100" dist="38100" dir="2700000" algn="tl">
                    <a:srgbClr val="C0C0C0"/>
                  </a:outerShdw>
                </a:effectLst>
                <a:ea typeface="宋体" charset="-122"/>
              </a:rPr>
              <a:t>MT</a:t>
            </a:r>
            <a:r>
              <a:rPr lang="zh-CN" altLang="en-US" dirty="0" smtClean="0">
                <a:effectLst>
                  <a:outerShdw blurRad="38100" dist="38100" dir="2700000" algn="tl">
                    <a:srgbClr val="C0C0C0"/>
                  </a:outerShdw>
                </a:effectLst>
                <a:ea typeface="宋体" charset="-122"/>
              </a:rPr>
              <a:t>坐标系上的数学模型（推导过程书上没有） </a:t>
            </a:r>
          </a:p>
        </p:txBody>
      </p:sp>
      <p:sp>
        <p:nvSpPr>
          <p:cNvPr id="12" name="Rectangle 3"/>
          <p:cNvSpPr txBox="1">
            <a:spLocks noChangeArrowheads="1"/>
          </p:cNvSpPr>
          <p:nvPr/>
        </p:nvSpPr>
        <p:spPr bwMode="auto">
          <a:xfrm>
            <a:off x="1833563" y="1024107"/>
            <a:ext cx="7310437" cy="1562100"/>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1</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、电压方程</a:t>
            </a:r>
          </a:p>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    由于转子磁场定向的引入，即      与</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轴重合是同步旋转矢量，原同步旋转</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dq</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坐标系磁链方程下标改写</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mt</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且整理第</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3</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4</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行：</a:t>
            </a:r>
          </a:p>
        </p:txBody>
      </p:sp>
      <p:graphicFrame>
        <p:nvGraphicFramePr>
          <p:cNvPr id="13" name="Object 4"/>
          <p:cNvGraphicFramePr>
            <a:graphicFrameLocks noChangeAspect="1"/>
          </p:cNvGraphicFramePr>
          <p:nvPr/>
        </p:nvGraphicFramePr>
        <p:xfrm>
          <a:off x="6202363" y="1228895"/>
          <a:ext cx="539750" cy="539750"/>
        </p:xfrm>
        <a:graphic>
          <a:graphicData uri="http://schemas.openxmlformats.org/presentationml/2006/ole">
            <p:oleObj spid="_x0000_s333826" name="公式" r:id="rId3" imgW="215900" imgH="215900" progId="">
              <p:embed/>
            </p:oleObj>
          </a:graphicData>
        </a:graphic>
      </p:graphicFrame>
      <p:graphicFrame>
        <p:nvGraphicFramePr>
          <p:cNvPr id="14" name="Object 5"/>
          <p:cNvGraphicFramePr>
            <a:graphicFrameLocks noChangeAspect="1"/>
          </p:cNvGraphicFramePr>
          <p:nvPr/>
        </p:nvGraphicFramePr>
        <p:xfrm>
          <a:off x="2154238" y="2864020"/>
          <a:ext cx="4464050" cy="1938337"/>
        </p:xfrm>
        <a:graphic>
          <a:graphicData uri="http://schemas.openxmlformats.org/presentationml/2006/ole">
            <p:oleObj spid="_x0000_s333827" name="公式" r:id="rId4" imgW="2171700" imgH="939800" progId="">
              <p:embed/>
            </p:oleObj>
          </a:graphicData>
        </a:graphic>
      </p:graphicFrame>
      <p:graphicFrame>
        <p:nvGraphicFramePr>
          <p:cNvPr id="15" name="Object 6"/>
          <p:cNvGraphicFramePr>
            <a:graphicFrameLocks noChangeAspect="1"/>
          </p:cNvGraphicFramePr>
          <p:nvPr/>
        </p:nvGraphicFramePr>
        <p:xfrm>
          <a:off x="2152650" y="5545307"/>
          <a:ext cx="3311525" cy="519113"/>
        </p:xfrm>
        <a:graphic>
          <a:graphicData uri="http://schemas.openxmlformats.org/presentationml/2006/ole">
            <p:oleObj spid="_x0000_s333828" name="公式" r:id="rId5" imgW="1460500" imgH="228600" progId="">
              <p:embed/>
            </p:oleObj>
          </a:graphicData>
        </a:graphic>
      </p:graphicFrame>
      <p:graphicFrame>
        <p:nvGraphicFramePr>
          <p:cNvPr id="16" name="Object 7"/>
          <p:cNvGraphicFramePr>
            <a:graphicFrameLocks noChangeAspect="1"/>
          </p:cNvGraphicFramePr>
          <p:nvPr/>
        </p:nvGraphicFramePr>
        <p:xfrm>
          <a:off x="2192338" y="6242220"/>
          <a:ext cx="2984500" cy="533400"/>
        </p:xfrm>
        <a:graphic>
          <a:graphicData uri="http://schemas.openxmlformats.org/presentationml/2006/ole">
            <p:oleObj spid="_x0000_s333829" name="公式" r:id="rId6" imgW="1283257" imgH="228699" progId="">
              <p:embed/>
            </p:oleObj>
          </a:graphicData>
        </a:graphic>
      </p:graphicFrame>
      <p:sp>
        <p:nvSpPr>
          <p:cNvPr id="17" name="Text Box 8"/>
          <p:cNvSpPr txBox="1">
            <a:spLocks noChangeArrowheads="1"/>
          </p:cNvSpPr>
          <p:nvPr/>
        </p:nvSpPr>
        <p:spPr bwMode="auto">
          <a:xfrm>
            <a:off x="1989138" y="5064295"/>
            <a:ext cx="1074737" cy="420687"/>
          </a:xfrm>
          <a:prstGeom prst="rect">
            <a:avLst/>
          </a:prstGeom>
          <a:noFill/>
          <a:ln w="9525">
            <a:noFill/>
            <a:miter lim="800000"/>
            <a:headEnd/>
            <a:tailEnd/>
          </a:ln>
          <a:effectLst/>
        </p:spPr>
        <p:txBody>
          <a:bodyPr>
            <a:spAutoFit/>
          </a:bodyPr>
          <a:lstStyle/>
          <a:p>
            <a:pPr>
              <a:spcBef>
                <a:spcPct val="50000"/>
              </a:spcBef>
            </a:pPr>
            <a:r>
              <a:rPr lang="zh-CN" altLang="en-US" sz="2400">
                <a:solidFill>
                  <a:schemeClr val="tx1"/>
                </a:solidFill>
              </a:rPr>
              <a:t>得：</a:t>
            </a:r>
          </a:p>
        </p:txBody>
      </p:sp>
    </p:spTree>
  </p:cSld>
  <p:clrMapOvr>
    <a:masterClrMapping/>
  </p:clrMapOvr>
  <p:transition spd="med">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ph idx="4294967295"/>
          </p:nvPr>
        </p:nvGraphicFramePr>
        <p:xfrm>
          <a:off x="1989138" y="1057275"/>
          <a:ext cx="6959600" cy="2322513"/>
        </p:xfrm>
        <a:graphic>
          <a:graphicData uri="http://schemas.openxmlformats.org/presentationml/2006/ole">
            <p:oleObj spid="_x0000_s334850" name="公式" r:id="rId3" imgW="3365500" imgH="939800" progId="">
              <p:embed/>
            </p:oleObj>
          </a:graphicData>
        </a:graphic>
      </p:graphicFrame>
      <p:sp>
        <p:nvSpPr>
          <p:cNvPr id="3" name="Text Box 3"/>
          <p:cNvSpPr txBox="1">
            <a:spLocks noChangeArrowheads="1"/>
          </p:cNvSpPr>
          <p:nvPr/>
        </p:nvSpPr>
        <p:spPr bwMode="auto">
          <a:xfrm>
            <a:off x="1739900" y="85725"/>
            <a:ext cx="6934200" cy="822325"/>
          </a:xfrm>
          <a:prstGeom prst="rect">
            <a:avLst/>
          </a:prstGeom>
          <a:noFill/>
          <a:ln w="9525">
            <a:noFill/>
            <a:miter lim="800000"/>
            <a:headEnd/>
            <a:tailEnd/>
          </a:ln>
          <a:effectLst/>
        </p:spPr>
        <p:txBody>
          <a:bodyPr>
            <a:spAutoFit/>
          </a:bodyPr>
          <a:lstStyle/>
          <a:p>
            <a:pPr algn="l">
              <a:lnSpc>
                <a:spcPct val="100000"/>
              </a:lnSpc>
              <a:spcBef>
                <a:spcPct val="50000"/>
              </a:spcBef>
            </a:pPr>
            <a:r>
              <a:rPr lang="zh-CN" altLang="en-US" sz="2400">
                <a:solidFill>
                  <a:schemeClr val="tx1"/>
                </a:solidFill>
                <a:latin typeface="Tahoma" pitchFamily="34" charset="0"/>
              </a:rPr>
              <a:t>由同步旋转</a:t>
            </a:r>
            <a:r>
              <a:rPr lang="en-US" altLang="zh-CN" sz="2400">
                <a:solidFill>
                  <a:schemeClr val="tx1"/>
                </a:solidFill>
                <a:latin typeface="Tahoma" pitchFamily="34" charset="0"/>
              </a:rPr>
              <a:t>dq</a:t>
            </a:r>
            <a:r>
              <a:rPr lang="zh-CN" altLang="en-US" sz="2400">
                <a:solidFill>
                  <a:schemeClr val="tx1"/>
                </a:solidFill>
                <a:latin typeface="Tahoma" pitchFamily="34" charset="0"/>
              </a:rPr>
              <a:t>坐标系的电压方程的第</a:t>
            </a:r>
            <a:r>
              <a:rPr lang="en-US" altLang="zh-CN" sz="2400">
                <a:solidFill>
                  <a:schemeClr val="tx1"/>
                </a:solidFill>
                <a:latin typeface="Tahoma" pitchFamily="34" charset="0"/>
              </a:rPr>
              <a:t>3</a:t>
            </a:r>
            <a:r>
              <a:rPr lang="zh-CN" altLang="en-US" sz="2400">
                <a:solidFill>
                  <a:schemeClr val="tx1"/>
                </a:solidFill>
                <a:latin typeface="Tahoma" pitchFamily="34" charset="0"/>
              </a:rPr>
              <a:t>、</a:t>
            </a:r>
            <a:r>
              <a:rPr lang="en-US" altLang="zh-CN" sz="2400">
                <a:solidFill>
                  <a:schemeClr val="tx1"/>
                </a:solidFill>
                <a:latin typeface="Tahoma" pitchFamily="34" charset="0"/>
              </a:rPr>
              <a:t>4</a:t>
            </a:r>
            <a:r>
              <a:rPr lang="zh-CN" altLang="en-US" sz="2400">
                <a:solidFill>
                  <a:schemeClr val="tx1"/>
                </a:solidFill>
                <a:latin typeface="Tahoma" pitchFamily="34" charset="0"/>
              </a:rPr>
              <a:t>行且下标由</a:t>
            </a:r>
            <a:r>
              <a:rPr lang="en-US" altLang="zh-CN" sz="2400">
                <a:solidFill>
                  <a:schemeClr val="tx1"/>
                </a:solidFill>
                <a:latin typeface="Tahoma" pitchFamily="34" charset="0"/>
              </a:rPr>
              <a:t>mt</a:t>
            </a:r>
            <a:r>
              <a:rPr lang="zh-CN" altLang="en-US" sz="2400">
                <a:solidFill>
                  <a:schemeClr val="tx1"/>
                </a:solidFill>
                <a:latin typeface="Tahoma" pitchFamily="34" charset="0"/>
              </a:rPr>
              <a:t>代替整理得：</a:t>
            </a:r>
          </a:p>
        </p:txBody>
      </p:sp>
      <p:graphicFrame>
        <p:nvGraphicFramePr>
          <p:cNvPr id="4" name="Object 4"/>
          <p:cNvGraphicFramePr>
            <a:graphicFrameLocks noChangeAspect="1"/>
          </p:cNvGraphicFramePr>
          <p:nvPr/>
        </p:nvGraphicFramePr>
        <p:xfrm>
          <a:off x="2135188" y="3916363"/>
          <a:ext cx="5611812" cy="457200"/>
        </p:xfrm>
        <a:graphic>
          <a:graphicData uri="http://schemas.openxmlformats.org/presentationml/2006/ole">
            <p:oleObj spid="_x0000_s334851" name="公式" r:id="rId4" imgW="2806700" imgH="228600" progId="">
              <p:embed/>
            </p:oleObj>
          </a:graphicData>
        </a:graphic>
      </p:graphicFrame>
      <p:graphicFrame>
        <p:nvGraphicFramePr>
          <p:cNvPr id="5" name="Object 5"/>
          <p:cNvGraphicFramePr>
            <a:graphicFrameLocks noChangeAspect="1"/>
          </p:cNvGraphicFramePr>
          <p:nvPr/>
        </p:nvGraphicFramePr>
        <p:xfrm>
          <a:off x="2640013" y="4349750"/>
          <a:ext cx="5111750" cy="431800"/>
        </p:xfrm>
        <a:graphic>
          <a:graphicData uri="http://schemas.openxmlformats.org/presentationml/2006/ole">
            <p:oleObj spid="_x0000_s334852" name="公式" r:id="rId5" imgW="2705100" imgH="228600" progId="">
              <p:embed/>
            </p:oleObj>
          </a:graphicData>
        </a:graphic>
      </p:graphicFrame>
      <p:graphicFrame>
        <p:nvGraphicFramePr>
          <p:cNvPr id="6" name="Object 6"/>
          <p:cNvGraphicFramePr>
            <a:graphicFrameLocks noChangeAspect="1"/>
          </p:cNvGraphicFramePr>
          <p:nvPr/>
        </p:nvGraphicFramePr>
        <p:xfrm>
          <a:off x="2640013" y="4852988"/>
          <a:ext cx="2830512" cy="434975"/>
        </p:xfrm>
        <a:graphic>
          <a:graphicData uri="http://schemas.openxmlformats.org/presentationml/2006/ole">
            <p:oleObj spid="_x0000_s334853" name="公式" r:id="rId6" imgW="1486545" imgH="228699" progId="">
              <p:embed/>
            </p:oleObj>
          </a:graphicData>
        </a:graphic>
      </p:graphicFrame>
      <p:graphicFrame>
        <p:nvGraphicFramePr>
          <p:cNvPr id="7" name="Object 7"/>
          <p:cNvGraphicFramePr>
            <a:graphicFrameLocks noChangeAspect="1"/>
          </p:cNvGraphicFramePr>
          <p:nvPr/>
        </p:nvGraphicFramePr>
        <p:xfrm>
          <a:off x="2206625" y="5357813"/>
          <a:ext cx="5472113" cy="452437"/>
        </p:xfrm>
        <a:graphic>
          <a:graphicData uri="http://schemas.openxmlformats.org/presentationml/2006/ole">
            <p:oleObj spid="_x0000_s334854" name="公式" r:id="rId7" imgW="2768600" imgH="228600" progId="">
              <p:embed/>
            </p:oleObj>
          </a:graphicData>
        </a:graphic>
      </p:graphicFrame>
      <p:graphicFrame>
        <p:nvGraphicFramePr>
          <p:cNvPr id="8" name="Object 8"/>
          <p:cNvGraphicFramePr>
            <a:graphicFrameLocks noChangeAspect="1"/>
          </p:cNvGraphicFramePr>
          <p:nvPr/>
        </p:nvGraphicFramePr>
        <p:xfrm>
          <a:off x="2640013" y="5861050"/>
          <a:ext cx="5327650" cy="442913"/>
        </p:xfrm>
        <a:graphic>
          <a:graphicData uri="http://schemas.openxmlformats.org/presentationml/2006/ole">
            <p:oleObj spid="_x0000_s334855" name="公式" r:id="rId8" imgW="2743200" imgH="228600" progId="">
              <p:embed/>
            </p:oleObj>
          </a:graphicData>
        </a:graphic>
      </p:graphicFrame>
      <p:graphicFrame>
        <p:nvGraphicFramePr>
          <p:cNvPr id="9" name="Object 9"/>
          <p:cNvGraphicFramePr>
            <a:graphicFrameLocks noChangeAspect="1"/>
          </p:cNvGraphicFramePr>
          <p:nvPr/>
        </p:nvGraphicFramePr>
        <p:xfrm>
          <a:off x="2640013" y="6354763"/>
          <a:ext cx="3240087" cy="442912"/>
        </p:xfrm>
        <a:graphic>
          <a:graphicData uri="http://schemas.openxmlformats.org/presentationml/2006/ole">
            <p:oleObj spid="_x0000_s334856" name="公式" r:id="rId9" imgW="1677128" imgH="228699" progId="">
              <p:embed/>
            </p:oleObj>
          </a:graphicData>
        </a:graphic>
      </p:graphicFrame>
      <p:sp>
        <p:nvSpPr>
          <p:cNvPr id="10" name="Text Box 10"/>
          <p:cNvSpPr txBox="1">
            <a:spLocks noChangeArrowheads="1"/>
          </p:cNvSpPr>
          <p:nvPr/>
        </p:nvSpPr>
        <p:spPr bwMode="auto">
          <a:xfrm>
            <a:off x="1989138" y="3535363"/>
            <a:ext cx="1074737" cy="420687"/>
          </a:xfrm>
          <a:prstGeom prst="rect">
            <a:avLst/>
          </a:prstGeom>
          <a:noFill/>
          <a:ln w="9525">
            <a:noFill/>
            <a:miter lim="800000"/>
            <a:headEnd/>
            <a:tailEnd/>
          </a:ln>
          <a:effectLst/>
        </p:spPr>
        <p:txBody>
          <a:bodyPr>
            <a:spAutoFit/>
          </a:bodyPr>
          <a:lstStyle/>
          <a:p>
            <a:pPr>
              <a:spcBef>
                <a:spcPct val="50000"/>
              </a:spcBef>
            </a:pPr>
            <a:r>
              <a:rPr lang="zh-CN" altLang="en-US" sz="2400">
                <a:solidFill>
                  <a:schemeClr val="tx1"/>
                </a:solidFill>
              </a:rPr>
              <a:t>得：</a:t>
            </a:r>
          </a:p>
        </p:txBody>
      </p:sp>
    </p:spTree>
  </p:cSld>
  <p:clrMapOvr>
    <a:masterClrMapping/>
  </p:clrMapOvr>
  <p:transition spd="med">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905000" y="327025"/>
            <a:ext cx="7239000" cy="461963"/>
          </a:xfrm>
        </p:spPr>
        <p:txBody>
          <a:bodyPr/>
          <a:lstStyle/>
          <a:p>
            <a:r>
              <a:rPr lang="en-US" altLang="zh-CN" smtClean="0">
                <a:ea typeface="宋体" charset="-122"/>
              </a:rPr>
              <a:t>MT</a:t>
            </a:r>
            <a:r>
              <a:rPr lang="zh-CN" altLang="en-US" smtClean="0">
                <a:ea typeface="宋体" charset="-122"/>
              </a:rPr>
              <a:t>坐标系上的电压方程为：</a:t>
            </a:r>
          </a:p>
        </p:txBody>
      </p:sp>
      <p:graphicFrame>
        <p:nvGraphicFramePr>
          <p:cNvPr id="3" name="Object 3"/>
          <p:cNvGraphicFramePr>
            <a:graphicFrameLocks noChangeAspect="1"/>
          </p:cNvGraphicFramePr>
          <p:nvPr/>
        </p:nvGraphicFramePr>
        <p:xfrm>
          <a:off x="1820863" y="2292350"/>
          <a:ext cx="7323137" cy="2303463"/>
        </p:xfrm>
        <a:graphic>
          <a:graphicData uri="http://schemas.openxmlformats.org/presentationml/2006/ole">
            <p:oleObj spid="_x0000_s335874" name="公式" r:id="rId3" imgW="3314700" imgH="939800" progId="">
              <p:embed/>
            </p:oleObj>
          </a:graphicData>
        </a:graphic>
      </p:graphicFrame>
    </p:spTree>
  </p:cSld>
  <p:clrMapOvr>
    <a:masterClrMapping/>
  </p:clrMapOvr>
  <p:transition spd="med">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716088" y="118338"/>
            <a:ext cx="7239000" cy="874713"/>
          </a:xfrm>
        </p:spPr>
        <p:txBody>
          <a:bodyPr/>
          <a:lstStyle/>
          <a:p>
            <a:r>
              <a:rPr lang="zh-CN" altLang="en-US" dirty="0" smtClean="0">
                <a:ea typeface="宋体" charset="-122"/>
              </a:rPr>
              <a:t>异步电机在两相同步旋转，按转子磁场定向</a:t>
            </a:r>
            <a:r>
              <a:rPr lang="en-US" altLang="zh-CN" dirty="0" smtClean="0">
                <a:ea typeface="宋体" charset="-122"/>
              </a:rPr>
              <a:t>MT</a:t>
            </a:r>
            <a:r>
              <a:rPr lang="zh-CN" altLang="en-US" dirty="0" smtClean="0">
                <a:ea typeface="宋体" charset="-122"/>
              </a:rPr>
              <a:t>坐标系上的数学模型 </a:t>
            </a:r>
          </a:p>
        </p:txBody>
      </p:sp>
      <p:sp>
        <p:nvSpPr>
          <p:cNvPr id="3" name="Rectangle 3"/>
          <p:cNvSpPr txBox="1">
            <a:spLocks noChangeArrowheads="1"/>
          </p:cNvSpPr>
          <p:nvPr/>
        </p:nvSpPr>
        <p:spPr bwMode="auto">
          <a:xfrm>
            <a:off x="1906588" y="1184275"/>
            <a:ext cx="7237412" cy="1793875"/>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2</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、磁链方程</a:t>
            </a:r>
          </a:p>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    由于转子磁场定向的引入，即      与</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轴重合是同步旋转矢量，原同步旋转</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dq</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坐标系磁链方程下标改写</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mt</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且整理第</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3</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4</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行：</a:t>
            </a:r>
          </a:p>
        </p:txBody>
      </p:sp>
      <p:graphicFrame>
        <p:nvGraphicFramePr>
          <p:cNvPr id="4" name="Object 4"/>
          <p:cNvGraphicFramePr>
            <a:graphicFrameLocks noChangeAspect="1"/>
          </p:cNvGraphicFramePr>
          <p:nvPr/>
        </p:nvGraphicFramePr>
        <p:xfrm>
          <a:off x="6303963" y="1374775"/>
          <a:ext cx="539750" cy="539750"/>
        </p:xfrm>
        <a:graphic>
          <a:graphicData uri="http://schemas.openxmlformats.org/presentationml/2006/ole">
            <p:oleObj spid="_x0000_s336898" name="公式" r:id="rId3" imgW="215900" imgH="215900" progId="">
              <p:embed/>
            </p:oleObj>
          </a:graphicData>
        </a:graphic>
      </p:graphicFrame>
      <p:graphicFrame>
        <p:nvGraphicFramePr>
          <p:cNvPr id="5" name="Object 5"/>
          <p:cNvGraphicFramePr>
            <a:graphicFrameLocks noChangeAspect="1"/>
          </p:cNvGraphicFramePr>
          <p:nvPr/>
        </p:nvGraphicFramePr>
        <p:xfrm>
          <a:off x="2328863" y="2762250"/>
          <a:ext cx="4464050" cy="1938338"/>
        </p:xfrm>
        <a:graphic>
          <a:graphicData uri="http://schemas.openxmlformats.org/presentationml/2006/ole">
            <p:oleObj spid="_x0000_s336899" name="公式" r:id="rId4" imgW="2171700" imgH="939800" progId="">
              <p:embed/>
            </p:oleObj>
          </a:graphicData>
        </a:graphic>
      </p:graphicFrame>
      <p:graphicFrame>
        <p:nvGraphicFramePr>
          <p:cNvPr id="6" name="Object 6"/>
          <p:cNvGraphicFramePr>
            <a:graphicFrameLocks noChangeAspect="1"/>
          </p:cNvGraphicFramePr>
          <p:nvPr/>
        </p:nvGraphicFramePr>
        <p:xfrm>
          <a:off x="2395538" y="5416550"/>
          <a:ext cx="3311525" cy="519113"/>
        </p:xfrm>
        <a:graphic>
          <a:graphicData uri="http://schemas.openxmlformats.org/presentationml/2006/ole">
            <p:oleObj spid="_x0000_s336900" name="公式" r:id="rId5" imgW="1460500" imgH="228600" progId="">
              <p:embed/>
            </p:oleObj>
          </a:graphicData>
        </a:graphic>
      </p:graphicFrame>
      <p:graphicFrame>
        <p:nvGraphicFramePr>
          <p:cNvPr id="7" name="Object 7"/>
          <p:cNvGraphicFramePr>
            <a:graphicFrameLocks noChangeAspect="1"/>
          </p:cNvGraphicFramePr>
          <p:nvPr/>
        </p:nvGraphicFramePr>
        <p:xfrm>
          <a:off x="2435225" y="6113463"/>
          <a:ext cx="2984500" cy="533400"/>
        </p:xfrm>
        <a:graphic>
          <a:graphicData uri="http://schemas.openxmlformats.org/presentationml/2006/ole">
            <p:oleObj spid="_x0000_s336901" name="公式" r:id="rId6" imgW="1283257" imgH="228699" progId="">
              <p:embed/>
            </p:oleObj>
          </a:graphicData>
        </a:graphic>
      </p:graphicFrame>
      <p:sp>
        <p:nvSpPr>
          <p:cNvPr id="8" name="Text Box 8"/>
          <p:cNvSpPr txBox="1">
            <a:spLocks noChangeArrowheads="1"/>
          </p:cNvSpPr>
          <p:nvPr/>
        </p:nvSpPr>
        <p:spPr bwMode="auto">
          <a:xfrm>
            <a:off x="1989138" y="4835525"/>
            <a:ext cx="1074737" cy="420688"/>
          </a:xfrm>
          <a:prstGeom prst="rect">
            <a:avLst/>
          </a:prstGeom>
          <a:noFill/>
          <a:ln w="9525">
            <a:noFill/>
            <a:miter lim="800000"/>
            <a:headEnd/>
            <a:tailEnd/>
          </a:ln>
          <a:effectLst/>
        </p:spPr>
        <p:txBody>
          <a:bodyPr>
            <a:spAutoFit/>
          </a:bodyPr>
          <a:lstStyle/>
          <a:p>
            <a:pPr>
              <a:spcBef>
                <a:spcPct val="50000"/>
              </a:spcBef>
            </a:pPr>
            <a:r>
              <a:rPr lang="zh-CN" altLang="en-US" sz="2400">
                <a:solidFill>
                  <a:schemeClr val="tx1"/>
                </a:solidFill>
              </a:rPr>
              <a:t>得：</a:t>
            </a:r>
          </a:p>
        </p:txBody>
      </p:sp>
    </p:spTree>
  </p:cSld>
  <p:clrMapOvr>
    <a:masterClrMapping/>
  </p:clrMapOvr>
  <p:transition spd="med">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862138" y="1022350"/>
            <a:ext cx="3000375" cy="390525"/>
          </a:xfrm>
        </p:spPr>
        <p:txBody>
          <a:bodyPr/>
          <a:lstStyle/>
          <a:p>
            <a:r>
              <a:rPr lang="zh-CN" altLang="en-US" smtClean="0">
                <a:ea typeface="宋体" charset="-122"/>
              </a:rPr>
              <a:t>磁链方程</a:t>
            </a:r>
          </a:p>
        </p:txBody>
      </p:sp>
      <p:sp>
        <p:nvSpPr>
          <p:cNvPr id="3" name="Rectangle 3"/>
          <p:cNvSpPr>
            <a:spLocks noChangeArrowheads="1"/>
          </p:cNvSpPr>
          <p:nvPr/>
        </p:nvSpPr>
        <p:spPr bwMode="auto">
          <a:xfrm>
            <a:off x="3490913" y="2241550"/>
            <a:ext cx="2012950" cy="244475"/>
          </a:xfrm>
          <a:prstGeom prst="rect">
            <a:avLst/>
          </a:prstGeom>
          <a:noFill/>
          <a:ln w="9525">
            <a:noFill/>
            <a:miter lim="800000"/>
            <a:headEnd/>
            <a:tailEnd/>
          </a:ln>
          <a:effectLst/>
        </p:spPr>
        <p:txBody>
          <a:bodyPr wrap="none" anchor="ctr">
            <a:spAutoFit/>
          </a:bodyPr>
          <a:lstStyle/>
          <a:p>
            <a:pPr algn="l">
              <a:lnSpc>
                <a:spcPct val="100000"/>
              </a:lnSpc>
            </a:pPr>
            <a:r>
              <a:rPr lang="zh-CN" altLang="en-US" sz="1000" b="0">
                <a:solidFill>
                  <a:schemeClr val="tx1"/>
                </a:solidFill>
                <a:latin typeface="Times New Roman" pitchFamily="18" charset="0"/>
                <a:cs typeface="Times New Roman" pitchFamily="18" charset="0"/>
              </a:rPr>
              <a:t>		</a:t>
            </a:r>
            <a:endParaRPr lang="zh-CN" altLang="en-US" sz="1800" b="0">
              <a:solidFill>
                <a:schemeClr val="tx1"/>
              </a:solidFill>
              <a:latin typeface="Arial" charset="0"/>
            </a:endParaRPr>
          </a:p>
        </p:txBody>
      </p:sp>
      <p:graphicFrame>
        <p:nvGraphicFramePr>
          <p:cNvPr id="4" name="Object 4"/>
          <p:cNvGraphicFramePr>
            <a:graphicFrameLocks noChangeAspect="1"/>
          </p:cNvGraphicFramePr>
          <p:nvPr/>
        </p:nvGraphicFramePr>
        <p:xfrm>
          <a:off x="2122488" y="1684338"/>
          <a:ext cx="4321175" cy="1941512"/>
        </p:xfrm>
        <a:graphic>
          <a:graphicData uri="http://schemas.openxmlformats.org/presentationml/2006/ole">
            <p:oleObj spid="_x0000_s337922" name="公式" r:id="rId3" imgW="2095500" imgH="939800" progId="">
              <p:embed/>
            </p:oleObj>
          </a:graphicData>
        </a:graphic>
      </p:graphicFrame>
      <p:graphicFrame>
        <p:nvGraphicFramePr>
          <p:cNvPr id="5" name="Object 5"/>
          <p:cNvGraphicFramePr>
            <a:graphicFrameLocks noChangeAspect="1"/>
          </p:cNvGraphicFramePr>
          <p:nvPr/>
        </p:nvGraphicFramePr>
        <p:xfrm>
          <a:off x="2527300" y="4322763"/>
          <a:ext cx="2847975" cy="2184400"/>
        </p:xfrm>
        <a:graphic>
          <a:graphicData uri="http://schemas.openxmlformats.org/presentationml/2006/ole">
            <p:oleObj spid="_x0000_s337923" name="公式" r:id="rId4" imgW="1231900" imgH="939800" progId="">
              <p:embed/>
            </p:oleObj>
          </a:graphicData>
        </a:graphic>
      </p:graphicFrame>
      <p:sp>
        <p:nvSpPr>
          <p:cNvPr id="6" name="Rectangle 6"/>
          <p:cNvSpPr>
            <a:spLocks noChangeArrowheads="1"/>
          </p:cNvSpPr>
          <p:nvPr/>
        </p:nvSpPr>
        <p:spPr bwMode="auto">
          <a:xfrm>
            <a:off x="3490913" y="2241550"/>
            <a:ext cx="2012950" cy="244475"/>
          </a:xfrm>
          <a:prstGeom prst="rect">
            <a:avLst/>
          </a:prstGeom>
          <a:noFill/>
          <a:ln w="9525">
            <a:noFill/>
            <a:miter lim="800000"/>
            <a:headEnd/>
            <a:tailEnd/>
          </a:ln>
          <a:effectLst/>
        </p:spPr>
        <p:txBody>
          <a:bodyPr wrap="none" anchor="ctr">
            <a:spAutoFit/>
          </a:bodyPr>
          <a:lstStyle/>
          <a:p>
            <a:pPr algn="l">
              <a:lnSpc>
                <a:spcPct val="100000"/>
              </a:lnSpc>
            </a:pPr>
            <a:r>
              <a:rPr lang="zh-CN" altLang="en-US" sz="1000" b="0">
                <a:solidFill>
                  <a:schemeClr val="tx1"/>
                </a:solidFill>
                <a:latin typeface="Times New Roman" pitchFamily="18" charset="0"/>
                <a:cs typeface="Times New Roman" pitchFamily="18" charset="0"/>
              </a:rPr>
              <a:t>		</a:t>
            </a:r>
            <a:endParaRPr lang="zh-CN" altLang="en-US" sz="1800" b="0">
              <a:solidFill>
                <a:schemeClr val="tx1"/>
              </a:solidFill>
              <a:latin typeface="Arial" charset="0"/>
            </a:endParaRPr>
          </a:p>
        </p:txBody>
      </p:sp>
      <p:sp>
        <p:nvSpPr>
          <p:cNvPr id="7" name="Text Box 7"/>
          <p:cNvSpPr txBox="1">
            <a:spLocks noChangeArrowheads="1"/>
          </p:cNvSpPr>
          <p:nvPr/>
        </p:nvSpPr>
        <p:spPr bwMode="auto">
          <a:xfrm>
            <a:off x="2133600" y="3889375"/>
            <a:ext cx="1074738" cy="420688"/>
          </a:xfrm>
          <a:prstGeom prst="rect">
            <a:avLst/>
          </a:prstGeom>
          <a:noFill/>
          <a:ln w="9525">
            <a:noFill/>
            <a:miter lim="800000"/>
            <a:headEnd/>
            <a:tailEnd/>
          </a:ln>
          <a:effectLst/>
        </p:spPr>
        <p:txBody>
          <a:bodyPr>
            <a:spAutoFit/>
          </a:bodyPr>
          <a:lstStyle/>
          <a:p>
            <a:pPr>
              <a:spcBef>
                <a:spcPct val="50000"/>
              </a:spcBef>
            </a:pPr>
            <a:r>
              <a:rPr lang="zh-CN" altLang="en-US" sz="2400">
                <a:solidFill>
                  <a:schemeClr val="tx1"/>
                </a:solidFill>
              </a:rPr>
              <a:t>或：</a:t>
            </a:r>
          </a:p>
        </p:txBody>
      </p:sp>
    </p:spTree>
  </p:cSld>
  <p:clrMapOvr>
    <a:masterClrMapping/>
  </p:clrMapOvr>
  <p:transition spd="med">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905000" y="206375"/>
            <a:ext cx="7239000" cy="741363"/>
          </a:xfrm>
        </p:spPr>
        <p:txBody>
          <a:bodyPr/>
          <a:lstStyle/>
          <a:p>
            <a:r>
              <a:rPr lang="en-US" altLang="zh-CN" smtClean="0">
                <a:ea typeface="宋体" charset="-122"/>
              </a:rPr>
              <a:t>3</a:t>
            </a:r>
            <a:r>
              <a:rPr lang="zh-CN" altLang="en-US" smtClean="0">
                <a:ea typeface="宋体" charset="-122"/>
              </a:rPr>
              <a:t>、电磁转矩方程</a:t>
            </a:r>
          </a:p>
        </p:txBody>
      </p:sp>
      <p:sp>
        <p:nvSpPr>
          <p:cNvPr id="3" name="Rectangle 3"/>
          <p:cNvSpPr txBox="1">
            <a:spLocks noChangeArrowheads="1"/>
          </p:cNvSpPr>
          <p:nvPr/>
        </p:nvSpPr>
        <p:spPr bwMode="auto">
          <a:xfrm>
            <a:off x="1906588" y="1184275"/>
            <a:ext cx="7237412" cy="5248275"/>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将</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dq</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坐标系下标改成</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mt</a:t>
            </a:r>
          </a:p>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endPar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endParaRPr>
          </a:p>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endPar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endParaRPr>
          </a:p>
          <a:p>
            <a:pPr marL="0" marR="0" lvl="0" indent="0" algn="l" defTabSz="914400" rtl="0" eaLnBrk="0" fontAlgn="base" latinLnBrk="0" hangingPunct="0">
              <a:lnSpc>
                <a:spcPct val="100000"/>
              </a:lnSpc>
              <a:spcBef>
                <a:spcPct val="0"/>
              </a:spcBef>
              <a:spcAft>
                <a:spcPct val="0"/>
              </a:spcAft>
              <a:buClr>
                <a:srgbClr val="FF9933"/>
              </a:buClr>
              <a:buSzTx/>
              <a:buFont typeface="Wingdings" pitchFamily="2" charset="2"/>
              <a:buNone/>
              <a:tabLst/>
              <a:defRPr/>
            </a:pP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    </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由于矢量控制、转子磁场定向的引入，即      与</a:t>
            </a:r>
            <a:r>
              <a:rPr kumimoji="0" lang="en-US" altLang="zh-CN" sz="2400" b="1" i="0" u="none" strike="noStrike" kern="1200" cap="none" spc="0" normalizeH="0" baseline="0" noProof="0" smtClean="0">
                <a:ln>
                  <a:noFill/>
                </a:ln>
                <a:solidFill>
                  <a:schemeClr val="tx1"/>
                </a:solidFill>
                <a:effectLst/>
                <a:uLnTx/>
                <a:uFillTx/>
                <a:latin typeface="+mn-lt"/>
                <a:ea typeface="宋体" charset="-122"/>
                <a:cs typeface="+mn-cs"/>
              </a:rPr>
              <a:t>M</a:t>
            </a:r>
            <a:r>
              <a:rPr kumimoji="0" lang="zh-CN" altLang="en-US" sz="2400" b="1" i="0" u="none" strike="noStrike" kern="1200" cap="none" spc="0" normalizeH="0" baseline="0" noProof="0" smtClean="0">
                <a:ln>
                  <a:noFill/>
                </a:ln>
                <a:solidFill>
                  <a:schemeClr val="tx1"/>
                </a:solidFill>
                <a:effectLst/>
                <a:uLnTx/>
                <a:uFillTx/>
                <a:latin typeface="+mn-lt"/>
                <a:ea typeface="宋体" charset="-122"/>
                <a:cs typeface="+mn-cs"/>
              </a:rPr>
              <a:t>轴重合是同步旋转矢量，有</a:t>
            </a:r>
          </a:p>
        </p:txBody>
      </p:sp>
      <p:graphicFrame>
        <p:nvGraphicFramePr>
          <p:cNvPr id="4" name="Object 4"/>
          <p:cNvGraphicFramePr>
            <a:graphicFrameLocks noChangeAspect="1"/>
          </p:cNvGraphicFramePr>
          <p:nvPr/>
        </p:nvGraphicFramePr>
        <p:xfrm>
          <a:off x="2082800" y="1638300"/>
          <a:ext cx="3816350" cy="614363"/>
        </p:xfrm>
        <a:graphic>
          <a:graphicData uri="http://schemas.openxmlformats.org/presentationml/2006/ole">
            <p:oleObj spid="_x0000_s338946" name="公式" r:id="rId3" imgW="1473840" imgH="241405" progId="">
              <p:embed/>
            </p:oleObj>
          </a:graphicData>
        </a:graphic>
      </p:graphicFrame>
      <p:graphicFrame>
        <p:nvGraphicFramePr>
          <p:cNvPr id="5" name="Object 5"/>
          <p:cNvGraphicFramePr>
            <a:graphicFrameLocks noChangeAspect="1"/>
          </p:cNvGraphicFramePr>
          <p:nvPr/>
        </p:nvGraphicFramePr>
        <p:xfrm>
          <a:off x="7867650" y="2268538"/>
          <a:ext cx="395288" cy="395287"/>
        </p:xfrm>
        <a:graphic>
          <a:graphicData uri="http://schemas.openxmlformats.org/presentationml/2006/ole">
            <p:oleObj spid="_x0000_s338947" name="公式" r:id="rId4" imgW="215900" imgH="215900" progId="">
              <p:embed/>
            </p:oleObj>
          </a:graphicData>
        </a:graphic>
      </p:graphicFrame>
      <p:graphicFrame>
        <p:nvGraphicFramePr>
          <p:cNvPr id="6" name="Object 6"/>
          <p:cNvGraphicFramePr>
            <a:graphicFrameLocks noChangeAspect="1"/>
          </p:cNvGraphicFramePr>
          <p:nvPr/>
        </p:nvGraphicFramePr>
        <p:xfrm>
          <a:off x="2332038" y="3756025"/>
          <a:ext cx="2201862" cy="466725"/>
        </p:xfrm>
        <a:graphic>
          <a:graphicData uri="http://schemas.openxmlformats.org/presentationml/2006/ole">
            <p:oleObj spid="_x0000_s338948" name="公式" r:id="rId5" imgW="1079969" imgH="228699" progId="">
              <p:embed/>
            </p:oleObj>
          </a:graphicData>
        </a:graphic>
      </p:graphicFrame>
      <p:graphicFrame>
        <p:nvGraphicFramePr>
          <p:cNvPr id="7" name="Object 7"/>
          <p:cNvGraphicFramePr>
            <a:graphicFrameLocks noChangeAspect="1"/>
          </p:cNvGraphicFramePr>
          <p:nvPr/>
        </p:nvGraphicFramePr>
        <p:xfrm>
          <a:off x="5424488" y="3540125"/>
          <a:ext cx="2062162" cy="925513"/>
        </p:xfrm>
        <a:graphic>
          <a:graphicData uri="http://schemas.openxmlformats.org/presentationml/2006/ole">
            <p:oleObj spid="_x0000_s338949" name="公式" r:id="rId6" imgW="965160" imgH="431640" progId="">
              <p:embed/>
            </p:oleObj>
          </a:graphicData>
        </a:graphic>
      </p:graphicFrame>
      <p:graphicFrame>
        <p:nvGraphicFramePr>
          <p:cNvPr id="8" name="Object 8"/>
          <p:cNvGraphicFramePr>
            <a:graphicFrameLocks noChangeAspect="1"/>
          </p:cNvGraphicFramePr>
          <p:nvPr/>
        </p:nvGraphicFramePr>
        <p:xfrm>
          <a:off x="2371725" y="4764088"/>
          <a:ext cx="2305050" cy="527050"/>
        </p:xfrm>
        <a:graphic>
          <a:graphicData uri="http://schemas.openxmlformats.org/presentationml/2006/ole">
            <p:oleObj spid="_x0000_s338950" name="公式" r:id="rId7" imgW="1003300" imgH="228600" progId="">
              <p:embed/>
            </p:oleObj>
          </a:graphicData>
        </a:graphic>
      </p:graphicFrame>
      <p:graphicFrame>
        <p:nvGraphicFramePr>
          <p:cNvPr id="9" name="Object 9"/>
          <p:cNvGraphicFramePr>
            <a:graphicFrameLocks noChangeAspect="1"/>
          </p:cNvGraphicFramePr>
          <p:nvPr/>
        </p:nvGraphicFramePr>
        <p:xfrm>
          <a:off x="5468938" y="4548188"/>
          <a:ext cx="1655762" cy="960437"/>
        </p:xfrm>
        <a:graphic>
          <a:graphicData uri="http://schemas.openxmlformats.org/presentationml/2006/ole">
            <p:oleObj spid="_x0000_s338951" name="公式" r:id="rId8" imgW="774700" imgH="444500" progId="">
              <p:embed/>
            </p:oleObj>
          </a:graphicData>
        </a:graphic>
      </p:graphicFrame>
    </p:spTree>
  </p:cSld>
  <p:clrMapOvr>
    <a:masterClrMapping/>
  </p:clrMapOvr>
  <p:transition spd="med">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787525" y="1058863"/>
            <a:ext cx="4060825" cy="427037"/>
          </a:xfrm>
        </p:spPr>
        <p:txBody>
          <a:bodyPr/>
          <a:lstStyle/>
          <a:p>
            <a:r>
              <a:rPr lang="zh-CN" altLang="en-US" smtClean="0">
                <a:ea typeface="宋体" charset="-122"/>
              </a:rPr>
              <a:t>电磁转矩方程</a:t>
            </a:r>
          </a:p>
        </p:txBody>
      </p:sp>
      <p:graphicFrame>
        <p:nvGraphicFramePr>
          <p:cNvPr id="3" name="Object 3"/>
          <p:cNvGraphicFramePr>
            <a:graphicFrameLocks noChangeAspect="1"/>
          </p:cNvGraphicFramePr>
          <p:nvPr/>
        </p:nvGraphicFramePr>
        <p:xfrm>
          <a:off x="2041525" y="1481138"/>
          <a:ext cx="5761038" cy="1087437"/>
        </p:xfrm>
        <a:graphic>
          <a:graphicData uri="http://schemas.openxmlformats.org/presentationml/2006/ole">
            <p:oleObj spid="_x0000_s339970" name="公式" r:id="rId3" imgW="2374900" imgH="444500" progId="">
              <p:embed/>
            </p:oleObj>
          </a:graphicData>
        </a:graphic>
      </p:graphicFrame>
      <p:graphicFrame>
        <p:nvGraphicFramePr>
          <p:cNvPr id="4" name="Object 4"/>
          <p:cNvGraphicFramePr>
            <a:graphicFrameLocks noChangeAspect="1"/>
          </p:cNvGraphicFramePr>
          <p:nvPr/>
        </p:nvGraphicFramePr>
        <p:xfrm>
          <a:off x="2460625" y="2705100"/>
          <a:ext cx="5330825" cy="935038"/>
        </p:xfrm>
        <a:graphic>
          <a:graphicData uri="http://schemas.openxmlformats.org/presentationml/2006/ole">
            <p:oleObj spid="_x0000_s339971" name="公式" r:id="rId4" imgW="2476440" imgH="431640" progId="">
              <p:embed/>
            </p:oleObj>
          </a:graphicData>
        </a:graphic>
      </p:graphicFrame>
      <p:sp>
        <p:nvSpPr>
          <p:cNvPr id="5" name="Text Box 5"/>
          <p:cNvSpPr txBox="1">
            <a:spLocks noChangeArrowheads="1"/>
          </p:cNvSpPr>
          <p:nvPr/>
        </p:nvSpPr>
        <p:spPr bwMode="auto">
          <a:xfrm>
            <a:off x="1979613" y="5157788"/>
            <a:ext cx="360362" cy="366712"/>
          </a:xfrm>
          <a:prstGeom prst="rect">
            <a:avLst/>
          </a:prstGeom>
          <a:noFill/>
          <a:ln w="9525">
            <a:noFill/>
            <a:miter lim="800000"/>
            <a:headEnd/>
            <a:tailEnd/>
          </a:ln>
          <a:effectLst/>
        </p:spPr>
        <p:txBody>
          <a:bodyPr>
            <a:spAutoFit/>
          </a:bodyPr>
          <a:lstStyle/>
          <a:p>
            <a:pPr algn="l">
              <a:lnSpc>
                <a:spcPct val="100000"/>
              </a:lnSpc>
              <a:spcBef>
                <a:spcPct val="50000"/>
              </a:spcBef>
            </a:pPr>
            <a:endParaRPr lang="zh-CN" altLang="en-US" sz="1800" b="0">
              <a:solidFill>
                <a:schemeClr val="tx1"/>
              </a:solidFill>
              <a:latin typeface="Tahoma" pitchFamily="34" charset="0"/>
            </a:endParaRPr>
          </a:p>
        </p:txBody>
      </p:sp>
      <p:sp>
        <p:nvSpPr>
          <p:cNvPr id="6" name="Text Box 6"/>
          <p:cNvSpPr txBox="1">
            <a:spLocks noChangeArrowheads="1"/>
          </p:cNvSpPr>
          <p:nvPr/>
        </p:nvSpPr>
        <p:spPr bwMode="auto">
          <a:xfrm>
            <a:off x="1825625" y="4146550"/>
            <a:ext cx="2160588" cy="457200"/>
          </a:xfrm>
          <a:prstGeom prst="rect">
            <a:avLst/>
          </a:prstGeom>
          <a:noFill/>
          <a:ln w="9525">
            <a:noFill/>
            <a:miter lim="800000"/>
            <a:headEnd/>
            <a:tailEnd/>
          </a:ln>
          <a:effectLst/>
        </p:spPr>
        <p:txBody>
          <a:bodyPr>
            <a:spAutoFit/>
          </a:bodyPr>
          <a:lstStyle/>
          <a:p>
            <a:pPr algn="l">
              <a:lnSpc>
                <a:spcPct val="100000"/>
              </a:lnSpc>
              <a:spcBef>
                <a:spcPct val="50000"/>
              </a:spcBef>
            </a:pPr>
            <a:r>
              <a:rPr lang="en-US" altLang="zh-CN" sz="2400">
                <a:solidFill>
                  <a:schemeClr val="tx1"/>
                </a:solidFill>
                <a:latin typeface="Tahoma" pitchFamily="34" charset="0"/>
              </a:rPr>
              <a:t>4</a:t>
            </a:r>
            <a:r>
              <a:rPr lang="zh-CN" altLang="en-US" sz="2400">
                <a:solidFill>
                  <a:schemeClr val="tx1"/>
                </a:solidFill>
                <a:latin typeface="Tahoma" pitchFamily="34" charset="0"/>
              </a:rPr>
              <a:t>、运动方程</a:t>
            </a:r>
          </a:p>
        </p:txBody>
      </p:sp>
      <p:sp>
        <p:nvSpPr>
          <p:cNvPr id="7" name="Rectangle 7"/>
          <p:cNvSpPr>
            <a:spLocks noChangeArrowheads="1"/>
          </p:cNvSpPr>
          <p:nvPr/>
        </p:nvSpPr>
        <p:spPr bwMode="auto">
          <a:xfrm>
            <a:off x="1763713" y="4724400"/>
            <a:ext cx="3744912" cy="457200"/>
          </a:xfrm>
          <a:prstGeom prst="rect">
            <a:avLst/>
          </a:prstGeom>
          <a:noFill/>
          <a:ln w="9525">
            <a:noFill/>
            <a:miter lim="800000"/>
            <a:headEnd/>
            <a:tailEnd/>
          </a:ln>
          <a:effectLst/>
        </p:spPr>
        <p:txBody>
          <a:bodyPr anchor="ctr">
            <a:spAutoFit/>
          </a:bodyPr>
          <a:lstStyle/>
          <a:p>
            <a:pPr algn="l">
              <a:lnSpc>
                <a:spcPct val="100000"/>
              </a:lnSpc>
            </a:pPr>
            <a:r>
              <a:rPr lang="zh-CN" altLang="en-US" sz="2400">
                <a:solidFill>
                  <a:schemeClr val="tx1"/>
                </a:solidFill>
                <a:latin typeface="Tahoma" pitchFamily="34" charset="0"/>
              </a:rPr>
              <a:t>运动方程与坐标变换无关</a:t>
            </a:r>
          </a:p>
        </p:txBody>
      </p:sp>
      <p:graphicFrame>
        <p:nvGraphicFramePr>
          <p:cNvPr id="8" name="Object 8"/>
          <p:cNvGraphicFramePr>
            <a:graphicFrameLocks noChangeAspect="1"/>
          </p:cNvGraphicFramePr>
          <p:nvPr/>
        </p:nvGraphicFramePr>
        <p:xfrm>
          <a:off x="2278063" y="5537200"/>
          <a:ext cx="2303462" cy="1030288"/>
        </p:xfrm>
        <a:graphic>
          <a:graphicData uri="http://schemas.openxmlformats.org/presentationml/2006/ole">
            <p:oleObj spid="_x0000_s339972" name="公式" r:id="rId5" imgW="1003300" imgH="444500" progId="">
              <p:embed/>
            </p:oleObj>
          </a:graphicData>
        </a:graphic>
      </p:graphicFrame>
    </p:spTree>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标题 261121"/>
          <p:cNvSpPr>
            <a:spLocks noGrp="1"/>
          </p:cNvSpPr>
          <p:nvPr>
            <p:ph type="title"/>
          </p:nvPr>
        </p:nvSpPr>
        <p:spPr>
          <a:xfrm>
            <a:off x="1808163" y="312738"/>
            <a:ext cx="4657725" cy="714375"/>
          </a:xfrm>
        </p:spPr>
        <p:txBody>
          <a:bodyPr/>
          <a:lstStyle/>
          <a:p>
            <a:pPr eaLnBrk="1" hangingPunct="1">
              <a:defRPr/>
            </a:pPr>
            <a:r>
              <a:rPr lang="en-US" altLang="zh-CN" noProof="1" smtClean="0"/>
              <a:t>7.2 </a:t>
            </a:r>
            <a:r>
              <a:rPr lang="zh-CN" altLang="en-US" noProof="1"/>
              <a:t>异步电动机的</a:t>
            </a:r>
            <a:r>
              <a:rPr lang="zh-CN" altLang="en-US" noProof="1">
                <a:solidFill>
                  <a:srgbClr val="FF0000"/>
                </a:solidFill>
                <a:effectLst>
                  <a:outerShdw blurRad="38100" dist="38100" dir="2700000">
                    <a:srgbClr val="C0C0C0"/>
                  </a:outerShdw>
                </a:effectLst>
              </a:rPr>
              <a:t>三相数学模型</a:t>
            </a:r>
          </a:p>
        </p:txBody>
      </p:sp>
      <p:sp>
        <p:nvSpPr>
          <p:cNvPr id="84995" name="矩形 261122"/>
          <p:cNvSpPr>
            <a:spLocks noChangeArrowheads="1"/>
          </p:cNvSpPr>
          <p:nvPr/>
        </p:nvSpPr>
        <p:spPr bwMode="auto">
          <a:xfrm>
            <a:off x="331788" y="34020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261124" name="文本占位符 261123"/>
          <p:cNvSpPr>
            <a:spLocks noGrp="1"/>
          </p:cNvSpPr>
          <p:nvPr>
            <p:ph type="body" idx="1"/>
          </p:nvPr>
        </p:nvSpPr>
        <p:spPr>
          <a:xfrm>
            <a:off x="1701800" y="958850"/>
            <a:ext cx="7442200" cy="1752600"/>
          </a:xfrm>
        </p:spPr>
        <p:txBody>
          <a:bodyPr/>
          <a:lstStyle/>
          <a:p>
            <a:pPr eaLnBrk="1" hangingPunct="1">
              <a:lnSpc>
                <a:spcPct val="90000"/>
              </a:lnSpc>
              <a:buFont typeface="Wingdings" pitchFamily="2" charset="2"/>
              <a:buChar char="l"/>
              <a:defRPr/>
            </a:pPr>
            <a:r>
              <a:rPr lang="zh-CN" altLang="en-US" noProof="1">
                <a:solidFill>
                  <a:srgbClr val="A50021"/>
                </a:solidFill>
                <a:effectLst>
                  <a:outerShdw blurRad="38100" dist="38100" dir="2700000">
                    <a:srgbClr val="C0C0C0"/>
                  </a:outerShdw>
                </a:effectLst>
              </a:rPr>
              <a:t>作如下的假设：</a:t>
            </a:r>
          </a:p>
          <a:p>
            <a:pPr eaLnBrk="1" hangingPunct="1">
              <a:lnSpc>
                <a:spcPct val="90000"/>
              </a:lnSpc>
              <a:defRPr/>
            </a:pPr>
            <a:r>
              <a:rPr lang="zh-CN" altLang="en-US" sz="1800" noProof="1"/>
              <a:t>（</a:t>
            </a:r>
            <a:r>
              <a:rPr lang="en-US" altLang="zh-CN" sz="1800" noProof="1"/>
              <a:t>1</a:t>
            </a:r>
            <a:r>
              <a:rPr lang="zh-CN" altLang="en-US" sz="1800" noProof="1"/>
              <a:t>）忽略空间谐波，三相绕组对称，产生的磁动势沿气隙按正弦规律分布。</a:t>
            </a:r>
          </a:p>
          <a:p>
            <a:pPr eaLnBrk="1" hangingPunct="1">
              <a:lnSpc>
                <a:spcPct val="90000"/>
              </a:lnSpc>
              <a:defRPr/>
            </a:pPr>
            <a:r>
              <a:rPr lang="zh-CN" altLang="en-US" sz="1800" noProof="1"/>
              <a:t>（</a:t>
            </a:r>
            <a:r>
              <a:rPr lang="en-US" altLang="zh-CN" sz="1800" noProof="1"/>
              <a:t>2</a:t>
            </a:r>
            <a:r>
              <a:rPr lang="zh-CN" altLang="en-US" sz="1800" noProof="1"/>
              <a:t>）忽略磁路饱和，各绕组的自感和互感都是恒定的。</a:t>
            </a:r>
          </a:p>
          <a:p>
            <a:pPr eaLnBrk="1" hangingPunct="1">
              <a:lnSpc>
                <a:spcPct val="90000"/>
              </a:lnSpc>
              <a:defRPr/>
            </a:pPr>
            <a:r>
              <a:rPr lang="zh-CN" altLang="en-US" sz="1800" noProof="1"/>
              <a:t>（</a:t>
            </a:r>
            <a:r>
              <a:rPr lang="en-US" altLang="zh-CN" sz="1800" noProof="1"/>
              <a:t>3</a:t>
            </a:r>
            <a:r>
              <a:rPr lang="zh-CN" altLang="en-US" sz="1800" noProof="1"/>
              <a:t>）忽略铁心损耗。</a:t>
            </a:r>
          </a:p>
          <a:p>
            <a:pPr eaLnBrk="1" hangingPunct="1">
              <a:lnSpc>
                <a:spcPct val="90000"/>
              </a:lnSpc>
              <a:defRPr/>
            </a:pPr>
            <a:r>
              <a:rPr lang="zh-CN" altLang="en-US" sz="1800" noProof="1"/>
              <a:t>（</a:t>
            </a:r>
            <a:r>
              <a:rPr lang="en-US" altLang="zh-CN" sz="1800" noProof="1"/>
              <a:t>4</a:t>
            </a:r>
            <a:r>
              <a:rPr lang="zh-CN" altLang="en-US" sz="1800" noProof="1"/>
              <a:t>）不考虑频率变化和温度变化对绕组电阻的影响。</a:t>
            </a:r>
          </a:p>
        </p:txBody>
      </p:sp>
      <p:sp>
        <p:nvSpPr>
          <p:cNvPr id="84997" name="矩形 261132"/>
          <p:cNvSpPr>
            <a:spLocks noChangeArrowheads="1"/>
          </p:cNvSpPr>
          <p:nvPr/>
        </p:nvSpPr>
        <p:spPr bwMode="auto">
          <a:xfrm>
            <a:off x="1716088" y="2481263"/>
            <a:ext cx="7427912" cy="1165225"/>
          </a:xfrm>
          <a:prstGeom prst="rect">
            <a:avLst/>
          </a:prstGeom>
          <a:noFill/>
          <a:ln w="9525">
            <a:noFill/>
            <a:miter lim="800000"/>
            <a:headEnd/>
            <a:tailEnd/>
          </a:ln>
        </p:spPr>
        <p:txBody>
          <a:bodyPr lIns="0" tIns="0" rIns="90000" bIns="0"/>
          <a:lstStyle/>
          <a:p>
            <a:pPr eaLnBrk="1" hangingPunct="1">
              <a:spcBef>
                <a:spcPct val="10000"/>
              </a:spcBef>
              <a:buClr>
                <a:srgbClr val="FF9933"/>
              </a:buClr>
              <a:buFont typeface="Wingdings" pitchFamily="2" charset="2"/>
              <a:buChar char="l"/>
            </a:pPr>
            <a:r>
              <a:rPr lang="zh-CN" altLang="en-US" sz="1800" dirty="0">
                <a:solidFill>
                  <a:schemeClr val="tx1"/>
                </a:solidFill>
                <a:latin typeface="Siemens Sans" pitchFamily="2" charset="0"/>
              </a:rPr>
              <a:t>无论异步电动机转子是绕线型还是笼型的，都可以等效成三相绕线转子，并折算到定子侧，折算后的定子和转子绕组匝数相等。</a:t>
            </a:r>
          </a:p>
          <a:p>
            <a:pPr eaLnBrk="1" hangingPunct="1">
              <a:spcBef>
                <a:spcPct val="10000"/>
              </a:spcBef>
              <a:buClr>
                <a:srgbClr val="FF9933"/>
              </a:buClr>
              <a:buFont typeface="Wingdings" pitchFamily="2" charset="2"/>
              <a:buChar char="l"/>
            </a:pPr>
            <a:r>
              <a:rPr lang="zh-CN" altLang="en-US" sz="1800" dirty="0">
                <a:solidFill>
                  <a:schemeClr val="tx1"/>
                </a:solidFill>
                <a:latin typeface="Siemens Sans" pitchFamily="2" charset="0"/>
              </a:rPr>
              <a:t>异步电动机三相绕组可以是</a:t>
            </a:r>
            <a:r>
              <a:rPr lang="en-US" altLang="zh-CN" sz="1800" dirty="0">
                <a:solidFill>
                  <a:schemeClr val="tx1"/>
                </a:solidFill>
              </a:rPr>
              <a:t>Y</a:t>
            </a:r>
            <a:r>
              <a:rPr lang="zh-CN" altLang="en-US" sz="1800" dirty="0">
                <a:solidFill>
                  <a:schemeClr val="tx1"/>
                </a:solidFill>
                <a:latin typeface="Siemens Sans" pitchFamily="2" charset="0"/>
              </a:rPr>
              <a:t>连接，也可以是</a:t>
            </a:r>
            <a:r>
              <a:rPr lang="en-US" altLang="zh-CN" sz="1800" dirty="0">
                <a:solidFill>
                  <a:schemeClr val="tx1"/>
                </a:solidFill>
              </a:rPr>
              <a:t>Δ</a:t>
            </a:r>
            <a:r>
              <a:rPr lang="zh-CN" altLang="en-US" sz="1800" dirty="0">
                <a:solidFill>
                  <a:schemeClr val="tx1"/>
                </a:solidFill>
                <a:latin typeface="Siemens Sans" pitchFamily="2" charset="0"/>
              </a:rPr>
              <a:t>连接。若三相绕组为</a:t>
            </a:r>
            <a:r>
              <a:rPr lang="en-US" altLang="zh-CN" sz="1800" dirty="0">
                <a:solidFill>
                  <a:schemeClr val="tx1"/>
                </a:solidFill>
              </a:rPr>
              <a:t>Δ</a:t>
            </a:r>
            <a:r>
              <a:rPr lang="zh-CN" altLang="en-US" sz="1800" dirty="0">
                <a:solidFill>
                  <a:schemeClr val="tx1"/>
                </a:solidFill>
                <a:latin typeface="Siemens Sans" pitchFamily="2" charset="0"/>
              </a:rPr>
              <a:t>连接，可先用</a:t>
            </a:r>
            <a:r>
              <a:rPr lang="en-US" altLang="zh-CN" sz="1800" dirty="0">
                <a:solidFill>
                  <a:schemeClr val="tx1"/>
                </a:solidFill>
              </a:rPr>
              <a:t>Δ—Y</a:t>
            </a:r>
            <a:r>
              <a:rPr lang="zh-CN" altLang="en-US" sz="1800" dirty="0">
                <a:solidFill>
                  <a:schemeClr val="tx1"/>
                </a:solidFill>
                <a:latin typeface="Siemens Sans" pitchFamily="2" charset="0"/>
              </a:rPr>
              <a:t>变换，等效为</a:t>
            </a:r>
            <a:r>
              <a:rPr lang="en-US" altLang="zh-CN" sz="1800" dirty="0">
                <a:solidFill>
                  <a:schemeClr val="tx1"/>
                </a:solidFill>
              </a:rPr>
              <a:t>Y</a:t>
            </a:r>
            <a:r>
              <a:rPr lang="zh-CN" altLang="en-US" sz="1800" dirty="0">
                <a:solidFill>
                  <a:schemeClr val="tx1"/>
                </a:solidFill>
                <a:latin typeface="Siemens Sans" pitchFamily="2" charset="0"/>
              </a:rPr>
              <a:t>连接。然后，</a:t>
            </a:r>
            <a:r>
              <a:rPr lang="zh-CN" altLang="en-US" sz="1800" dirty="0">
                <a:solidFill>
                  <a:srgbClr val="C00000"/>
                </a:solidFill>
                <a:effectLst>
                  <a:outerShdw blurRad="38100" dist="38100" dir="2700000" algn="tl">
                    <a:srgbClr val="000000">
                      <a:alpha val="43137"/>
                    </a:srgbClr>
                  </a:outerShdw>
                </a:effectLst>
                <a:latin typeface="Siemens Sans" pitchFamily="2" charset="0"/>
              </a:rPr>
              <a:t>按</a:t>
            </a:r>
            <a:r>
              <a:rPr lang="en-US" altLang="zh-CN" sz="1800" dirty="0">
                <a:solidFill>
                  <a:srgbClr val="C00000"/>
                </a:solidFill>
                <a:effectLst>
                  <a:outerShdw blurRad="38100" dist="38100" dir="2700000" algn="tl">
                    <a:srgbClr val="000000">
                      <a:alpha val="43137"/>
                    </a:srgbClr>
                  </a:outerShdw>
                </a:effectLst>
              </a:rPr>
              <a:t>Y</a:t>
            </a:r>
            <a:r>
              <a:rPr lang="zh-CN" altLang="en-US" sz="1800" dirty="0">
                <a:solidFill>
                  <a:srgbClr val="C00000"/>
                </a:solidFill>
                <a:effectLst>
                  <a:outerShdw blurRad="38100" dist="38100" dir="2700000" algn="tl">
                    <a:srgbClr val="000000">
                      <a:alpha val="43137"/>
                    </a:srgbClr>
                  </a:outerShdw>
                </a:effectLst>
                <a:latin typeface="Siemens Sans" pitchFamily="2" charset="0"/>
              </a:rPr>
              <a:t>连接进行分析和设计</a:t>
            </a:r>
            <a:r>
              <a:rPr lang="zh-CN" altLang="en-US" sz="1800" dirty="0">
                <a:solidFill>
                  <a:schemeClr val="tx1"/>
                </a:solidFill>
                <a:latin typeface="Siemens Sans" pitchFamily="2" charset="0"/>
              </a:rPr>
              <a:t>。</a:t>
            </a:r>
          </a:p>
        </p:txBody>
      </p:sp>
      <p:sp>
        <p:nvSpPr>
          <p:cNvPr id="84998" name="矩形 261133"/>
          <p:cNvSpPr>
            <a:spLocks noChangeArrowheads="1"/>
          </p:cNvSpPr>
          <p:nvPr/>
        </p:nvSpPr>
        <p:spPr bwMode="auto">
          <a:xfrm>
            <a:off x="1741488" y="6557963"/>
            <a:ext cx="6121400" cy="300037"/>
          </a:xfrm>
          <a:prstGeom prst="rect">
            <a:avLst/>
          </a:prstGeom>
          <a:noFill/>
          <a:ln w="9525">
            <a:noFill/>
            <a:miter lim="800000"/>
            <a:headEnd/>
            <a:tailEnd/>
          </a:ln>
        </p:spPr>
        <p:txBody>
          <a:bodyPr lIns="0" tIns="0" rIns="90000" bIns="0"/>
          <a:lstStyle/>
          <a:p>
            <a:pPr algn="ctr" eaLnBrk="1" hangingPunct="1">
              <a:buClr>
                <a:srgbClr val="FF9933"/>
              </a:buClr>
              <a:buFont typeface="Wingdings" pitchFamily="2" charset="2"/>
              <a:buChar char="l"/>
            </a:pPr>
            <a:r>
              <a:rPr lang="zh-CN" altLang="en-US" sz="2000" dirty="0">
                <a:solidFill>
                  <a:schemeClr val="tx1"/>
                </a:solidFill>
                <a:latin typeface="Siemens Sans" pitchFamily="2" charset="0"/>
              </a:rPr>
              <a:t>图</a:t>
            </a:r>
            <a:r>
              <a:rPr lang="en-US" altLang="zh-CN" sz="2000" dirty="0">
                <a:solidFill>
                  <a:schemeClr val="tx1"/>
                </a:solidFill>
                <a:latin typeface="Siemens Sans" pitchFamily="2" charset="0"/>
              </a:rPr>
              <a:t>7</a:t>
            </a:r>
            <a:r>
              <a:rPr lang="en-US" altLang="zh-CN" sz="2000" dirty="0">
                <a:solidFill>
                  <a:schemeClr val="tx1"/>
                </a:solidFill>
              </a:rPr>
              <a:t>-1 </a:t>
            </a:r>
            <a:r>
              <a:rPr lang="zh-CN" altLang="en-US" sz="2000" dirty="0">
                <a:solidFill>
                  <a:srgbClr val="C00000"/>
                </a:solidFill>
                <a:effectLst>
                  <a:outerShdw blurRad="38100" dist="38100" dir="2700000" algn="tl">
                    <a:srgbClr val="000000">
                      <a:alpha val="43137"/>
                    </a:srgbClr>
                  </a:outerShdw>
                </a:effectLst>
                <a:latin typeface="Siemens Sans" pitchFamily="2" charset="0"/>
              </a:rPr>
              <a:t>三相异步电动机的物理模型</a:t>
            </a:r>
          </a:p>
        </p:txBody>
      </p:sp>
      <p:pic>
        <p:nvPicPr>
          <p:cNvPr id="84999" name="图片 261134" descr="0601"/>
          <p:cNvPicPr>
            <a:picLocks noChangeAspect="1" noChangeArrowheads="1"/>
          </p:cNvPicPr>
          <p:nvPr/>
        </p:nvPicPr>
        <p:blipFill>
          <a:blip r:embed="rId2" cstate="print"/>
          <a:srcRect/>
          <a:stretch>
            <a:fillRect/>
          </a:stretch>
        </p:blipFill>
        <p:spPr bwMode="auto">
          <a:xfrm>
            <a:off x="5656263" y="3609975"/>
            <a:ext cx="3125787" cy="2987675"/>
          </a:xfrm>
          <a:prstGeom prst="rect">
            <a:avLst/>
          </a:prstGeom>
          <a:noFill/>
          <a:ln w="9525">
            <a:noFill/>
            <a:miter lim="800000"/>
            <a:headEnd/>
            <a:tailEnd/>
          </a:ln>
        </p:spPr>
      </p:pic>
      <p:sp>
        <p:nvSpPr>
          <p:cNvPr id="85000" name="矩形 261135"/>
          <p:cNvSpPr>
            <a:spLocks noChangeArrowheads="1"/>
          </p:cNvSpPr>
          <p:nvPr/>
        </p:nvSpPr>
        <p:spPr bwMode="auto">
          <a:xfrm>
            <a:off x="1784350" y="4210790"/>
            <a:ext cx="3179763" cy="1554272"/>
          </a:xfrm>
          <a:prstGeom prst="rect">
            <a:avLst/>
          </a:prstGeom>
          <a:noFill/>
          <a:ln w="9525">
            <a:noFill/>
            <a:miter lim="800000"/>
            <a:headEnd/>
            <a:tailEnd/>
          </a:ln>
        </p:spPr>
        <p:txBody>
          <a:bodyPr anchor="ctr">
            <a:spAutoFit/>
          </a:bodyPr>
          <a:lstStyle/>
          <a:p>
            <a:pPr eaLnBrk="1" hangingPunct="1">
              <a:spcBef>
                <a:spcPts val="1800"/>
              </a:spcBef>
              <a:buClr>
                <a:schemeClr val="folHlink"/>
              </a:buClr>
              <a:buSzPct val="75000"/>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定子三相绕组轴线</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A</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B</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C</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在空间是固定的。</a:t>
            </a:r>
          </a:p>
          <a:p>
            <a:pPr eaLnBrk="1" hangingPunct="1">
              <a:spcBef>
                <a:spcPts val="1800"/>
              </a:spcBef>
              <a:buClr>
                <a:schemeClr val="folHlink"/>
              </a:buClr>
              <a:buSzPct val="75000"/>
              <a:buFont typeface="Wingdings" pitchFamily="2" charset="2"/>
              <a:buChar char="l"/>
            </a:pPr>
            <a:r>
              <a:rPr lang="zh-CN" altLang="en-US" sz="2000" dirty="0">
                <a:solidFill>
                  <a:srgbClr val="7030A0"/>
                </a:solidFill>
                <a:effectLst>
                  <a:outerShdw blurRad="38100" dist="38100" dir="2700000" algn="tl">
                    <a:srgbClr val="000000">
                      <a:alpha val="43137"/>
                    </a:srgbClr>
                  </a:outerShdw>
                </a:effectLst>
                <a:latin typeface="Times New Roman" pitchFamily="18" charset="0"/>
              </a:rPr>
              <a:t>转子绕组轴线</a:t>
            </a:r>
            <a:r>
              <a:rPr lang="en-US" altLang="zh-CN" sz="2000" dirty="0">
                <a:solidFill>
                  <a:srgbClr val="7030A0"/>
                </a:solidFill>
                <a:effectLst>
                  <a:outerShdw blurRad="38100" dist="38100" dir="2700000" algn="tl">
                    <a:srgbClr val="000000">
                      <a:alpha val="43137"/>
                    </a:srgbClr>
                  </a:outerShdw>
                </a:effectLst>
                <a:latin typeface="Times New Roman" pitchFamily="18" charset="0"/>
              </a:rPr>
              <a:t>a</a:t>
            </a:r>
            <a:r>
              <a:rPr lang="zh-CN" altLang="en-US" sz="2000" dirty="0">
                <a:solidFill>
                  <a:srgbClr val="7030A0"/>
                </a:solidFill>
                <a:effectLst>
                  <a:outerShdw blurRad="38100" dist="38100" dir="2700000" algn="tl">
                    <a:srgbClr val="000000">
                      <a:alpha val="43137"/>
                    </a:srgbClr>
                  </a:outerShdw>
                </a:effectLst>
                <a:latin typeface="Times New Roman" pitchFamily="18" charset="0"/>
              </a:rPr>
              <a:t>、</a:t>
            </a:r>
            <a:r>
              <a:rPr lang="en-US" altLang="zh-CN" sz="2000" dirty="0">
                <a:solidFill>
                  <a:srgbClr val="7030A0"/>
                </a:solidFill>
                <a:effectLst>
                  <a:outerShdw blurRad="38100" dist="38100" dir="2700000" algn="tl">
                    <a:srgbClr val="000000">
                      <a:alpha val="43137"/>
                    </a:srgbClr>
                  </a:outerShdw>
                </a:effectLst>
                <a:latin typeface="Times New Roman" pitchFamily="18" charset="0"/>
              </a:rPr>
              <a:t>b</a:t>
            </a:r>
            <a:r>
              <a:rPr lang="zh-CN" altLang="en-US" sz="2000" dirty="0">
                <a:solidFill>
                  <a:srgbClr val="7030A0"/>
                </a:solidFill>
                <a:effectLst>
                  <a:outerShdw blurRad="38100" dist="38100" dir="2700000" algn="tl">
                    <a:srgbClr val="000000">
                      <a:alpha val="43137"/>
                    </a:srgbClr>
                  </a:outerShdw>
                </a:effectLst>
                <a:latin typeface="Times New Roman" pitchFamily="18" charset="0"/>
              </a:rPr>
              <a:t>、</a:t>
            </a:r>
            <a:r>
              <a:rPr lang="en-US" altLang="zh-CN" sz="2000" dirty="0">
                <a:solidFill>
                  <a:srgbClr val="7030A0"/>
                </a:solidFill>
                <a:effectLst>
                  <a:outerShdw blurRad="38100" dist="38100" dir="2700000" algn="tl">
                    <a:srgbClr val="000000">
                      <a:alpha val="43137"/>
                    </a:srgbClr>
                  </a:outerShdw>
                </a:effectLst>
                <a:latin typeface="Times New Roman" pitchFamily="18" charset="0"/>
              </a:rPr>
              <a:t>c</a:t>
            </a:r>
            <a:r>
              <a:rPr lang="zh-CN" altLang="en-US" sz="2000" dirty="0">
                <a:solidFill>
                  <a:srgbClr val="7030A0"/>
                </a:solidFill>
                <a:effectLst>
                  <a:outerShdw blurRad="38100" dist="38100" dir="2700000" algn="tl">
                    <a:srgbClr val="000000">
                      <a:alpha val="43137"/>
                    </a:srgbClr>
                  </a:outerShdw>
                </a:effectLst>
                <a:latin typeface="Times New Roman" pitchFamily="18" charset="0"/>
              </a:rPr>
              <a:t>随转子旋转。 </a:t>
            </a:r>
          </a:p>
        </p:txBody>
      </p:sp>
      <p:sp>
        <p:nvSpPr>
          <p:cNvPr id="8500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8500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85003"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85004"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8500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8500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8500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8500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562177"/>
          <p:cNvSpPr>
            <a:spLocks noGrp="1" noChangeArrowheads="1"/>
          </p:cNvSpPr>
          <p:nvPr>
            <p:ph type="title"/>
          </p:nvPr>
        </p:nvSpPr>
        <p:spPr>
          <a:xfrm>
            <a:off x="1905000" y="206375"/>
            <a:ext cx="7239000" cy="555625"/>
          </a:xfrm>
        </p:spPr>
        <p:txBody>
          <a:bodyPr/>
          <a:lstStyle/>
          <a:p>
            <a:pPr eaLnBrk="1" hangingPunct="1"/>
            <a:r>
              <a:rPr lang="en-US" altLang="zh-CN" smtClean="0"/>
              <a:t>7.5 </a:t>
            </a:r>
            <a:r>
              <a:rPr lang="zh-CN" altLang="en-US" smtClean="0">
                <a:latin typeface="Siemens Sans" pitchFamily="2" charset="0"/>
              </a:rPr>
              <a:t>异步电动机在正交坐标系上的状态方程</a:t>
            </a:r>
            <a:endParaRPr lang="zh-CN" altLang="en-US" smtClean="0"/>
          </a:p>
        </p:txBody>
      </p:sp>
      <p:sp>
        <p:nvSpPr>
          <p:cNvPr id="562180" name="矩形 562179"/>
          <p:cNvSpPr/>
          <p:nvPr/>
        </p:nvSpPr>
        <p:spPr>
          <a:xfrm>
            <a:off x="2282825" y="1446213"/>
            <a:ext cx="4029075" cy="700087"/>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101380" name="文本占位符 562180"/>
          <p:cNvSpPr>
            <a:spLocks noGrp="1" noChangeArrowheads="1"/>
          </p:cNvSpPr>
          <p:nvPr>
            <p:ph type="body" idx="1"/>
          </p:nvPr>
        </p:nvSpPr>
        <p:spPr>
          <a:xfrm>
            <a:off x="2444750" y="2690813"/>
            <a:ext cx="5897563" cy="1882775"/>
          </a:xfrm>
        </p:spPr>
        <p:txBody>
          <a:bodyPr/>
          <a:lstStyle/>
          <a:p>
            <a:pPr algn="ctr" eaLnBrk="1" hangingPunct="1"/>
            <a:r>
              <a:rPr lang="zh-CN" altLang="en-US" sz="4800" smtClean="0">
                <a:ea typeface="隶书" pitchFamily="49" charset="-122"/>
              </a:rPr>
              <a:t>感应电动机正交坐标系的状态方程</a:t>
            </a:r>
          </a:p>
        </p:txBody>
      </p:sp>
      <p:sp>
        <p:nvSpPr>
          <p:cNvPr id="10138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138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138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1384"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138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1386"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138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138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329729"/>
          <p:cNvSpPr>
            <a:spLocks noGrp="1" noChangeArrowheads="1"/>
          </p:cNvSpPr>
          <p:nvPr>
            <p:ph type="title"/>
          </p:nvPr>
        </p:nvSpPr>
        <p:spPr>
          <a:xfrm>
            <a:off x="1701800" y="1071563"/>
            <a:ext cx="6392863" cy="669925"/>
          </a:xfrm>
        </p:spPr>
        <p:txBody>
          <a:bodyPr/>
          <a:lstStyle/>
          <a:p>
            <a:pPr marL="838200" indent="-838200" eaLnBrk="1" hangingPunct="1"/>
            <a:r>
              <a:rPr lang="en-US" altLang="zh-CN" smtClean="0"/>
              <a:t>7.5.1</a:t>
            </a:r>
            <a:r>
              <a:rPr lang="zh-CN" altLang="en-US" smtClean="0"/>
              <a:t>状态变量的选取</a:t>
            </a:r>
          </a:p>
        </p:txBody>
      </p:sp>
      <p:sp>
        <p:nvSpPr>
          <p:cNvPr id="329731" name="文本占位符 329730"/>
          <p:cNvSpPr>
            <a:spLocks noGrp="1"/>
          </p:cNvSpPr>
          <p:nvPr>
            <p:ph type="body" sz="half" idx="1"/>
          </p:nvPr>
        </p:nvSpPr>
        <p:spPr>
          <a:xfrm>
            <a:off x="1709738" y="1746250"/>
            <a:ext cx="7434262" cy="1282700"/>
          </a:xfrm>
        </p:spPr>
        <p:txBody>
          <a:bodyPr/>
          <a:lstStyle/>
          <a:p>
            <a:pPr algn="just" eaLnBrk="1" hangingPunct="1">
              <a:buFont typeface="Wingdings" pitchFamily="2" charset="2"/>
              <a:buChar char="l"/>
              <a:defRPr/>
            </a:pPr>
            <a:r>
              <a:rPr lang="zh-CN" altLang="en-US" noProof="1"/>
              <a:t>旋转正交坐标系上的异步电动机具有</a:t>
            </a:r>
            <a:r>
              <a:rPr lang="en-US" altLang="zh-CN" noProof="1">
                <a:solidFill>
                  <a:srgbClr val="A50021"/>
                </a:solidFill>
                <a:effectLst>
                  <a:outerShdw blurRad="38100" dist="38100" dir="2700000">
                    <a:srgbClr val="C0C0C0"/>
                  </a:outerShdw>
                </a:effectLst>
              </a:rPr>
              <a:t>4</a:t>
            </a:r>
            <a:r>
              <a:rPr lang="zh-CN" altLang="en-US" noProof="1">
                <a:solidFill>
                  <a:srgbClr val="A50021"/>
                </a:solidFill>
                <a:effectLst>
                  <a:outerShdw blurRad="38100" dist="38100" dir="2700000">
                    <a:srgbClr val="C0C0C0"/>
                  </a:outerShdw>
                </a:effectLst>
              </a:rPr>
              <a:t>阶电压方程和</a:t>
            </a:r>
            <a:r>
              <a:rPr lang="en-US" altLang="zh-CN" noProof="1">
                <a:solidFill>
                  <a:srgbClr val="A50021"/>
                </a:solidFill>
                <a:effectLst>
                  <a:outerShdw blurRad="38100" dist="38100" dir="2700000">
                    <a:srgbClr val="C0C0C0"/>
                  </a:outerShdw>
                </a:effectLst>
              </a:rPr>
              <a:t>1</a:t>
            </a:r>
            <a:r>
              <a:rPr lang="zh-CN" altLang="en-US" noProof="1">
                <a:solidFill>
                  <a:srgbClr val="A50021"/>
                </a:solidFill>
                <a:effectLst>
                  <a:outerShdw blurRad="38100" dist="38100" dir="2700000">
                    <a:srgbClr val="C0C0C0"/>
                  </a:outerShdw>
                </a:effectLst>
              </a:rPr>
              <a:t>阶运动方程</a:t>
            </a:r>
            <a:r>
              <a:rPr lang="zh-CN" altLang="en-US" noProof="1"/>
              <a:t>，因此须选取</a:t>
            </a:r>
            <a:r>
              <a:rPr lang="en-US" altLang="zh-CN" noProof="1">
                <a:solidFill>
                  <a:srgbClr val="A50021"/>
                </a:solidFill>
                <a:effectLst>
                  <a:outerShdw blurRad="38100" dist="38100" dir="2700000">
                    <a:srgbClr val="C0C0C0"/>
                  </a:outerShdw>
                </a:effectLst>
              </a:rPr>
              <a:t>5</a:t>
            </a:r>
            <a:r>
              <a:rPr lang="zh-CN" altLang="en-US" noProof="1">
                <a:solidFill>
                  <a:srgbClr val="A50021"/>
                </a:solidFill>
                <a:effectLst>
                  <a:outerShdw blurRad="38100" dist="38100" dir="2700000">
                    <a:srgbClr val="C0C0C0"/>
                  </a:outerShdw>
                </a:effectLst>
              </a:rPr>
              <a:t>个状态变量</a:t>
            </a:r>
            <a:r>
              <a:rPr lang="zh-CN" altLang="en-US" noProof="1"/>
              <a:t>。</a:t>
            </a:r>
          </a:p>
          <a:p>
            <a:pPr algn="just" eaLnBrk="1" hangingPunct="1">
              <a:buFont typeface="Wingdings" pitchFamily="2" charset="2"/>
              <a:buChar char="l"/>
              <a:defRPr/>
            </a:pPr>
            <a:r>
              <a:rPr lang="zh-CN" altLang="en-US" noProof="1"/>
              <a:t>可选的状态变量共有</a:t>
            </a:r>
            <a:r>
              <a:rPr lang="en-US" altLang="zh-CN" noProof="1"/>
              <a:t>9</a:t>
            </a:r>
            <a:r>
              <a:rPr lang="zh-CN" altLang="en-US" noProof="1"/>
              <a:t>个，这</a:t>
            </a:r>
            <a:r>
              <a:rPr lang="en-US" altLang="zh-CN" noProof="1"/>
              <a:t>9</a:t>
            </a:r>
            <a:r>
              <a:rPr lang="zh-CN" altLang="en-US" noProof="1"/>
              <a:t>个变量分为</a:t>
            </a:r>
            <a:r>
              <a:rPr lang="en-US" altLang="zh-CN" noProof="1"/>
              <a:t>5</a:t>
            </a:r>
            <a:r>
              <a:rPr lang="zh-CN" altLang="en-US" noProof="1"/>
              <a:t>组：</a:t>
            </a:r>
          </a:p>
          <a:p>
            <a:pPr algn="just" eaLnBrk="1" hangingPunct="1">
              <a:buFont typeface="Wingdings" pitchFamily="2" charset="2"/>
              <a:buChar char="l"/>
              <a:defRPr/>
            </a:pPr>
            <a:r>
              <a:rPr lang="zh-CN" altLang="en-US" noProof="1"/>
              <a:t>①转速；②定子电流；③转子电流；④定子磁链；⑤转子磁链。</a:t>
            </a:r>
          </a:p>
        </p:txBody>
      </p:sp>
      <p:sp>
        <p:nvSpPr>
          <p:cNvPr id="102404" name="矩形 329731"/>
          <p:cNvSpPr>
            <a:spLocks noChangeArrowheads="1"/>
          </p:cNvSpPr>
          <p:nvPr/>
        </p:nvSpPr>
        <p:spPr bwMode="auto">
          <a:xfrm>
            <a:off x="0" y="38576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05" name="矩形 32973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06" name="矩形 329733"/>
          <p:cNvSpPr>
            <a:spLocks noChangeArrowheads="1"/>
          </p:cNvSpPr>
          <p:nvPr/>
        </p:nvSpPr>
        <p:spPr bwMode="auto">
          <a:xfrm>
            <a:off x="0" y="35575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07" name="矩形 329734"/>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08" name="矩形 329735"/>
          <p:cNvSpPr>
            <a:spLocks noChangeArrowheads="1"/>
          </p:cNvSpPr>
          <p:nvPr/>
        </p:nvSpPr>
        <p:spPr bwMode="auto">
          <a:xfrm>
            <a:off x="0" y="38528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09" name="矩形 329736"/>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10" name="矩形 329737"/>
          <p:cNvSpPr>
            <a:spLocks noChangeArrowheads="1"/>
          </p:cNvSpPr>
          <p:nvPr/>
        </p:nvSpPr>
        <p:spPr bwMode="auto">
          <a:xfrm>
            <a:off x="1700213" y="3117850"/>
            <a:ext cx="7443787" cy="1754188"/>
          </a:xfrm>
          <a:prstGeom prst="rect">
            <a:avLst/>
          </a:prstGeom>
          <a:noFill/>
          <a:ln w="9525">
            <a:noFill/>
            <a:miter lim="800000"/>
            <a:headEnd/>
            <a:tailEnd/>
          </a:ln>
        </p:spPr>
        <p:txBody>
          <a:bodyPr>
            <a:spAutoFit/>
          </a:bodyPr>
          <a:lstStyle/>
          <a:p>
            <a:pPr eaLnBrk="1" hangingPunct="1">
              <a:lnSpc>
                <a:spcPct val="90000"/>
              </a:lnSpc>
              <a:buFont typeface="Arial" pitchFamily="34" charset="0"/>
              <a:buNone/>
            </a:pPr>
            <a:r>
              <a:rPr lang="zh-CN" altLang="en-US" sz="2000">
                <a:solidFill>
                  <a:schemeClr val="tx1"/>
                </a:solidFill>
                <a:latin typeface="Times New Roman" pitchFamily="18" charset="0"/>
              </a:rPr>
              <a:t>可选的</a:t>
            </a:r>
            <a:r>
              <a:rPr lang="en-US" altLang="zh-CN" sz="2000">
                <a:solidFill>
                  <a:schemeClr val="tx1"/>
                </a:solidFill>
                <a:latin typeface="Times New Roman" pitchFamily="18" charset="0"/>
              </a:rPr>
              <a:t>9</a:t>
            </a:r>
            <a:r>
              <a:rPr lang="zh-CN" altLang="en-US" sz="2000">
                <a:solidFill>
                  <a:schemeClr val="tx1"/>
                </a:solidFill>
                <a:latin typeface="Times New Roman" pitchFamily="18" charset="0"/>
              </a:rPr>
              <a:t>个变量：</a:t>
            </a:r>
          </a:p>
          <a:p>
            <a:pPr eaLnBrk="1" hangingPunct="1">
              <a:lnSpc>
                <a:spcPct val="90000"/>
              </a:lnSpc>
            </a:pPr>
            <a:r>
              <a:rPr lang="zh-CN" altLang="en-US" sz="2000">
                <a:solidFill>
                  <a:srgbClr val="0033CC"/>
                </a:solidFill>
                <a:latin typeface="Times New Roman" pitchFamily="18" charset="0"/>
              </a:rPr>
              <a:t>即转速 </a:t>
            </a:r>
            <a:r>
              <a:rPr lang="el-GR" altLang="zh-CN" sz="2000" i="1">
                <a:solidFill>
                  <a:srgbClr val="0033CC"/>
                </a:solidFill>
                <a:latin typeface="Times New Roman" pitchFamily="18" charset="0"/>
                <a:sym typeface="Symbol" pitchFamily="18" charset="2"/>
              </a:rPr>
              <a:t></a:t>
            </a:r>
            <a:r>
              <a:rPr lang="zh-CN" altLang="en-US" sz="2000"/>
              <a:t>作为输出变量必须选取。</a:t>
            </a:r>
            <a:endParaRPr lang="zh-CN" altLang="en-US" sz="2000">
              <a:solidFill>
                <a:srgbClr val="0033CC"/>
              </a:solidFill>
              <a:latin typeface="Times New Roman" pitchFamily="18" charset="0"/>
            </a:endParaRPr>
          </a:p>
          <a:p>
            <a:pPr eaLnBrk="1" hangingPunct="1">
              <a:lnSpc>
                <a:spcPct val="90000"/>
              </a:lnSpc>
              <a:buFont typeface="Arial" pitchFamily="34" charset="0"/>
              <a:buNone/>
            </a:pPr>
            <a:r>
              <a:rPr lang="en-US" altLang="zh-CN" sz="2000">
                <a:solidFill>
                  <a:srgbClr val="0033CC"/>
                </a:solidFill>
                <a:latin typeface="Times New Roman" pitchFamily="18" charset="0"/>
              </a:rPr>
              <a:t>4</a:t>
            </a:r>
            <a:r>
              <a:rPr lang="zh-CN" altLang="en-US" sz="2000">
                <a:solidFill>
                  <a:srgbClr val="0033CC"/>
                </a:solidFill>
                <a:latin typeface="Times New Roman" pitchFamily="18" charset="0"/>
              </a:rPr>
              <a:t>个电流变量 </a:t>
            </a:r>
            <a:r>
              <a:rPr lang="en-US" altLang="zh-CN" sz="2000" i="1">
                <a:solidFill>
                  <a:srgbClr val="0033CC"/>
                </a:solidFill>
                <a:latin typeface="Times New Roman" pitchFamily="18" charset="0"/>
              </a:rPr>
              <a:t>i</a:t>
            </a:r>
            <a:r>
              <a:rPr lang="en-US" altLang="zh-CN" sz="2000" baseline="-25000">
                <a:solidFill>
                  <a:srgbClr val="0033CC"/>
                </a:solidFill>
                <a:latin typeface="Times New Roman" pitchFamily="18" charset="0"/>
              </a:rPr>
              <a:t>sd </a:t>
            </a:r>
            <a:r>
              <a:rPr lang="zh-CN" altLang="en-US" sz="2000">
                <a:solidFill>
                  <a:srgbClr val="0033CC"/>
                </a:solidFill>
                <a:latin typeface="Times New Roman" pitchFamily="18" charset="0"/>
              </a:rPr>
              <a:t>、 </a:t>
            </a:r>
            <a:r>
              <a:rPr lang="en-US" altLang="zh-CN" sz="2000" i="1">
                <a:solidFill>
                  <a:srgbClr val="0033CC"/>
                </a:solidFill>
                <a:latin typeface="Times New Roman" pitchFamily="18" charset="0"/>
              </a:rPr>
              <a:t>i</a:t>
            </a:r>
            <a:r>
              <a:rPr lang="en-US" altLang="zh-CN" sz="2000" baseline="-25000">
                <a:solidFill>
                  <a:srgbClr val="0033CC"/>
                </a:solidFill>
                <a:latin typeface="Times New Roman" pitchFamily="18" charset="0"/>
              </a:rPr>
              <a:t>sq</a:t>
            </a:r>
            <a:r>
              <a:rPr lang="en-US" altLang="zh-CN" sz="2000">
                <a:solidFill>
                  <a:srgbClr val="0033CC"/>
                </a:solidFill>
                <a:latin typeface="Times New Roman" pitchFamily="18" charset="0"/>
              </a:rPr>
              <a:t> </a:t>
            </a:r>
            <a:r>
              <a:rPr lang="zh-CN" altLang="en-US" sz="2000">
                <a:solidFill>
                  <a:srgbClr val="0033CC"/>
                </a:solidFill>
                <a:latin typeface="Times New Roman" pitchFamily="18" charset="0"/>
              </a:rPr>
              <a:t>、 </a:t>
            </a:r>
            <a:r>
              <a:rPr lang="en-US" altLang="zh-CN" sz="2000" i="1">
                <a:solidFill>
                  <a:srgbClr val="FF0000"/>
                </a:solidFill>
                <a:latin typeface="Times New Roman" pitchFamily="18" charset="0"/>
              </a:rPr>
              <a:t>i</a:t>
            </a:r>
            <a:r>
              <a:rPr lang="en-US" altLang="zh-CN" sz="2000" baseline="-25000">
                <a:solidFill>
                  <a:srgbClr val="FF0000"/>
                </a:solidFill>
                <a:latin typeface="Times New Roman" pitchFamily="18" charset="0"/>
              </a:rPr>
              <a:t>rd</a:t>
            </a:r>
            <a:r>
              <a:rPr lang="en-US" altLang="zh-CN" sz="2000">
                <a:solidFill>
                  <a:srgbClr val="FF0000"/>
                </a:solidFill>
                <a:latin typeface="Times New Roman" pitchFamily="18" charset="0"/>
              </a:rPr>
              <a:t> </a:t>
            </a:r>
            <a:r>
              <a:rPr lang="zh-CN" altLang="en-US" sz="2000">
                <a:solidFill>
                  <a:srgbClr val="FF0000"/>
                </a:solidFill>
                <a:latin typeface="Times New Roman" pitchFamily="18" charset="0"/>
              </a:rPr>
              <a:t>、 </a:t>
            </a:r>
            <a:r>
              <a:rPr lang="en-US" altLang="zh-CN" sz="2000" i="1">
                <a:solidFill>
                  <a:srgbClr val="FF0000"/>
                </a:solidFill>
                <a:latin typeface="Times New Roman" pitchFamily="18" charset="0"/>
              </a:rPr>
              <a:t>i</a:t>
            </a:r>
            <a:r>
              <a:rPr lang="en-US" altLang="zh-CN" sz="2000" baseline="-25000">
                <a:solidFill>
                  <a:srgbClr val="FF0000"/>
                </a:solidFill>
                <a:latin typeface="Times New Roman" pitchFamily="18" charset="0"/>
              </a:rPr>
              <a:t>rq</a:t>
            </a:r>
            <a:r>
              <a:rPr lang="zh-CN" altLang="en-US" sz="2000">
                <a:solidFill>
                  <a:srgbClr val="FF0000"/>
                </a:solidFill>
                <a:latin typeface="Times New Roman" pitchFamily="18" charset="0"/>
              </a:rPr>
              <a:t>（转子电流是不可测的，不宜用作状态变量）</a:t>
            </a:r>
          </a:p>
          <a:p>
            <a:pPr eaLnBrk="1" hangingPunct="1">
              <a:lnSpc>
                <a:spcPct val="90000"/>
              </a:lnSpc>
              <a:buFont typeface="Arial" pitchFamily="34" charset="0"/>
              <a:buNone/>
            </a:pPr>
            <a:r>
              <a:rPr lang="en-US" altLang="zh-CN" sz="2000">
                <a:solidFill>
                  <a:srgbClr val="0033CC"/>
                </a:solidFill>
                <a:latin typeface="Times New Roman" pitchFamily="18" charset="0"/>
              </a:rPr>
              <a:t>4</a:t>
            </a:r>
            <a:r>
              <a:rPr lang="zh-CN" altLang="en-US" sz="2000">
                <a:solidFill>
                  <a:srgbClr val="0033CC"/>
                </a:solidFill>
                <a:latin typeface="Times New Roman" pitchFamily="18" charset="0"/>
              </a:rPr>
              <a:t>个磁链变量 </a:t>
            </a:r>
            <a:r>
              <a:rPr lang="zh-CN" altLang="en-US" sz="2000" i="1">
                <a:solidFill>
                  <a:srgbClr val="0033CC"/>
                </a:solidFill>
                <a:latin typeface="Times New Roman" pitchFamily="18" charset="0"/>
                <a:sym typeface="Symbol" pitchFamily="18" charset="2"/>
              </a:rPr>
              <a:t></a:t>
            </a:r>
            <a:r>
              <a:rPr lang="en-US" altLang="zh-CN" sz="2000" baseline="-25000">
                <a:solidFill>
                  <a:srgbClr val="0033CC"/>
                </a:solidFill>
                <a:latin typeface="Times New Roman" pitchFamily="18" charset="0"/>
                <a:sym typeface="Symbol" pitchFamily="18" charset="2"/>
              </a:rPr>
              <a:t>sd</a:t>
            </a:r>
            <a:r>
              <a:rPr lang="en-US" altLang="zh-CN" sz="2000">
                <a:solidFill>
                  <a:srgbClr val="0033CC"/>
                </a:solidFill>
                <a:latin typeface="Times New Roman" pitchFamily="18" charset="0"/>
                <a:sym typeface="Symbol" pitchFamily="18" charset="2"/>
              </a:rPr>
              <a:t> </a:t>
            </a:r>
            <a:r>
              <a:rPr lang="zh-CN" altLang="en-US" sz="2000">
                <a:solidFill>
                  <a:srgbClr val="0033CC"/>
                </a:solidFill>
                <a:latin typeface="Times New Roman" pitchFamily="18" charset="0"/>
              </a:rPr>
              <a:t>、 </a:t>
            </a:r>
            <a:r>
              <a:rPr lang="zh-CN" altLang="en-US" sz="2000" i="1">
                <a:solidFill>
                  <a:srgbClr val="0033CC"/>
                </a:solidFill>
                <a:latin typeface="Times New Roman" pitchFamily="18" charset="0"/>
                <a:sym typeface="Symbol" pitchFamily="18" charset="2"/>
              </a:rPr>
              <a:t></a:t>
            </a:r>
            <a:r>
              <a:rPr lang="en-US" altLang="zh-CN" sz="2000" baseline="-25000">
                <a:solidFill>
                  <a:srgbClr val="0033CC"/>
                </a:solidFill>
                <a:latin typeface="Times New Roman" pitchFamily="18" charset="0"/>
                <a:sym typeface="Symbol" pitchFamily="18" charset="2"/>
              </a:rPr>
              <a:t>sq</a:t>
            </a:r>
            <a:r>
              <a:rPr lang="en-US" altLang="zh-CN" sz="2000">
                <a:solidFill>
                  <a:srgbClr val="0033CC"/>
                </a:solidFill>
                <a:latin typeface="Times New Roman" pitchFamily="18" charset="0"/>
                <a:sym typeface="Symbol" pitchFamily="18" charset="2"/>
              </a:rPr>
              <a:t> </a:t>
            </a:r>
            <a:r>
              <a:rPr lang="zh-CN" altLang="en-US" sz="2000">
                <a:solidFill>
                  <a:srgbClr val="0033CC"/>
                </a:solidFill>
                <a:latin typeface="Times New Roman" pitchFamily="18" charset="0"/>
              </a:rPr>
              <a:t>、 </a:t>
            </a:r>
            <a:r>
              <a:rPr lang="zh-CN" altLang="en-US" sz="2000" i="1">
                <a:solidFill>
                  <a:srgbClr val="0033CC"/>
                </a:solidFill>
                <a:latin typeface="Times New Roman" pitchFamily="18" charset="0"/>
                <a:sym typeface="Symbol" pitchFamily="18" charset="2"/>
              </a:rPr>
              <a:t></a:t>
            </a:r>
            <a:r>
              <a:rPr lang="en-US" altLang="zh-CN" sz="2000" baseline="-25000">
                <a:solidFill>
                  <a:srgbClr val="0033CC"/>
                </a:solidFill>
                <a:latin typeface="Times New Roman" pitchFamily="18" charset="0"/>
                <a:sym typeface="Symbol" pitchFamily="18" charset="2"/>
              </a:rPr>
              <a:t>rd</a:t>
            </a:r>
            <a:r>
              <a:rPr lang="en-US" altLang="zh-CN" sz="2000">
                <a:solidFill>
                  <a:srgbClr val="0033CC"/>
                </a:solidFill>
                <a:latin typeface="Times New Roman" pitchFamily="18" charset="0"/>
                <a:sym typeface="Symbol" pitchFamily="18" charset="2"/>
              </a:rPr>
              <a:t> </a:t>
            </a:r>
            <a:r>
              <a:rPr lang="zh-CN" altLang="en-US" sz="2000">
                <a:solidFill>
                  <a:srgbClr val="0033CC"/>
                </a:solidFill>
                <a:latin typeface="Times New Roman" pitchFamily="18" charset="0"/>
              </a:rPr>
              <a:t>、 </a:t>
            </a:r>
            <a:r>
              <a:rPr lang="zh-CN" altLang="en-US" sz="2000" i="1">
                <a:solidFill>
                  <a:srgbClr val="0033CC"/>
                </a:solidFill>
                <a:latin typeface="Times New Roman" pitchFamily="18" charset="0"/>
                <a:sym typeface="Symbol" pitchFamily="18" charset="2"/>
              </a:rPr>
              <a:t></a:t>
            </a:r>
            <a:r>
              <a:rPr lang="en-US" altLang="zh-CN" sz="2000" baseline="-25000">
                <a:solidFill>
                  <a:srgbClr val="0033CC"/>
                </a:solidFill>
                <a:latin typeface="Times New Roman" pitchFamily="18" charset="0"/>
                <a:sym typeface="Symbol" pitchFamily="18" charset="2"/>
              </a:rPr>
              <a:t>rq</a:t>
            </a:r>
            <a:r>
              <a:rPr lang="zh-CN" altLang="en-US" sz="2000">
                <a:solidFill>
                  <a:srgbClr val="0033CC"/>
                </a:solidFill>
                <a:latin typeface="Times New Roman" pitchFamily="18" charset="0"/>
              </a:rPr>
              <a:t>。 </a:t>
            </a:r>
            <a:r>
              <a:rPr lang="zh-CN" altLang="en-US" sz="2000">
                <a:solidFill>
                  <a:srgbClr val="FF0000"/>
                </a:solidFill>
                <a:latin typeface="Monotype Corsiva" pitchFamily="66" charset="0"/>
              </a:rPr>
              <a:t>（磁链是不能直接测量，但可间接测量）</a:t>
            </a:r>
          </a:p>
        </p:txBody>
      </p:sp>
      <p:sp>
        <p:nvSpPr>
          <p:cNvPr id="102411" name="矩形 329738"/>
          <p:cNvSpPr>
            <a:spLocks noChangeArrowheads="1"/>
          </p:cNvSpPr>
          <p:nvPr/>
        </p:nvSpPr>
        <p:spPr bwMode="auto">
          <a:xfrm>
            <a:off x="2484438" y="5734050"/>
            <a:ext cx="6216650" cy="825500"/>
          </a:xfrm>
          <a:prstGeom prst="rect">
            <a:avLst/>
          </a:prstGeom>
          <a:noFill/>
          <a:ln w="9525">
            <a:noFill/>
            <a:miter lim="800000"/>
            <a:headEnd/>
            <a:tailEnd/>
          </a:ln>
        </p:spPr>
        <p:txBody>
          <a:bodyPr>
            <a:spAutoFit/>
          </a:bodyPr>
          <a:lstStyle/>
          <a:p>
            <a:pPr lvl="1" eaLnBrk="1" hangingPunct="1">
              <a:lnSpc>
                <a:spcPct val="80000"/>
              </a:lnSpc>
              <a:buFont typeface="Arial" pitchFamily="34" charset="0"/>
              <a:buNone/>
            </a:pPr>
            <a:r>
              <a:rPr lang="zh-CN" altLang="en-US" sz="2000">
                <a:solidFill>
                  <a:schemeClr val="tx1"/>
                </a:solidFill>
                <a:latin typeface="Comic Sans MS" pitchFamily="66" charset="0"/>
              </a:rPr>
              <a:t>定子电流</a:t>
            </a:r>
            <a:r>
              <a:rPr lang="en-US" altLang="zh-CN" sz="2000" i="1">
                <a:solidFill>
                  <a:schemeClr val="tx1"/>
                </a:solidFill>
                <a:latin typeface="Comic Sans MS" pitchFamily="66" charset="0"/>
              </a:rPr>
              <a:t>i</a:t>
            </a:r>
            <a:r>
              <a:rPr lang="en-US" altLang="zh-CN" sz="2000" baseline="-25000">
                <a:solidFill>
                  <a:schemeClr val="tx1"/>
                </a:solidFill>
                <a:latin typeface="Comic Sans MS" pitchFamily="66" charset="0"/>
              </a:rPr>
              <a:t>sd </a:t>
            </a:r>
            <a:r>
              <a:rPr lang="zh-CN" altLang="en-US" sz="2000">
                <a:solidFill>
                  <a:schemeClr val="tx1"/>
                </a:solidFill>
                <a:latin typeface="Comic Sans MS" pitchFamily="66" charset="0"/>
              </a:rPr>
              <a:t>、 </a:t>
            </a:r>
            <a:r>
              <a:rPr lang="en-US" altLang="zh-CN" sz="2000" i="1">
                <a:solidFill>
                  <a:schemeClr val="tx1"/>
                </a:solidFill>
                <a:latin typeface="Comic Sans MS" pitchFamily="66" charset="0"/>
              </a:rPr>
              <a:t>i</a:t>
            </a:r>
            <a:r>
              <a:rPr lang="en-US" altLang="zh-CN" sz="2000" baseline="-25000">
                <a:solidFill>
                  <a:schemeClr val="tx1"/>
                </a:solidFill>
                <a:latin typeface="Comic Sans MS" pitchFamily="66" charset="0"/>
              </a:rPr>
              <a:t>sq</a:t>
            </a:r>
            <a:r>
              <a:rPr lang="en-US" altLang="zh-CN" sz="2000">
                <a:solidFill>
                  <a:schemeClr val="tx1"/>
                </a:solidFill>
                <a:latin typeface="Comic Sans MS" pitchFamily="66" charset="0"/>
              </a:rPr>
              <a:t> </a:t>
            </a:r>
            <a:r>
              <a:rPr lang="zh-CN" altLang="en-US" sz="2000">
                <a:solidFill>
                  <a:schemeClr val="tx1"/>
                </a:solidFill>
                <a:latin typeface="Comic Sans MS" pitchFamily="66" charset="0"/>
              </a:rPr>
              <a:t>和转子磁链 </a:t>
            </a:r>
            <a:r>
              <a:rPr lang="zh-CN" altLang="en-US" sz="2000" i="1">
                <a:solidFill>
                  <a:schemeClr val="tx1"/>
                </a:solidFill>
                <a:latin typeface="Comic Sans MS" pitchFamily="66" charset="0"/>
                <a:sym typeface="Symbol" pitchFamily="18" charset="2"/>
              </a:rPr>
              <a:t></a:t>
            </a:r>
            <a:r>
              <a:rPr lang="en-US" altLang="zh-CN" sz="2000" baseline="-25000">
                <a:solidFill>
                  <a:schemeClr val="tx1"/>
                </a:solidFill>
                <a:latin typeface="Comic Sans MS" pitchFamily="66" charset="0"/>
                <a:sym typeface="Symbol" pitchFamily="18" charset="2"/>
              </a:rPr>
              <a:t>rd</a:t>
            </a:r>
            <a:r>
              <a:rPr lang="en-US" altLang="zh-CN" sz="2000">
                <a:solidFill>
                  <a:schemeClr val="tx1"/>
                </a:solidFill>
                <a:latin typeface="Comic Sans MS" pitchFamily="66" charset="0"/>
                <a:sym typeface="Symbol" pitchFamily="18" charset="2"/>
              </a:rPr>
              <a:t> </a:t>
            </a:r>
            <a:r>
              <a:rPr lang="zh-CN" altLang="en-US" sz="2000">
                <a:solidFill>
                  <a:schemeClr val="tx1"/>
                </a:solidFill>
                <a:latin typeface="Comic Sans MS" pitchFamily="66" charset="0"/>
              </a:rPr>
              <a:t>、 </a:t>
            </a:r>
            <a:r>
              <a:rPr lang="zh-CN" altLang="en-US" sz="2000" i="1">
                <a:solidFill>
                  <a:schemeClr val="tx1"/>
                </a:solidFill>
                <a:latin typeface="Comic Sans MS" pitchFamily="66" charset="0"/>
                <a:sym typeface="Symbol" pitchFamily="18" charset="2"/>
              </a:rPr>
              <a:t></a:t>
            </a:r>
            <a:r>
              <a:rPr lang="en-US" altLang="zh-CN" sz="2000" baseline="-25000">
                <a:solidFill>
                  <a:schemeClr val="tx1"/>
                </a:solidFill>
                <a:latin typeface="Comic Sans MS" pitchFamily="66" charset="0"/>
                <a:sym typeface="Symbol" pitchFamily="18" charset="2"/>
              </a:rPr>
              <a:t>rq</a:t>
            </a:r>
            <a:r>
              <a:rPr lang="en-US" altLang="zh-CN" sz="2000">
                <a:solidFill>
                  <a:schemeClr val="tx1"/>
                </a:solidFill>
                <a:latin typeface="Comic Sans MS" pitchFamily="66" charset="0"/>
                <a:sym typeface="Symbol" pitchFamily="18" charset="2"/>
              </a:rPr>
              <a:t> </a:t>
            </a:r>
            <a:r>
              <a:rPr lang="zh-CN" altLang="en-US" sz="2000">
                <a:solidFill>
                  <a:schemeClr val="tx1"/>
                </a:solidFill>
                <a:latin typeface="Comic Sans MS" pitchFamily="66" charset="0"/>
              </a:rPr>
              <a:t>；</a:t>
            </a:r>
          </a:p>
          <a:p>
            <a:pPr eaLnBrk="1" hangingPunct="1">
              <a:lnSpc>
                <a:spcPct val="80000"/>
              </a:lnSpc>
              <a:buFont typeface="Arial" pitchFamily="34" charset="0"/>
              <a:buNone/>
            </a:pPr>
            <a:endParaRPr lang="zh-CN" altLang="en-US" sz="2000">
              <a:solidFill>
                <a:schemeClr val="tx1"/>
              </a:solidFill>
              <a:latin typeface="Comic Sans MS" pitchFamily="66" charset="0"/>
            </a:endParaRPr>
          </a:p>
          <a:p>
            <a:pPr lvl="1" eaLnBrk="1" hangingPunct="1">
              <a:lnSpc>
                <a:spcPct val="80000"/>
              </a:lnSpc>
              <a:buFont typeface="Arial" pitchFamily="34" charset="0"/>
              <a:buNone/>
            </a:pPr>
            <a:r>
              <a:rPr lang="zh-CN" altLang="en-US" sz="2000">
                <a:solidFill>
                  <a:schemeClr val="tx1"/>
                </a:solidFill>
                <a:latin typeface="Comic Sans MS" pitchFamily="66" charset="0"/>
              </a:rPr>
              <a:t>定子电流 </a:t>
            </a:r>
            <a:r>
              <a:rPr lang="en-US" altLang="zh-CN" sz="2000" i="1">
                <a:solidFill>
                  <a:schemeClr val="tx1"/>
                </a:solidFill>
                <a:latin typeface="Comic Sans MS" pitchFamily="66" charset="0"/>
              </a:rPr>
              <a:t>i</a:t>
            </a:r>
            <a:r>
              <a:rPr lang="en-US" altLang="zh-CN" sz="2000" baseline="-25000">
                <a:solidFill>
                  <a:schemeClr val="tx1"/>
                </a:solidFill>
                <a:latin typeface="Comic Sans MS" pitchFamily="66" charset="0"/>
              </a:rPr>
              <a:t>sd</a:t>
            </a:r>
            <a:r>
              <a:rPr lang="en-US" altLang="zh-CN" sz="2000">
                <a:solidFill>
                  <a:schemeClr val="tx1"/>
                </a:solidFill>
                <a:latin typeface="Comic Sans MS" pitchFamily="66" charset="0"/>
              </a:rPr>
              <a:t> </a:t>
            </a:r>
            <a:r>
              <a:rPr lang="zh-CN" altLang="en-US" sz="2000">
                <a:solidFill>
                  <a:schemeClr val="tx1"/>
                </a:solidFill>
                <a:latin typeface="Comic Sans MS" pitchFamily="66" charset="0"/>
              </a:rPr>
              <a:t>、 </a:t>
            </a:r>
            <a:r>
              <a:rPr lang="en-US" altLang="zh-CN" sz="2000" i="1">
                <a:solidFill>
                  <a:schemeClr val="tx1"/>
                </a:solidFill>
                <a:latin typeface="Comic Sans MS" pitchFamily="66" charset="0"/>
              </a:rPr>
              <a:t>i</a:t>
            </a:r>
            <a:r>
              <a:rPr lang="en-US" altLang="zh-CN" sz="2000" baseline="-25000">
                <a:solidFill>
                  <a:schemeClr val="tx1"/>
                </a:solidFill>
                <a:latin typeface="Comic Sans MS" pitchFamily="66" charset="0"/>
              </a:rPr>
              <a:t>sq</a:t>
            </a:r>
            <a:r>
              <a:rPr lang="en-US" altLang="zh-CN" sz="2000">
                <a:solidFill>
                  <a:schemeClr val="tx1"/>
                </a:solidFill>
                <a:latin typeface="Comic Sans MS" pitchFamily="66" charset="0"/>
              </a:rPr>
              <a:t> </a:t>
            </a:r>
            <a:r>
              <a:rPr lang="zh-CN" altLang="en-US" sz="2000">
                <a:solidFill>
                  <a:schemeClr val="tx1"/>
                </a:solidFill>
                <a:latin typeface="Comic Sans MS" pitchFamily="66" charset="0"/>
              </a:rPr>
              <a:t>和定子磁链 </a:t>
            </a:r>
            <a:r>
              <a:rPr lang="zh-CN" altLang="en-US" sz="2000" i="1">
                <a:solidFill>
                  <a:schemeClr val="tx1"/>
                </a:solidFill>
                <a:latin typeface="Comic Sans MS" pitchFamily="66" charset="0"/>
                <a:sym typeface="Symbol" pitchFamily="18" charset="2"/>
              </a:rPr>
              <a:t></a:t>
            </a:r>
            <a:r>
              <a:rPr lang="en-US" altLang="zh-CN" sz="2000" baseline="-25000">
                <a:solidFill>
                  <a:schemeClr val="tx1"/>
                </a:solidFill>
                <a:latin typeface="Comic Sans MS" pitchFamily="66" charset="0"/>
                <a:sym typeface="Symbol" pitchFamily="18" charset="2"/>
              </a:rPr>
              <a:t>sd</a:t>
            </a:r>
            <a:r>
              <a:rPr lang="en-US" altLang="zh-CN" sz="2000">
                <a:solidFill>
                  <a:schemeClr val="tx1"/>
                </a:solidFill>
                <a:latin typeface="Comic Sans MS" pitchFamily="66" charset="0"/>
                <a:sym typeface="Symbol" pitchFamily="18" charset="2"/>
              </a:rPr>
              <a:t> </a:t>
            </a:r>
            <a:r>
              <a:rPr lang="zh-CN" altLang="en-US" sz="2000">
                <a:solidFill>
                  <a:schemeClr val="tx1"/>
                </a:solidFill>
                <a:latin typeface="Comic Sans MS" pitchFamily="66" charset="0"/>
              </a:rPr>
              <a:t>、 </a:t>
            </a:r>
            <a:r>
              <a:rPr lang="zh-CN" altLang="en-US" sz="2000" i="1">
                <a:solidFill>
                  <a:schemeClr val="tx1"/>
                </a:solidFill>
                <a:latin typeface="Comic Sans MS" pitchFamily="66" charset="0"/>
                <a:sym typeface="Symbol" pitchFamily="18" charset="2"/>
              </a:rPr>
              <a:t></a:t>
            </a:r>
            <a:r>
              <a:rPr lang="en-US" altLang="zh-CN" sz="2000" baseline="-25000">
                <a:solidFill>
                  <a:schemeClr val="tx1"/>
                </a:solidFill>
                <a:latin typeface="Comic Sans MS" pitchFamily="66" charset="0"/>
                <a:sym typeface="Symbol" pitchFamily="18" charset="2"/>
              </a:rPr>
              <a:t>sq</a:t>
            </a:r>
            <a:r>
              <a:rPr lang="en-US" altLang="zh-CN" sz="2000">
                <a:solidFill>
                  <a:schemeClr val="tx1"/>
                </a:solidFill>
                <a:latin typeface="Comic Sans MS" pitchFamily="66" charset="0"/>
                <a:sym typeface="Symbol" pitchFamily="18" charset="2"/>
              </a:rPr>
              <a:t> </a:t>
            </a:r>
            <a:r>
              <a:rPr lang="zh-CN" altLang="en-US" sz="2000">
                <a:solidFill>
                  <a:schemeClr val="tx1"/>
                </a:solidFill>
                <a:latin typeface="Comic Sans MS" pitchFamily="66" charset="0"/>
              </a:rPr>
              <a:t>。</a:t>
            </a:r>
          </a:p>
        </p:txBody>
      </p:sp>
      <p:sp>
        <p:nvSpPr>
          <p:cNvPr id="102412" name="文本框 329739"/>
          <p:cNvSpPr txBox="1">
            <a:spLocks noChangeArrowheads="1"/>
          </p:cNvSpPr>
          <p:nvPr/>
        </p:nvSpPr>
        <p:spPr bwMode="auto">
          <a:xfrm>
            <a:off x="1692275" y="5942013"/>
            <a:ext cx="1079500" cy="396875"/>
          </a:xfrm>
          <a:prstGeom prst="rect">
            <a:avLst/>
          </a:prstGeom>
          <a:noFill/>
          <a:ln w="9525">
            <a:noFill/>
            <a:miter lim="800000"/>
            <a:headEnd/>
            <a:tailEnd/>
          </a:ln>
        </p:spPr>
        <p:txBody>
          <a:bodyPr>
            <a:spAutoFit/>
          </a:bodyPr>
          <a:lstStyle/>
          <a:p>
            <a:pPr eaLnBrk="1" hangingPunct="1">
              <a:spcBef>
                <a:spcPct val="50000"/>
              </a:spcBef>
              <a:buFont typeface="Arial" pitchFamily="34" charset="0"/>
              <a:buNone/>
            </a:pPr>
            <a:r>
              <a:rPr lang="zh-CN" altLang="en-US" sz="2000">
                <a:solidFill>
                  <a:schemeClr val="tx1"/>
                </a:solidFill>
                <a:latin typeface="Comic Sans MS" pitchFamily="66" charset="0"/>
              </a:rPr>
              <a:t>转速</a:t>
            </a:r>
            <a:r>
              <a:rPr lang="el-GR" altLang="zh-CN" sz="2000" i="1">
                <a:solidFill>
                  <a:srgbClr val="0033CC"/>
                </a:solidFill>
                <a:latin typeface="Comic Sans MS" pitchFamily="66" charset="0"/>
                <a:sym typeface="Symbol" pitchFamily="18" charset="2"/>
              </a:rPr>
              <a:t></a:t>
            </a:r>
            <a:endParaRPr lang="zh-CN" altLang="en-US" sz="2000" i="1">
              <a:solidFill>
                <a:srgbClr val="0033CC"/>
              </a:solidFill>
              <a:latin typeface="Comic Sans MS" pitchFamily="66" charset="0"/>
              <a:sym typeface="Symbol" pitchFamily="18" charset="2"/>
            </a:endParaRPr>
          </a:p>
        </p:txBody>
      </p:sp>
      <p:sp>
        <p:nvSpPr>
          <p:cNvPr id="329741" name="矩形 329740"/>
          <p:cNvSpPr/>
          <p:nvPr/>
        </p:nvSpPr>
        <p:spPr>
          <a:xfrm>
            <a:off x="1685925" y="5141913"/>
            <a:ext cx="1973263" cy="366712"/>
          </a:xfrm>
          <a:prstGeom prst="rect">
            <a:avLst/>
          </a:prstGeom>
          <a:noFill/>
          <a:ln w="9525">
            <a:noFill/>
            <a:miter/>
          </a:ln>
        </p:spPr>
        <p:txBody>
          <a:bodyPr wrap="none">
            <a:spAutoFit/>
          </a:bodyPr>
          <a:lstStyle/>
          <a:p>
            <a:pPr algn="ctr" eaLnBrk="1" hangingPunct="1">
              <a:lnSpc>
                <a:spcPct val="90000"/>
              </a:lnSpc>
              <a:buFont typeface="Arial" panose="020B0604020202020204" pitchFamily="34" charset="0"/>
              <a:buNone/>
              <a:defRPr/>
            </a:pPr>
            <a:r>
              <a:rPr lang="zh-CN" altLang="en-US" sz="2000" noProof="1">
                <a:solidFill>
                  <a:srgbClr val="A50021"/>
                </a:solidFill>
                <a:effectLst>
                  <a:outerShdw blurRad="38100" dist="38100" dir="2700000">
                    <a:srgbClr val="C0C0C0"/>
                  </a:outerShdw>
                </a:effectLst>
                <a:latin typeface="Monotype Corsiva" pitchFamily="66" charset="0"/>
                <a:ea typeface="+mn-ea"/>
                <a:cs typeface="+mn-ea"/>
              </a:rPr>
              <a:t>状态变量的选取</a:t>
            </a:r>
            <a:endParaRPr lang="zh-CN" altLang="en-US" sz="2000" noProof="1">
              <a:solidFill>
                <a:srgbClr val="A50021"/>
              </a:solidFill>
              <a:effectLst>
                <a:outerShdw blurRad="38100" dist="38100" dir="2700000">
                  <a:srgbClr val="C0C0C0"/>
                </a:outerShdw>
              </a:effectLst>
              <a:latin typeface="Monotype Corsiva" pitchFamily="66" charset="0"/>
              <a:ea typeface="+mn-ea"/>
            </a:endParaRPr>
          </a:p>
        </p:txBody>
      </p:sp>
      <p:sp>
        <p:nvSpPr>
          <p:cNvPr id="102414" name="左大括号 329741"/>
          <p:cNvSpPr>
            <a:spLocks/>
          </p:cNvSpPr>
          <p:nvPr/>
        </p:nvSpPr>
        <p:spPr bwMode="auto">
          <a:xfrm>
            <a:off x="2644775" y="5764213"/>
            <a:ext cx="269875" cy="788987"/>
          </a:xfrm>
          <a:prstGeom prst="leftBrace">
            <a:avLst>
              <a:gd name="adj1" fmla="val 24349"/>
              <a:gd name="adj2" fmla="val 50000"/>
            </a:avLst>
          </a:prstGeom>
          <a:noFill/>
          <a:ln w="38100">
            <a:solidFill>
              <a:srgbClr val="A50021"/>
            </a:solidFill>
            <a:round/>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102415" name="矩形 329742"/>
          <p:cNvSpPr>
            <a:spLocks noChangeArrowheads="1"/>
          </p:cNvSpPr>
          <p:nvPr/>
        </p:nvSpPr>
        <p:spPr bwMode="auto">
          <a:xfrm>
            <a:off x="1700213" y="244475"/>
            <a:ext cx="7151687" cy="765175"/>
          </a:xfrm>
          <a:prstGeom prst="rect">
            <a:avLst/>
          </a:prstGeom>
          <a:noFill/>
          <a:ln w="9525">
            <a:noFill/>
            <a:miter lim="800000"/>
            <a:headEnd/>
            <a:tailEnd/>
          </a:ln>
        </p:spPr>
        <p:txBody>
          <a:bodyPr lIns="0" tIns="0" bIns="0" anchor="ctr"/>
          <a:lstStyle/>
          <a:p>
            <a:pPr marL="838200" indent="-838200" eaLnBrk="1" hangingPunct="1">
              <a:lnSpc>
                <a:spcPct val="90000"/>
              </a:lnSpc>
              <a:buFont typeface="Arial" pitchFamily="34" charset="0"/>
              <a:buNone/>
            </a:pPr>
            <a:r>
              <a:rPr lang="en-US" altLang="zh-CN" sz="2800">
                <a:solidFill>
                  <a:schemeClr val="tx1"/>
                </a:solidFill>
              </a:rPr>
              <a:t>7.5 </a:t>
            </a:r>
            <a:r>
              <a:rPr lang="zh-CN" altLang="en-US" sz="2800">
                <a:solidFill>
                  <a:schemeClr val="tx1"/>
                </a:solidFill>
                <a:latin typeface="Siemens Sans" pitchFamily="2" charset="0"/>
              </a:rPr>
              <a:t>异步电动机在正交坐标系上的状态方程</a:t>
            </a:r>
          </a:p>
        </p:txBody>
      </p:sp>
      <p:sp>
        <p:nvSpPr>
          <p:cNvPr id="10241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241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241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2419"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242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2421"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242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242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3" name="矩形 510979"/>
          <p:cNvSpPr>
            <a:spLocks noChangeArrowheads="1"/>
          </p:cNvSpPr>
          <p:nvPr/>
        </p:nvSpPr>
        <p:spPr bwMode="auto">
          <a:xfrm>
            <a:off x="1711325" y="1976438"/>
            <a:ext cx="4845050" cy="1719262"/>
          </a:xfrm>
          <a:prstGeom prst="rect">
            <a:avLst/>
          </a:prstGeom>
          <a:noFill/>
          <a:ln w="9525">
            <a:noFill/>
            <a:miter lim="800000"/>
            <a:headEnd/>
            <a:tailEnd/>
          </a:ln>
        </p:spPr>
        <p:txBody>
          <a:bodyPr lIns="0" tIns="0" rIns="90000" bIns="0"/>
          <a:lstStyle/>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状态变量</a:t>
            </a:r>
          </a:p>
          <a:p>
            <a:pPr eaLnBrk="1" hangingPunct="1">
              <a:buClr>
                <a:srgbClr val="FF9933"/>
              </a:buClr>
              <a:buFont typeface="Wingdings" pitchFamily="2" charset="2"/>
              <a:buChar char="l"/>
            </a:pPr>
            <a:endParaRPr lang="zh-CN" altLang="en-US" sz="2000">
              <a:solidFill>
                <a:schemeClr val="tx1"/>
              </a:solidFill>
              <a:latin typeface="Times New Roman" pitchFamily="18" charset="0"/>
              <a:cs typeface="Times New Roman" pitchFamily="18" charset="0"/>
            </a:endParaRPr>
          </a:p>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输入变量</a:t>
            </a:r>
          </a:p>
          <a:p>
            <a:pPr eaLnBrk="1" hangingPunct="1">
              <a:buClr>
                <a:srgbClr val="FF9933"/>
              </a:buClr>
              <a:buFont typeface="Wingdings" pitchFamily="2" charset="2"/>
              <a:buChar char="l"/>
            </a:pPr>
            <a:endParaRPr lang="zh-CN" altLang="en-US" sz="2000">
              <a:solidFill>
                <a:schemeClr val="tx1"/>
              </a:solidFill>
              <a:latin typeface="Times New Roman" pitchFamily="18" charset="0"/>
              <a:cs typeface="Times New Roman" pitchFamily="18" charset="0"/>
            </a:endParaRPr>
          </a:p>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输出变量</a:t>
            </a:r>
          </a:p>
        </p:txBody>
      </p:sp>
      <p:graphicFrame>
        <p:nvGraphicFramePr>
          <p:cNvPr id="41986" name="对象 510980"/>
          <p:cNvGraphicFramePr>
            <a:graphicFrameLocks/>
          </p:cNvGraphicFramePr>
          <p:nvPr/>
        </p:nvGraphicFramePr>
        <p:xfrm>
          <a:off x="3119438" y="1836738"/>
          <a:ext cx="3671887" cy="600075"/>
        </p:xfrm>
        <a:graphic>
          <a:graphicData uri="http://schemas.openxmlformats.org/presentationml/2006/ole">
            <p:oleObj spid="_x0000_s41986" r:id="rId3" imgW="1866900" imgH="304800" progId="">
              <p:embed/>
            </p:oleObj>
          </a:graphicData>
        </a:graphic>
      </p:graphicFrame>
      <p:graphicFrame>
        <p:nvGraphicFramePr>
          <p:cNvPr id="41987" name="对象 510981"/>
          <p:cNvGraphicFramePr>
            <a:graphicFrameLocks/>
          </p:cNvGraphicFramePr>
          <p:nvPr/>
        </p:nvGraphicFramePr>
        <p:xfrm>
          <a:off x="3109913" y="2341563"/>
          <a:ext cx="3673475" cy="815975"/>
        </p:xfrm>
        <a:graphic>
          <a:graphicData uri="http://schemas.openxmlformats.org/presentationml/2006/ole">
            <p:oleObj spid="_x0000_s41987" r:id="rId4" imgW="1575484" imgH="304932" progId="">
              <p:embed/>
            </p:oleObj>
          </a:graphicData>
        </a:graphic>
      </p:graphicFrame>
      <p:graphicFrame>
        <p:nvGraphicFramePr>
          <p:cNvPr id="41988" name="对象 510982"/>
          <p:cNvGraphicFramePr>
            <a:graphicFrameLocks/>
          </p:cNvGraphicFramePr>
          <p:nvPr/>
        </p:nvGraphicFramePr>
        <p:xfrm>
          <a:off x="3292475" y="3011488"/>
          <a:ext cx="2016125" cy="730250"/>
        </p:xfrm>
        <a:graphic>
          <a:graphicData uri="http://schemas.openxmlformats.org/presentationml/2006/ole">
            <p:oleObj spid="_x0000_s41988" r:id="rId5" imgW="876681" imgH="279521" progId="">
              <p:embed/>
            </p:oleObj>
          </a:graphicData>
        </a:graphic>
      </p:graphicFrame>
      <p:sp>
        <p:nvSpPr>
          <p:cNvPr id="41994" name="矩形 510983"/>
          <p:cNvSpPr>
            <a:spLocks noChangeArrowheads="1"/>
          </p:cNvSpPr>
          <p:nvPr/>
        </p:nvSpPr>
        <p:spPr bwMode="auto">
          <a:xfrm>
            <a:off x="1697038" y="941388"/>
            <a:ext cx="3779837" cy="396875"/>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000">
                <a:solidFill>
                  <a:schemeClr val="tx2"/>
                </a:solidFill>
                <a:latin typeface="Times New Roman" pitchFamily="18" charset="0"/>
                <a:cs typeface="Times New Roman" pitchFamily="18" charset="0"/>
              </a:rPr>
              <a:t>1. </a:t>
            </a:r>
            <a:r>
              <a:rPr lang="el-GR" altLang="zh-CN" sz="2000" i="1">
                <a:solidFill>
                  <a:schemeClr val="tx2"/>
                </a:solidFill>
                <a:latin typeface="Times New Roman" pitchFamily="18" charset="0"/>
                <a:cs typeface="Times New Roman" pitchFamily="18" charset="0"/>
                <a:sym typeface="Symbol" pitchFamily="18" charset="2"/>
              </a:rPr>
              <a:t></a:t>
            </a:r>
            <a:r>
              <a:rPr lang="en-US" altLang="zh-CN" sz="2000" i="1">
                <a:solidFill>
                  <a:schemeClr val="tx2"/>
                </a:solidFill>
                <a:latin typeface="Times New Roman" pitchFamily="18" charset="0"/>
                <a:cs typeface="Times New Roman" pitchFamily="18" charset="0"/>
                <a:sym typeface="Symbol" pitchFamily="18" charset="2"/>
              </a:rPr>
              <a:t> </a:t>
            </a:r>
            <a:r>
              <a:rPr lang="en-US" altLang="zh-CN" sz="2000">
                <a:solidFill>
                  <a:schemeClr val="tx2"/>
                </a:solidFill>
                <a:latin typeface="Times New Roman" pitchFamily="18" charset="0"/>
                <a:cs typeface="Times New Roman" pitchFamily="18" charset="0"/>
                <a:sym typeface="Symbol" pitchFamily="18" charset="2"/>
              </a:rPr>
              <a:t>—</a:t>
            </a:r>
            <a:r>
              <a:rPr lang="en-US" altLang="zh-CN" sz="2000" i="1">
                <a:solidFill>
                  <a:schemeClr val="tx2"/>
                </a:solidFill>
                <a:latin typeface="Times New Roman" pitchFamily="18" charset="0"/>
                <a:cs typeface="Times New Roman" pitchFamily="18" charset="0"/>
                <a:sym typeface="Symbol" pitchFamily="18" charset="2"/>
              </a:rPr>
              <a:t></a:t>
            </a:r>
            <a:r>
              <a:rPr lang="en-US" altLang="zh-CN" sz="2000" baseline="-25000">
                <a:solidFill>
                  <a:schemeClr val="tx2"/>
                </a:solidFill>
                <a:latin typeface="Times New Roman" pitchFamily="18" charset="0"/>
                <a:cs typeface="Times New Roman" pitchFamily="18" charset="0"/>
                <a:sym typeface="Symbol" pitchFamily="18" charset="2"/>
              </a:rPr>
              <a:t>r</a:t>
            </a:r>
            <a:r>
              <a:rPr lang="en-US" altLang="zh-CN" sz="2000" i="1" baseline="-25000">
                <a:solidFill>
                  <a:schemeClr val="tx2"/>
                </a:solidFill>
                <a:latin typeface="Times New Roman" pitchFamily="18" charset="0"/>
                <a:cs typeface="Times New Roman" pitchFamily="18" charset="0"/>
                <a:sym typeface="Symbol" pitchFamily="18" charset="2"/>
              </a:rPr>
              <a:t> </a:t>
            </a:r>
            <a:r>
              <a:rPr lang="en-US" altLang="zh-CN" sz="2000">
                <a:solidFill>
                  <a:schemeClr val="tx2"/>
                </a:solidFill>
                <a:latin typeface="Times New Roman" pitchFamily="18" charset="0"/>
                <a:cs typeface="Times New Roman" pitchFamily="18" charset="0"/>
                <a:sym typeface="Symbol" pitchFamily="18" charset="2"/>
              </a:rPr>
              <a:t>— </a:t>
            </a:r>
            <a:r>
              <a:rPr lang="en-US" altLang="zh-CN" sz="2000" i="1">
                <a:solidFill>
                  <a:schemeClr val="tx2"/>
                </a:solidFill>
                <a:latin typeface="Times New Roman" pitchFamily="18" charset="0"/>
                <a:cs typeface="Times New Roman" pitchFamily="18" charset="0"/>
              </a:rPr>
              <a:t>i</a:t>
            </a:r>
            <a:r>
              <a:rPr lang="en-US" altLang="zh-CN" sz="2000" baseline="-25000">
                <a:solidFill>
                  <a:schemeClr val="tx2"/>
                </a:solidFill>
                <a:latin typeface="Times New Roman" pitchFamily="18" charset="0"/>
                <a:cs typeface="Times New Roman" pitchFamily="18" charset="0"/>
              </a:rPr>
              <a:t>s </a:t>
            </a:r>
            <a:r>
              <a:rPr lang="zh-CN" altLang="en-US" sz="2000">
                <a:solidFill>
                  <a:schemeClr val="tx2"/>
                </a:solidFill>
                <a:latin typeface="Times New Roman" pitchFamily="18" charset="0"/>
                <a:cs typeface="Times New Roman" pitchFamily="18" charset="0"/>
              </a:rPr>
              <a:t>状态方程标准型</a:t>
            </a:r>
            <a:r>
              <a:rPr lang="zh-CN" altLang="en-US" sz="2000">
                <a:solidFill>
                  <a:schemeClr val="tx1"/>
                </a:solidFill>
                <a:latin typeface="Times New Roman" pitchFamily="18" charset="0"/>
                <a:cs typeface="Times New Roman" pitchFamily="18" charset="0"/>
              </a:rPr>
              <a:t> </a:t>
            </a:r>
          </a:p>
        </p:txBody>
      </p:sp>
      <p:sp>
        <p:nvSpPr>
          <p:cNvPr id="510985" name="矩形 510984"/>
          <p:cNvSpPr/>
          <p:nvPr/>
        </p:nvSpPr>
        <p:spPr>
          <a:xfrm>
            <a:off x="1743075" y="3752850"/>
            <a:ext cx="3925888" cy="369332"/>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en-US" altLang="zh-CN" sz="2000" noProof="1">
                <a:solidFill>
                  <a:schemeClr val="tx1"/>
                </a:solidFill>
                <a:effectLst>
                  <a:outerShdw blurRad="38100" dist="38100" dir="2700000">
                    <a:srgbClr val="C0C0C0"/>
                  </a:outerShdw>
                </a:effectLst>
                <a:latin typeface="Times New Roman" pitchFamily="18" charset="0"/>
                <a:ea typeface="+mn-ea"/>
                <a:cs typeface="Times New Roman" pitchFamily="18" charset="0"/>
              </a:rPr>
              <a:t>2. </a:t>
            </a:r>
            <a:r>
              <a:rPr lang="el-GR" altLang="zh-CN" sz="2000" i="1"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a:t>
            </a:r>
            <a:r>
              <a:rPr lang="en-US" altLang="zh-CN" sz="2000" i="1"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 </a:t>
            </a:r>
            <a:r>
              <a:rPr lang="en-US" altLang="zh-CN" sz="2000"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a:t>
            </a:r>
            <a:r>
              <a:rPr lang="en-US" altLang="zh-CN" sz="2000" i="1"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a:t>
            </a:r>
            <a:r>
              <a:rPr lang="en-US" altLang="zh-CN" sz="2000" baseline="-25000"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r</a:t>
            </a:r>
            <a:r>
              <a:rPr lang="en-US" altLang="zh-CN" sz="2000" i="1"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 </a:t>
            </a:r>
            <a:r>
              <a:rPr lang="en-US" altLang="zh-CN" sz="2000" noProof="1">
                <a:solidFill>
                  <a:schemeClr val="tx1"/>
                </a:solidFill>
                <a:effectLst>
                  <a:outerShdw blurRad="38100" dist="38100" dir="2700000">
                    <a:srgbClr val="C0C0C0"/>
                  </a:outerShdw>
                </a:effectLst>
                <a:latin typeface="Times New Roman" pitchFamily="18" charset="0"/>
                <a:ea typeface="+mn-ea"/>
                <a:cs typeface="Times New Roman" pitchFamily="18" charset="0"/>
                <a:sym typeface="Symbol" pitchFamily="18" charset="2"/>
              </a:rPr>
              <a:t>— </a:t>
            </a:r>
            <a:r>
              <a:rPr lang="en-US" altLang="zh-CN" sz="2000" i="1" noProof="1">
                <a:solidFill>
                  <a:schemeClr val="tx1"/>
                </a:solidFill>
                <a:effectLst>
                  <a:outerShdw blurRad="38100" dist="38100" dir="2700000">
                    <a:srgbClr val="C0C0C0"/>
                  </a:outerShdw>
                </a:effectLst>
                <a:latin typeface="Times New Roman" pitchFamily="18" charset="0"/>
                <a:ea typeface="+mn-ea"/>
                <a:cs typeface="Times New Roman" pitchFamily="18" charset="0"/>
              </a:rPr>
              <a:t>i</a:t>
            </a:r>
            <a:r>
              <a:rPr lang="en-US" altLang="zh-CN" sz="2000" baseline="-25000" noProof="1">
                <a:solidFill>
                  <a:schemeClr val="tx1"/>
                </a:solidFill>
                <a:effectLst>
                  <a:outerShdw blurRad="38100" dist="38100" dir="2700000">
                    <a:srgbClr val="C0C0C0"/>
                  </a:outerShdw>
                </a:effectLst>
                <a:latin typeface="Times New Roman" pitchFamily="18" charset="0"/>
                <a:ea typeface="+mn-ea"/>
                <a:cs typeface="Times New Roman" pitchFamily="18" charset="0"/>
              </a:rPr>
              <a:t>s</a:t>
            </a:r>
            <a:r>
              <a:rPr lang="en-US" altLang="zh-CN" sz="2000" noProof="1">
                <a:solidFill>
                  <a:schemeClr val="tx1"/>
                </a:solidFill>
                <a:effectLst>
                  <a:outerShdw blurRad="38100" dist="38100" dir="2700000">
                    <a:srgbClr val="C0C0C0"/>
                  </a:outerShdw>
                </a:effectLst>
                <a:latin typeface="Times New Roman" pitchFamily="18" charset="0"/>
                <a:ea typeface="+mn-ea"/>
                <a:cs typeface="Times New Roman" pitchFamily="18" charset="0"/>
              </a:rPr>
              <a:t> </a:t>
            </a:r>
            <a:r>
              <a:rPr lang="zh-CN" altLang="en-US" sz="2000" noProof="1">
                <a:solidFill>
                  <a:schemeClr val="tx1"/>
                </a:solidFill>
                <a:effectLst>
                  <a:outerShdw blurRad="38100" dist="38100" dir="2700000">
                    <a:srgbClr val="C0C0C0"/>
                  </a:outerShdw>
                </a:effectLst>
                <a:latin typeface="Times New Roman" pitchFamily="18" charset="0"/>
                <a:ea typeface="+mn-ea"/>
                <a:cs typeface="Times New Roman" pitchFamily="18" charset="0"/>
              </a:rPr>
              <a:t>状态方程 标准型</a:t>
            </a:r>
          </a:p>
        </p:txBody>
      </p:sp>
      <p:sp>
        <p:nvSpPr>
          <p:cNvPr id="41996" name="矩形 510985"/>
          <p:cNvSpPr>
            <a:spLocks noChangeArrowheads="1"/>
          </p:cNvSpPr>
          <p:nvPr/>
        </p:nvSpPr>
        <p:spPr bwMode="auto">
          <a:xfrm>
            <a:off x="1871044" y="1412875"/>
            <a:ext cx="1244251" cy="369332"/>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en-US" altLang="zh-CN" sz="2000">
                <a:solidFill>
                  <a:schemeClr val="tx1"/>
                </a:solidFill>
                <a:latin typeface="Times New Roman" pitchFamily="18" charset="0"/>
                <a:cs typeface="Times New Roman" pitchFamily="18" charset="0"/>
              </a:rPr>
              <a:t>dq</a:t>
            </a:r>
            <a:r>
              <a:rPr lang="zh-CN" altLang="en-US" sz="2000">
                <a:solidFill>
                  <a:schemeClr val="tx1"/>
                </a:solidFill>
                <a:latin typeface="Times New Roman" pitchFamily="18" charset="0"/>
                <a:cs typeface="Times New Roman" pitchFamily="18" charset="0"/>
              </a:rPr>
              <a:t>坐标系</a:t>
            </a:r>
          </a:p>
        </p:txBody>
      </p:sp>
      <p:sp>
        <p:nvSpPr>
          <p:cNvPr id="41997" name="矩形 510986"/>
          <p:cNvSpPr>
            <a:spLocks noChangeArrowheads="1"/>
          </p:cNvSpPr>
          <p:nvPr/>
        </p:nvSpPr>
        <p:spPr bwMode="auto">
          <a:xfrm>
            <a:off x="2043326" y="4217988"/>
            <a:ext cx="1236237" cy="369332"/>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el-GR" altLang="zh-CN" sz="2000">
                <a:solidFill>
                  <a:schemeClr val="tx1"/>
                </a:solidFill>
                <a:latin typeface="Times New Roman" pitchFamily="18" charset="0"/>
                <a:cs typeface="Times New Roman" pitchFamily="18" charset="0"/>
              </a:rPr>
              <a:t>αβ</a:t>
            </a:r>
            <a:r>
              <a:rPr lang="zh-CN" altLang="en-US" sz="2000">
                <a:solidFill>
                  <a:schemeClr val="tx1"/>
                </a:solidFill>
                <a:latin typeface="Times New Roman" pitchFamily="18" charset="0"/>
                <a:cs typeface="Times New Roman" pitchFamily="18" charset="0"/>
              </a:rPr>
              <a:t>坐标系</a:t>
            </a:r>
          </a:p>
        </p:txBody>
      </p:sp>
      <p:sp>
        <p:nvSpPr>
          <p:cNvPr id="41998" name="矩形 510988"/>
          <p:cNvSpPr>
            <a:spLocks noChangeArrowheads="1"/>
          </p:cNvSpPr>
          <p:nvPr/>
        </p:nvSpPr>
        <p:spPr bwMode="auto">
          <a:xfrm>
            <a:off x="1638300" y="4783138"/>
            <a:ext cx="4110038" cy="1747837"/>
          </a:xfrm>
          <a:prstGeom prst="rect">
            <a:avLst/>
          </a:prstGeom>
          <a:noFill/>
          <a:ln w="9525">
            <a:noFill/>
            <a:miter lim="800000"/>
            <a:headEnd/>
            <a:tailEnd/>
          </a:ln>
        </p:spPr>
        <p:txBody>
          <a:bodyPr/>
          <a:lstStyle/>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状态变量</a:t>
            </a:r>
          </a:p>
          <a:p>
            <a:pPr eaLnBrk="1" hangingPunct="1">
              <a:buClr>
                <a:srgbClr val="FF9933"/>
              </a:buClr>
              <a:buFont typeface="Wingdings" pitchFamily="2" charset="2"/>
              <a:buChar char="l"/>
            </a:pPr>
            <a:endParaRPr lang="zh-CN" altLang="en-US" sz="2000">
              <a:solidFill>
                <a:schemeClr val="tx1"/>
              </a:solidFill>
              <a:latin typeface="Times New Roman" pitchFamily="18" charset="0"/>
              <a:cs typeface="Times New Roman" pitchFamily="18" charset="0"/>
            </a:endParaRPr>
          </a:p>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输入变量</a:t>
            </a:r>
          </a:p>
          <a:p>
            <a:pPr eaLnBrk="1" hangingPunct="1">
              <a:buClr>
                <a:srgbClr val="FF9933"/>
              </a:buClr>
              <a:buFont typeface="Wingdings" pitchFamily="2" charset="2"/>
              <a:buChar char="l"/>
            </a:pPr>
            <a:endParaRPr lang="zh-CN" altLang="en-US" sz="2000">
              <a:solidFill>
                <a:schemeClr val="tx1"/>
              </a:solidFill>
              <a:latin typeface="Times New Roman" pitchFamily="18" charset="0"/>
              <a:cs typeface="Times New Roman" pitchFamily="18" charset="0"/>
            </a:endParaRPr>
          </a:p>
          <a:p>
            <a:pPr eaLnBrk="1" hangingPunct="1">
              <a:buClr>
                <a:srgbClr val="FF9933"/>
              </a:buClr>
              <a:buFont typeface="Wingdings" pitchFamily="2" charset="2"/>
              <a:buChar char="l"/>
            </a:pPr>
            <a:r>
              <a:rPr lang="zh-CN" altLang="en-US" sz="2000">
                <a:solidFill>
                  <a:schemeClr val="tx1"/>
                </a:solidFill>
                <a:latin typeface="Times New Roman" pitchFamily="18" charset="0"/>
                <a:cs typeface="Times New Roman" pitchFamily="18" charset="0"/>
              </a:rPr>
              <a:t>输出变量</a:t>
            </a:r>
          </a:p>
        </p:txBody>
      </p:sp>
      <p:graphicFrame>
        <p:nvGraphicFramePr>
          <p:cNvPr id="41989" name="对象 510989"/>
          <p:cNvGraphicFramePr>
            <a:graphicFrameLocks/>
          </p:cNvGraphicFramePr>
          <p:nvPr/>
        </p:nvGraphicFramePr>
        <p:xfrm>
          <a:off x="3109913" y="4679950"/>
          <a:ext cx="4249737" cy="669925"/>
        </p:xfrm>
        <a:graphic>
          <a:graphicData uri="http://schemas.openxmlformats.org/presentationml/2006/ole">
            <p:oleObj spid="_x0000_s41989" r:id="rId6" imgW="1931238" imgH="304932" progId="">
              <p:embed/>
            </p:oleObj>
          </a:graphicData>
        </a:graphic>
      </p:graphicFrame>
      <p:graphicFrame>
        <p:nvGraphicFramePr>
          <p:cNvPr id="41990" name="对象 510990"/>
          <p:cNvGraphicFramePr>
            <a:graphicFrameLocks/>
          </p:cNvGraphicFramePr>
          <p:nvPr/>
        </p:nvGraphicFramePr>
        <p:xfrm>
          <a:off x="3160713" y="5253038"/>
          <a:ext cx="2879725" cy="776287"/>
        </p:xfrm>
        <a:graphic>
          <a:graphicData uri="http://schemas.openxmlformats.org/presentationml/2006/ole">
            <p:oleObj spid="_x0000_s41990" r:id="rId7" imgW="1308100" imgH="304800" progId="">
              <p:embed/>
            </p:oleObj>
          </a:graphicData>
        </a:graphic>
      </p:graphicFrame>
      <p:graphicFrame>
        <p:nvGraphicFramePr>
          <p:cNvPr id="41991" name="对象 510991"/>
          <p:cNvGraphicFramePr>
            <a:graphicFrameLocks/>
          </p:cNvGraphicFramePr>
          <p:nvPr/>
        </p:nvGraphicFramePr>
        <p:xfrm>
          <a:off x="3219450" y="5891213"/>
          <a:ext cx="3122613" cy="895350"/>
        </p:xfrm>
        <a:graphic>
          <a:graphicData uri="http://schemas.openxmlformats.org/presentationml/2006/ole">
            <p:oleObj spid="_x0000_s41991" r:id="rId8" imgW="1448429" imgH="381165" progId="">
              <p:embed/>
            </p:oleObj>
          </a:graphicData>
        </a:graphic>
      </p:graphicFrame>
      <p:sp>
        <p:nvSpPr>
          <p:cNvPr id="41999" name="标题 510992"/>
          <p:cNvSpPr>
            <a:spLocks noGrp="1" noChangeArrowheads="1"/>
          </p:cNvSpPr>
          <p:nvPr>
            <p:ph type="title"/>
          </p:nvPr>
        </p:nvSpPr>
        <p:spPr/>
        <p:txBody>
          <a:bodyPr/>
          <a:lstStyle/>
          <a:p>
            <a:pPr marL="838200" indent="-838200" eaLnBrk="1" hangingPunct="1"/>
            <a:r>
              <a:rPr lang="en-US" altLang="zh-CN" sz="2000" smtClean="0">
                <a:latin typeface="Times New Roman" pitchFamily="18" charset="0"/>
                <a:cs typeface="Times New Roman" pitchFamily="18" charset="0"/>
              </a:rPr>
              <a:t>7.5.2</a:t>
            </a:r>
            <a:r>
              <a:rPr lang="zh-CN" altLang="en-US" sz="2000" smtClean="0">
                <a:latin typeface="Times New Roman" pitchFamily="18" charset="0"/>
                <a:cs typeface="Times New Roman" pitchFamily="18" charset="0"/>
              </a:rPr>
              <a:t>状态方程</a:t>
            </a:r>
            <a:br>
              <a:rPr lang="zh-CN" altLang="en-US" sz="2000" smtClean="0">
                <a:latin typeface="Times New Roman" pitchFamily="18" charset="0"/>
                <a:cs typeface="Times New Roman" pitchFamily="18" charset="0"/>
              </a:rPr>
            </a:br>
            <a:endParaRPr lang="zh-CN" altLang="en-US" sz="2000" smtClean="0">
              <a:latin typeface="Times New Roman" pitchFamily="18" charset="0"/>
              <a:cs typeface="Times New Roman" pitchFamily="18" charset="0"/>
            </a:endParaRPr>
          </a:p>
        </p:txBody>
      </p:sp>
      <p:sp>
        <p:nvSpPr>
          <p:cNvPr id="42000" name="矩形 510994"/>
          <p:cNvSpPr>
            <a:spLocks noChangeArrowheads="1"/>
          </p:cNvSpPr>
          <p:nvPr/>
        </p:nvSpPr>
        <p:spPr bwMode="auto">
          <a:xfrm>
            <a:off x="3836988" y="563563"/>
            <a:ext cx="1462087" cy="366712"/>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zh-CN" altLang="en-US" sz="2000">
                <a:solidFill>
                  <a:schemeClr val="tx1"/>
                </a:solidFill>
                <a:latin typeface="Times New Roman" pitchFamily="18" charset="0"/>
                <a:cs typeface="Times New Roman" pitchFamily="18" charset="0"/>
              </a:rPr>
              <a:t>为状态变量</a:t>
            </a:r>
          </a:p>
        </p:txBody>
      </p:sp>
      <p:graphicFrame>
        <p:nvGraphicFramePr>
          <p:cNvPr id="41992" name="内容占位符 510998"/>
          <p:cNvGraphicFramePr>
            <a:graphicFrameLocks/>
          </p:cNvGraphicFramePr>
          <p:nvPr>
            <p:ph idx="1"/>
          </p:nvPr>
        </p:nvGraphicFramePr>
        <p:xfrm>
          <a:off x="2043113" y="439738"/>
          <a:ext cx="1851025" cy="630237"/>
        </p:xfrm>
        <a:graphic>
          <a:graphicData uri="http://schemas.openxmlformats.org/presentationml/2006/ole">
            <p:oleObj spid="_x0000_s41992" r:id="rId9" imgW="686396" imgH="228799" progId="">
              <p:embed/>
            </p:oleObj>
          </a:graphicData>
        </a:graphic>
      </p:graphicFrame>
      <p:sp>
        <p:nvSpPr>
          <p:cNvPr id="4200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latin typeface="Times New Roman" pitchFamily="18" charset="0"/>
                <a:cs typeface="Times New Roman" pitchFamily="18" charset="0"/>
                <a:hlinkClick r:id="rId10" action="ppaction://hlinksldjump"/>
              </a:rPr>
              <a:t>7.1 </a:t>
            </a:r>
            <a:r>
              <a:rPr lang="zh-CN" altLang="en-US" sz="1400">
                <a:solidFill>
                  <a:srgbClr val="0000CC"/>
                </a:solidFill>
                <a:latin typeface="Times New Roman" pitchFamily="18" charset="0"/>
                <a:cs typeface="Times New Roman" pitchFamily="18" charset="0"/>
                <a:hlinkClick r:id="rId10" action="ppaction://hlinksldjump"/>
              </a:rPr>
              <a:t>异步电动机动态数学模型的性质</a:t>
            </a:r>
            <a:endParaRPr lang="zh-CN" altLang="en-US" sz="1400">
              <a:solidFill>
                <a:srgbClr val="0000CC"/>
              </a:solidFill>
              <a:latin typeface="Times New Roman" pitchFamily="18" charset="0"/>
              <a:cs typeface="Times New Roman" pitchFamily="18" charset="0"/>
            </a:endParaRPr>
          </a:p>
        </p:txBody>
      </p:sp>
      <p:sp>
        <p:nvSpPr>
          <p:cNvPr id="4200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1" action="ppaction://hlinksldjump"/>
              </a:rPr>
              <a:t>7.6 </a:t>
            </a:r>
            <a:r>
              <a:rPr lang="zh-CN" altLang="en-US" sz="1400">
                <a:solidFill>
                  <a:schemeClr val="tx1"/>
                </a:solidFill>
                <a:latin typeface="Times New Roman" pitchFamily="18" charset="0"/>
                <a:cs typeface="Times New Roman" pitchFamily="18" charset="0"/>
                <a:hlinkClick r:id="rId11" action="ppaction://hlinksldjump"/>
              </a:rPr>
              <a:t>异步电动机按转子磁链定向的矢量控制系统</a:t>
            </a:r>
            <a:endParaRPr lang="zh-CN" altLang="en-US" sz="1400">
              <a:solidFill>
                <a:schemeClr val="tx1"/>
              </a:solidFill>
              <a:latin typeface="Times New Roman" pitchFamily="18" charset="0"/>
              <a:cs typeface="Times New Roman" pitchFamily="18" charset="0"/>
            </a:endParaRPr>
          </a:p>
        </p:txBody>
      </p:sp>
      <p:sp>
        <p:nvSpPr>
          <p:cNvPr id="4200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2" action="ppaction://hlinksldjump"/>
              </a:rPr>
              <a:t>7.2 </a:t>
            </a:r>
            <a:r>
              <a:rPr lang="zh-CN" altLang="en-US" sz="1400">
                <a:solidFill>
                  <a:schemeClr val="tx1"/>
                </a:solidFill>
                <a:latin typeface="Times New Roman" pitchFamily="18" charset="0"/>
                <a:cs typeface="Times New Roman" pitchFamily="18" charset="0"/>
                <a:hlinkClick r:id="rId12" action="ppaction://hlinksldjump"/>
              </a:rPr>
              <a:t>异步电动机三相数学模型</a:t>
            </a:r>
            <a:endParaRPr lang="zh-CN" altLang="en-US" sz="1400">
              <a:solidFill>
                <a:schemeClr val="tx1"/>
              </a:solidFill>
              <a:latin typeface="Times New Roman" pitchFamily="18" charset="0"/>
              <a:cs typeface="Times New Roman" pitchFamily="18" charset="0"/>
            </a:endParaRPr>
          </a:p>
        </p:txBody>
      </p:sp>
      <p:sp>
        <p:nvSpPr>
          <p:cNvPr id="42004"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3" action="ppaction://hlinksldjump"/>
              </a:rPr>
              <a:t>7.3 </a:t>
            </a:r>
            <a:r>
              <a:rPr lang="zh-CN" altLang="en-US" sz="1400">
                <a:solidFill>
                  <a:schemeClr val="tx1"/>
                </a:solidFill>
                <a:latin typeface="Times New Roman" pitchFamily="18" charset="0"/>
                <a:cs typeface="Times New Roman" pitchFamily="18" charset="0"/>
                <a:hlinkClick r:id="rId13" action="ppaction://hlinksldjump"/>
              </a:rPr>
              <a:t>坐标变换</a:t>
            </a:r>
            <a:endParaRPr lang="zh-CN" altLang="en-US" sz="1400">
              <a:solidFill>
                <a:schemeClr val="tx1"/>
              </a:solidFill>
              <a:latin typeface="Times New Roman" pitchFamily="18" charset="0"/>
              <a:cs typeface="Times New Roman" pitchFamily="18" charset="0"/>
            </a:endParaRPr>
          </a:p>
        </p:txBody>
      </p:sp>
      <p:sp>
        <p:nvSpPr>
          <p:cNvPr id="4200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4" action="ppaction://hlinksldjump"/>
              </a:rPr>
              <a:t>7.4 </a:t>
            </a:r>
            <a:r>
              <a:rPr lang="zh-CN" altLang="en-US" sz="1400">
                <a:solidFill>
                  <a:schemeClr val="tx1"/>
                </a:solidFill>
                <a:latin typeface="Times New Roman" pitchFamily="18" charset="0"/>
                <a:cs typeface="Times New Roman" pitchFamily="18" charset="0"/>
                <a:hlinkClick r:id="rId14" action="ppaction://hlinksldjump"/>
              </a:rPr>
              <a:t>异步电动机在正交坐标系上的动态数学模型</a:t>
            </a:r>
            <a:endParaRPr lang="zh-CN" altLang="en-US" sz="1400">
              <a:solidFill>
                <a:schemeClr val="tx1"/>
              </a:solidFill>
              <a:latin typeface="Times New Roman" pitchFamily="18" charset="0"/>
              <a:cs typeface="Times New Roman" pitchFamily="18" charset="0"/>
            </a:endParaRPr>
          </a:p>
        </p:txBody>
      </p:sp>
      <p:sp>
        <p:nvSpPr>
          <p:cNvPr id="42006"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5" action="ppaction://hlinksldjump"/>
              </a:rPr>
              <a:t>7.5 </a:t>
            </a:r>
            <a:r>
              <a:rPr lang="zh-CN" altLang="en-US" sz="1400">
                <a:solidFill>
                  <a:schemeClr val="tx1"/>
                </a:solidFill>
                <a:latin typeface="Times New Roman" pitchFamily="18" charset="0"/>
                <a:cs typeface="Times New Roman" pitchFamily="18" charset="0"/>
                <a:hlinkClick r:id="rId15" action="ppaction://hlinksldjump"/>
              </a:rPr>
              <a:t>异步电动机在正交坐标系上的状态方程</a:t>
            </a:r>
            <a:endParaRPr lang="zh-CN" altLang="en-US" sz="1400">
              <a:solidFill>
                <a:schemeClr val="tx1"/>
              </a:solidFill>
              <a:latin typeface="Times New Roman" pitchFamily="18" charset="0"/>
              <a:cs typeface="Times New Roman" pitchFamily="18" charset="0"/>
            </a:endParaRPr>
          </a:p>
        </p:txBody>
      </p:sp>
      <p:sp>
        <p:nvSpPr>
          <p:cNvPr id="4200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6" action="ppaction://hlinksldjump"/>
              </a:rPr>
              <a:t>7.8 </a:t>
            </a:r>
            <a:r>
              <a:rPr lang="zh-CN" altLang="en-US" sz="1400">
                <a:solidFill>
                  <a:schemeClr val="tx1"/>
                </a:solidFill>
                <a:latin typeface="Times New Roman" pitchFamily="18" charset="0"/>
                <a:cs typeface="Times New Roman" pitchFamily="18" charset="0"/>
                <a:hlinkClick r:id="rId16" action="ppaction://hlinksldjump"/>
              </a:rPr>
              <a:t>直接转矩控制系统与矢量控制系统的比较</a:t>
            </a:r>
            <a:endParaRPr lang="zh-CN" altLang="en-US" sz="1400">
              <a:solidFill>
                <a:schemeClr val="tx1"/>
              </a:solidFill>
              <a:latin typeface="Times New Roman" pitchFamily="18" charset="0"/>
              <a:cs typeface="Times New Roman" pitchFamily="18" charset="0"/>
            </a:endParaRPr>
          </a:p>
        </p:txBody>
      </p:sp>
      <p:sp>
        <p:nvSpPr>
          <p:cNvPr id="4200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latin typeface="Times New Roman" pitchFamily="18" charset="0"/>
                <a:cs typeface="Times New Roman" pitchFamily="18" charset="0"/>
                <a:hlinkClick r:id="rId17" action="ppaction://hlinksldjump"/>
              </a:rPr>
              <a:t>7.7 </a:t>
            </a:r>
            <a:r>
              <a:rPr lang="zh-CN" altLang="en-US" sz="1400">
                <a:solidFill>
                  <a:schemeClr val="tx1"/>
                </a:solidFill>
                <a:latin typeface="Times New Roman" pitchFamily="18" charset="0"/>
                <a:cs typeface="Times New Roman" pitchFamily="18" charset="0"/>
                <a:hlinkClick r:id="rId17" action="ppaction://hlinksldjump"/>
              </a:rPr>
              <a:t>异步电动机按定子磁链控制的直接转矩控制系统</a:t>
            </a:r>
            <a:endParaRPr lang="zh-CN" altLang="en-US" sz="1400">
              <a:solidFill>
                <a:schemeClr val="tx1"/>
              </a:solidFill>
              <a:latin typeface="Times New Roman" pitchFamily="18" charset="0"/>
              <a:cs typeface="Times New Roman" pitchFamily="18" charset="0"/>
            </a:endParaRPr>
          </a:p>
        </p:txBody>
      </p:sp>
    </p:spTree>
  </p:cSld>
  <p:clrMapOvr>
    <a:masterClrMapping/>
  </p:clrMapOvr>
  <p:transition spd="med">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内容占位符 504833"/>
          <p:cNvGraphicFramePr>
            <a:graphicFrameLocks/>
          </p:cNvGraphicFramePr>
          <p:nvPr>
            <p:ph sz="half" idx="1"/>
          </p:nvPr>
        </p:nvGraphicFramePr>
        <p:xfrm>
          <a:off x="1939925" y="909638"/>
          <a:ext cx="4657725" cy="955675"/>
        </p:xfrm>
        <a:graphic>
          <a:graphicData uri="http://schemas.openxmlformats.org/presentationml/2006/ole">
            <p:oleObj spid="_x0000_s43010" r:id="rId3" imgW="2096410" imgH="470104" progId="">
              <p:embed/>
            </p:oleObj>
          </a:graphicData>
        </a:graphic>
      </p:graphicFrame>
      <p:sp>
        <p:nvSpPr>
          <p:cNvPr id="43017" name="矩形 504835"/>
          <p:cNvSpPr>
            <a:spLocks noChangeArrowheads="1"/>
          </p:cNvSpPr>
          <p:nvPr/>
        </p:nvSpPr>
        <p:spPr bwMode="auto">
          <a:xfrm>
            <a:off x="1724025" y="276225"/>
            <a:ext cx="6551613" cy="523875"/>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800">
                <a:solidFill>
                  <a:schemeClr val="tx2"/>
                </a:solidFill>
                <a:latin typeface="Times New Roman" pitchFamily="18" charset="0"/>
              </a:rPr>
              <a:t>1. </a:t>
            </a:r>
            <a:r>
              <a:rPr lang="el-GR" altLang="zh-CN" sz="2800" i="1">
                <a:solidFill>
                  <a:schemeClr val="tx2"/>
                </a:solidFill>
                <a:latin typeface="Times New Roman" pitchFamily="18" charset="0"/>
                <a:sym typeface="Symbol" pitchFamily="18" charset="2"/>
              </a:rPr>
              <a:t></a:t>
            </a:r>
            <a:r>
              <a:rPr lang="en-US" altLang="zh-CN" sz="2800" i="1">
                <a:solidFill>
                  <a:schemeClr val="tx2"/>
                </a:solidFill>
                <a:latin typeface="Times New Roman" pitchFamily="18" charset="0"/>
                <a:sym typeface="Symbol" pitchFamily="18" charset="2"/>
              </a:rPr>
              <a:t> </a:t>
            </a:r>
            <a:r>
              <a:rPr lang="en-US" altLang="zh-CN" sz="2800">
                <a:solidFill>
                  <a:schemeClr val="tx2"/>
                </a:solidFill>
                <a:latin typeface="Times New Roman" pitchFamily="18" charset="0"/>
                <a:sym typeface="Symbol" pitchFamily="18" charset="2"/>
              </a:rPr>
              <a:t>—</a:t>
            </a:r>
            <a:r>
              <a:rPr lang="en-US" altLang="zh-CN" sz="2800" i="1">
                <a:solidFill>
                  <a:schemeClr val="tx2"/>
                </a:solidFill>
                <a:latin typeface="Times New Roman" pitchFamily="18" charset="0"/>
                <a:sym typeface="Symbol" pitchFamily="18" charset="2"/>
              </a:rPr>
              <a:t></a:t>
            </a:r>
            <a:r>
              <a:rPr lang="en-US" altLang="zh-CN" sz="2800" baseline="-25000">
                <a:solidFill>
                  <a:schemeClr val="tx2"/>
                </a:solidFill>
                <a:latin typeface="Times New Roman" pitchFamily="18" charset="0"/>
                <a:sym typeface="Symbol" pitchFamily="18" charset="2"/>
              </a:rPr>
              <a:t>r</a:t>
            </a:r>
            <a:r>
              <a:rPr lang="en-US" altLang="zh-CN" sz="2800" i="1" baseline="-25000">
                <a:solidFill>
                  <a:schemeClr val="tx2"/>
                </a:solidFill>
                <a:latin typeface="Times New Roman" pitchFamily="18" charset="0"/>
                <a:sym typeface="Symbol" pitchFamily="18" charset="2"/>
              </a:rPr>
              <a:t> </a:t>
            </a:r>
            <a:r>
              <a:rPr lang="en-US" altLang="zh-CN" sz="2800">
                <a:solidFill>
                  <a:schemeClr val="tx2"/>
                </a:solidFill>
                <a:latin typeface="Times New Roman" pitchFamily="18" charset="0"/>
                <a:sym typeface="Symbol" pitchFamily="18" charset="2"/>
              </a:rPr>
              <a:t>— </a:t>
            </a:r>
            <a:r>
              <a:rPr lang="en-US" altLang="zh-CN" sz="2800" i="1">
                <a:solidFill>
                  <a:schemeClr val="tx2"/>
                </a:solidFill>
                <a:latin typeface="Times New Roman" pitchFamily="18" charset="0"/>
              </a:rPr>
              <a:t>i</a:t>
            </a:r>
            <a:r>
              <a:rPr lang="en-US" altLang="zh-CN" sz="2800" baseline="-25000">
                <a:solidFill>
                  <a:schemeClr val="tx2"/>
                </a:solidFill>
                <a:latin typeface="Times New Roman" pitchFamily="18" charset="0"/>
              </a:rPr>
              <a:t>s </a:t>
            </a:r>
            <a:r>
              <a:rPr lang="zh-CN" altLang="en-US" sz="2800">
                <a:solidFill>
                  <a:schemeClr val="tx2"/>
                </a:solidFill>
                <a:latin typeface="Times New Roman" pitchFamily="18" charset="0"/>
              </a:rPr>
              <a:t>状态方程标准型（</a:t>
            </a:r>
            <a:r>
              <a:rPr lang="en-US" altLang="zh-CN" sz="2800">
                <a:solidFill>
                  <a:schemeClr val="tx2"/>
                </a:solidFill>
                <a:latin typeface="Times New Roman" pitchFamily="18" charset="0"/>
              </a:rPr>
              <a:t>dq</a:t>
            </a:r>
            <a:r>
              <a:rPr lang="zh-CN" altLang="en-US" sz="2800">
                <a:solidFill>
                  <a:schemeClr val="tx2"/>
                </a:solidFill>
                <a:latin typeface="Times New Roman" pitchFamily="18" charset="0"/>
              </a:rPr>
              <a:t>坐标）</a:t>
            </a:r>
            <a:r>
              <a:rPr lang="zh-CN" altLang="en-US" sz="2800">
                <a:solidFill>
                  <a:schemeClr val="tx1"/>
                </a:solidFill>
                <a:latin typeface="Tahoma" pitchFamily="34" charset="0"/>
              </a:rPr>
              <a:t> </a:t>
            </a:r>
          </a:p>
        </p:txBody>
      </p:sp>
      <p:graphicFrame>
        <p:nvGraphicFramePr>
          <p:cNvPr id="43011" name="对象 504836"/>
          <p:cNvGraphicFramePr>
            <a:graphicFrameLocks/>
          </p:cNvGraphicFramePr>
          <p:nvPr/>
        </p:nvGraphicFramePr>
        <p:xfrm>
          <a:off x="1868488" y="2051050"/>
          <a:ext cx="4867275" cy="850900"/>
        </p:xfrm>
        <a:graphic>
          <a:graphicData uri="http://schemas.openxmlformats.org/presentationml/2006/ole">
            <p:oleObj spid="_x0000_s43011" r:id="rId4" imgW="2273300" imgH="431800" progId="">
              <p:embed/>
            </p:oleObj>
          </a:graphicData>
        </a:graphic>
      </p:graphicFrame>
      <p:graphicFrame>
        <p:nvGraphicFramePr>
          <p:cNvPr id="43012" name="对象 504837"/>
          <p:cNvGraphicFramePr>
            <a:graphicFrameLocks/>
          </p:cNvGraphicFramePr>
          <p:nvPr/>
        </p:nvGraphicFramePr>
        <p:xfrm>
          <a:off x="1882775" y="2971800"/>
          <a:ext cx="5002213" cy="925513"/>
        </p:xfrm>
        <a:graphic>
          <a:graphicData uri="http://schemas.openxmlformats.org/presentationml/2006/ole">
            <p:oleObj spid="_x0000_s43012" r:id="rId5" imgW="2274287" imgH="457399" progId="">
              <p:embed/>
            </p:oleObj>
          </a:graphicData>
        </a:graphic>
      </p:graphicFrame>
      <p:graphicFrame>
        <p:nvGraphicFramePr>
          <p:cNvPr id="43013" name="内容占位符 504842"/>
          <p:cNvGraphicFramePr>
            <a:graphicFrameLocks/>
          </p:cNvGraphicFramePr>
          <p:nvPr>
            <p:ph sz="half" idx="2"/>
          </p:nvPr>
        </p:nvGraphicFramePr>
        <p:xfrm>
          <a:off x="1728788" y="3921125"/>
          <a:ext cx="7415212" cy="966788"/>
        </p:xfrm>
        <a:graphic>
          <a:graphicData uri="http://schemas.openxmlformats.org/presentationml/2006/ole">
            <p:oleObj spid="_x0000_s43013" r:id="rId6" imgW="3759200" imgH="457200" progId="">
              <p:embed/>
            </p:oleObj>
          </a:graphicData>
        </a:graphic>
      </p:graphicFrame>
      <p:graphicFrame>
        <p:nvGraphicFramePr>
          <p:cNvPr id="43014" name="对象 504845"/>
          <p:cNvGraphicFramePr>
            <a:graphicFrameLocks/>
          </p:cNvGraphicFramePr>
          <p:nvPr/>
        </p:nvGraphicFramePr>
        <p:xfrm>
          <a:off x="1706563" y="4995863"/>
          <a:ext cx="7437437" cy="877887"/>
        </p:xfrm>
        <a:graphic>
          <a:graphicData uri="http://schemas.openxmlformats.org/presentationml/2006/ole">
            <p:oleObj spid="_x0000_s43014" r:id="rId7" imgW="3759200" imgH="457200" progId="">
              <p:embed/>
            </p:oleObj>
          </a:graphicData>
        </a:graphic>
      </p:graphicFrame>
      <p:graphicFrame>
        <p:nvGraphicFramePr>
          <p:cNvPr id="43015" name="对象 504846"/>
          <p:cNvGraphicFramePr>
            <a:graphicFrameLocks/>
          </p:cNvGraphicFramePr>
          <p:nvPr/>
        </p:nvGraphicFramePr>
        <p:xfrm>
          <a:off x="7504113" y="6008688"/>
          <a:ext cx="1236662" cy="792162"/>
        </p:xfrm>
        <a:graphic>
          <a:graphicData uri="http://schemas.openxmlformats.org/presentationml/2006/ole">
            <p:oleObj spid="_x0000_s43015" r:id="rId8" imgW="495515" imgH="431987" progId="">
              <p:embed/>
            </p:oleObj>
          </a:graphicData>
        </a:graphic>
      </p:graphicFrame>
      <p:sp>
        <p:nvSpPr>
          <p:cNvPr id="43018" name="矩形 504847"/>
          <p:cNvSpPr>
            <a:spLocks noChangeArrowheads="1"/>
          </p:cNvSpPr>
          <p:nvPr/>
        </p:nvSpPr>
        <p:spPr bwMode="auto">
          <a:xfrm>
            <a:off x="1717675" y="6127750"/>
            <a:ext cx="1774825" cy="366713"/>
          </a:xfrm>
          <a:prstGeom prst="rect">
            <a:avLst/>
          </a:prstGeom>
          <a:noFill/>
          <a:ln w="9525">
            <a:noFill/>
            <a:miter lim="800000"/>
            <a:headEnd/>
            <a:tailEnd/>
          </a:ln>
        </p:spPr>
        <p:txBody>
          <a:bodyPr>
            <a:spAutoFit/>
          </a:bodyPr>
          <a:lstStyle/>
          <a:p>
            <a:pPr algn="just" eaLnBrk="1" hangingPunct="1">
              <a:buFont typeface="Arial" pitchFamily="34" charset="0"/>
              <a:buNone/>
            </a:pPr>
            <a:r>
              <a:rPr lang="zh-CN" altLang="en-US" sz="1800">
                <a:solidFill>
                  <a:schemeClr val="tx1"/>
                </a:solidFill>
                <a:latin typeface="Times New Roman" pitchFamily="18" charset="0"/>
              </a:rPr>
              <a:t>电机漏磁系数：</a:t>
            </a:r>
          </a:p>
        </p:txBody>
      </p:sp>
      <p:graphicFrame>
        <p:nvGraphicFramePr>
          <p:cNvPr id="43016" name="对象 504848"/>
          <p:cNvGraphicFramePr>
            <a:graphicFrameLocks/>
          </p:cNvGraphicFramePr>
          <p:nvPr/>
        </p:nvGraphicFramePr>
        <p:xfrm>
          <a:off x="3559175" y="5932488"/>
          <a:ext cx="1568450" cy="925512"/>
        </p:xfrm>
        <a:graphic>
          <a:graphicData uri="http://schemas.openxmlformats.org/presentationml/2006/ole">
            <p:oleObj spid="_x0000_s43016" r:id="rId9" imgW="774700" imgH="457200" progId="">
              <p:embed/>
            </p:oleObj>
          </a:graphicData>
        </a:graphic>
      </p:graphicFrame>
      <p:sp>
        <p:nvSpPr>
          <p:cNvPr id="43019" name="矩形 504849"/>
          <p:cNvSpPr>
            <a:spLocks noChangeArrowheads="1"/>
          </p:cNvSpPr>
          <p:nvPr/>
        </p:nvSpPr>
        <p:spPr bwMode="auto">
          <a:xfrm>
            <a:off x="5384800" y="6213475"/>
            <a:ext cx="2255838" cy="339725"/>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zh-CN" altLang="en-US" sz="1800">
                <a:solidFill>
                  <a:schemeClr val="tx1"/>
                </a:solidFill>
                <a:latin typeface="Monotype Corsiva" pitchFamily="66" charset="0"/>
              </a:rPr>
              <a:t>转子电磁时间常数：</a:t>
            </a:r>
          </a:p>
        </p:txBody>
      </p:sp>
      <p:sp>
        <p:nvSpPr>
          <p:cNvPr id="4302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43021"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4302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43023"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4302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43025"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4302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4302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标题 512001"/>
          <p:cNvSpPr>
            <a:spLocks noGrp="1" noChangeArrowheads="1"/>
          </p:cNvSpPr>
          <p:nvPr>
            <p:ph type="title"/>
          </p:nvPr>
        </p:nvSpPr>
        <p:spPr>
          <a:xfrm>
            <a:off x="2914650" y="263525"/>
            <a:ext cx="5492750" cy="701675"/>
          </a:xfrm>
        </p:spPr>
        <p:txBody>
          <a:bodyPr/>
          <a:lstStyle/>
          <a:p>
            <a:pPr marL="838200" indent="-838200" algn="ctr" eaLnBrk="1" hangingPunct="1"/>
            <a:r>
              <a:rPr lang="zh-CN" altLang="en-US" smtClean="0"/>
              <a:t>为状态变量的状态方程</a:t>
            </a:r>
            <a:endParaRPr lang="en-US" altLang="zh-CN" smtClean="0"/>
          </a:p>
        </p:txBody>
      </p:sp>
      <p:sp>
        <p:nvSpPr>
          <p:cNvPr id="44036" name="矩形 51200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37" name="矩形 51200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38" name="矩形 512004"/>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44034" name="对象 512005"/>
          <p:cNvGraphicFramePr>
            <a:graphicFrameLocks/>
          </p:cNvGraphicFramePr>
          <p:nvPr/>
        </p:nvGraphicFramePr>
        <p:xfrm>
          <a:off x="1974850" y="228600"/>
          <a:ext cx="2016125" cy="671513"/>
        </p:xfrm>
        <a:graphic>
          <a:graphicData uri="http://schemas.openxmlformats.org/presentationml/2006/ole">
            <p:oleObj spid="_x0000_s44034" r:id="rId3" imgW="686396" imgH="228799" progId="">
              <p:embed/>
            </p:oleObj>
          </a:graphicData>
        </a:graphic>
      </p:graphicFrame>
      <p:sp>
        <p:nvSpPr>
          <p:cNvPr id="44039" name="矩形 512006"/>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0" name="矩形 512007"/>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1" name="矩形 512008"/>
          <p:cNvSpPr>
            <a:spLocks noChangeArrowheads="1"/>
          </p:cNvSpPr>
          <p:nvPr/>
        </p:nvSpPr>
        <p:spPr bwMode="auto">
          <a:xfrm>
            <a:off x="0" y="32908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2" name="矩形 512009"/>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3" name="矩形 512010"/>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4" name="矩形 512011"/>
          <p:cNvSpPr>
            <a:spLocks noChangeArrowheads="1"/>
          </p:cNvSpPr>
          <p:nvPr/>
        </p:nvSpPr>
        <p:spPr bwMode="auto">
          <a:xfrm>
            <a:off x="2874963" y="6424613"/>
            <a:ext cx="5038725" cy="327025"/>
          </a:xfrm>
          <a:prstGeom prst="rect">
            <a:avLst/>
          </a:prstGeom>
          <a:noFill/>
          <a:ln w="9525">
            <a:noFill/>
            <a:miter lim="800000"/>
            <a:headEnd/>
            <a:tailEnd/>
          </a:ln>
        </p:spPr>
        <p:txBody>
          <a:bodyPr/>
          <a:lstStyle/>
          <a:p>
            <a:pPr algn="ctr" eaLnBrk="1" hangingPunct="1">
              <a:buClr>
                <a:srgbClr val="FF9933"/>
              </a:buClr>
              <a:buFont typeface="Wingdings" pitchFamily="2" charset="2"/>
              <a:buChar char="l"/>
            </a:pPr>
            <a:r>
              <a:rPr lang="zh-CN" altLang="en-US" sz="2000">
                <a:solidFill>
                  <a:schemeClr val="tx1"/>
                </a:solidFill>
                <a:latin typeface="Siemens Sans" pitchFamily="2" charset="0"/>
              </a:rPr>
              <a:t>图</a:t>
            </a:r>
            <a:r>
              <a:rPr lang="en-US" altLang="zh-CN" sz="2000">
                <a:solidFill>
                  <a:schemeClr val="tx1"/>
                </a:solidFill>
              </a:rPr>
              <a:t>7-9 dq</a:t>
            </a:r>
            <a:r>
              <a:rPr lang="zh-CN" altLang="en-US" sz="2000">
                <a:solidFill>
                  <a:schemeClr val="tx1"/>
                </a:solidFill>
                <a:latin typeface="Siemens Sans" pitchFamily="2" charset="0"/>
              </a:rPr>
              <a:t>坐标系动态结构图</a:t>
            </a:r>
          </a:p>
        </p:txBody>
      </p:sp>
      <p:sp>
        <p:nvSpPr>
          <p:cNvPr id="44045" name="矩形 512012"/>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4046" name="矩形 512013"/>
          <p:cNvSpPr>
            <a:spLocks noChangeArrowheads="1"/>
          </p:cNvSpPr>
          <p:nvPr/>
        </p:nvSpPr>
        <p:spPr bwMode="auto">
          <a:xfrm>
            <a:off x="0" y="32099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44047" name="图片 512014" descr="0609"/>
          <p:cNvPicPr>
            <a:picLocks noChangeAspect="1" noChangeArrowheads="1"/>
          </p:cNvPicPr>
          <p:nvPr/>
        </p:nvPicPr>
        <p:blipFill>
          <a:blip r:embed="rId4" cstate="print"/>
          <a:srcRect/>
          <a:stretch>
            <a:fillRect/>
          </a:stretch>
        </p:blipFill>
        <p:spPr bwMode="auto">
          <a:xfrm>
            <a:off x="1712913" y="1030288"/>
            <a:ext cx="7373937" cy="5473700"/>
          </a:xfrm>
          <a:prstGeom prst="rect">
            <a:avLst/>
          </a:prstGeom>
          <a:noFill/>
          <a:ln w="9525">
            <a:noFill/>
            <a:miter lim="800000"/>
            <a:headEnd/>
            <a:tailEnd/>
          </a:ln>
        </p:spPr>
      </p:pic>
      <p:sp>
        <p:nvSpPr>
          <p:cNvPr id="4404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44049"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4405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44051"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4405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44053"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4405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4405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4140200" y="227013"/>
            <a:ext cx="4711700" cy="762000"/>
          </a:xfrm>
        </p:spPr>
        <p:txBody>
          <a:bodyPr/>
          <a:lstStyle/>
          <a:p>
            <a:pPr marL="838200" indent="-838200" eaLnBrk="1" hangingPunct="1"/>
            <a:r>
              <a:rPr lang="zh-CN" altLang="en-US" smtClean="0"/>
              <a:t>状态方程 标准型（</a:t>
            </a:r>
            <a:r>
              <a:rPr lang="el-GR" altLang="zh-CN" smtClean="0">
                <a:latin typeface="宋体" pitchFamily="2" charset="-122"/>
              </a:rPr>
              <a:t>αβ</a:t>
            </a:r>
            <a:r>
              <a:rPr lang="zh-CN" altLang="en-US" smtClean="0">
                <a:latin typeface="Siemens Sans" pitchFamily="2" charset="0"/>
              </a:rPr>
              <a:t>坐标系）</a:t>
            </a:r>
            <a:endParaRPr lang="zh-CN" altLang="en-US" smtClean="0"/>
          </a:p>
        </p:txBody>
      </p:sp>
      <p:sp>
        <p:nvSpPr>
          <p:cNvPr id="45061" name="Rectangle 3"/>
          <p:cNvSpPr>
            <a:spLocks noGrp="1" noChangeArrowheads="1"/>
          </p:cNvSpPr>
          <p:nvPr>
            <p:ph type="body" sz="half" idx="1"/>
          </p:nvPr>
        </p:nvSpPr>
        <p:spPr>
          <a:xfrm>
            <a:off x="1784350" y="973138"/>
            <a:ext cx="3981450" cy="576262"/>
          </a:xfrm>
        </p:spPr>
        <p:txBody>
          <a:bodyPr/>
          <a:lstStyle/>
          <a:p>
            <a:pPr eaLnBrk="1" hangingPunct="1">
              <a:buFont typeface="Wingdings" pitchFamily="2" charset="2"/>
              <a:buChar char="l"/>
            </a:pPr>
            <a:r>
              <a:rPr lang="zh-CN" altLang="en-US" smtClean="0"/>
              <a:t>状态方程 </a:t>
            </a:r>
          </a:p>
        </p:txBody>
      </p:sp>
      <p:sp>
        <p:nvSpPr>
          <p:cNvPr id="45062" name="Rectangle 4"/>
          <p:cNvSpPr>
            <a:spLocks noChangeArrowheads="1"/>
          </p:cNvSpPr>
          <p:nvPr/>
        </p:nvSpPr>
        <p:spPr bwMode="auto">
          <a:xfrm>
            <a:off x="0" y="3857625"/>
            <a:ext cx="9144000" cy="0"/>
          </a:xfrm>
          <a:prstGeom prst="rect">
            <a:avLst/>
          </a:prstGeom>
          <a:noFill/>
          <a:ln w="9525">
            <a:noFill/>
            <a:miter lim="800000"/>
            <a:headEnd/>
            <a:tailEnd/>
          </a:ln>
        </p:spPr>
        <p:txBody>
          <a:bodyPr wrap="none" anchor="ctr">
            <a:spAutoFit/>
          </a:bodyPr>
          <a:lstStyle/>
          <a:p>
            <a:endParaRPr lang="zh-CN" altLang="en-US"/>
          </a:p>
        </p:txBody>
      </p:sp>
      <p:sp>
        <p:nvSpPr>
          <p:cNvPr id="45063" name="Rectangle 5"/>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zh-CN" altLang="en-US"/>
          </a:p>
        </p:txBody>
      </p:sp>
      <p:sp>
        <p:nvSpPr>
          <p:cNvPr id="45064" name="Rectangle 6"/>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zh-CN" altLang="en-US"/>
          </a:p>
        </p:txBody>
      </p:sp>
      <p:sp>
        <p:nvSpPr>
          <p:cNvPr id="45065" name="Rectangle 7"/>
          <p:cNvSpPr>
            <a:spLocks noChangeArrowheads="1"/>
          </p:cNvSpPr>
          <p:nvPr/>
        </p:nvSpPr>
        <p:spPr bwMode="auto">
          <a:xfrm>
            <a:off x="0" y="330517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5058" name="Object 8"/>
          <p:cNvGraphicFramePr>
            <a:graphicFrameLocks noChangeAspect="1"/>
          </p:cNvGraphicFramePr>
          <p:nvPr/>
        </p:nvGraphicFramePr>
        <p:xfrm>
          <a:off x="2033588" y="247650"/>
          <a:ext cx="2016125" cy="671513"/>
        </p:xfrm>
        <a:graphic>
          <a:graphicData uri="http://schemas.openxmlformats.org/presentationml/2006/ole">
            <p:oleObj spid="_x0000_s45058" name="Equation" r:id="rId3" imgW="686396" imgH="228799" progId="">
              <p:embed/>
            </p:oleObj>
          </a:graphicData>
        </a:graphic>
      </p:graphicFrame>
      <p:sp>
        <p:nvSpPr>
          <p:cNvPr id="45066" name="Rectangle 9"/>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sp>
        <p:nvSpPr>
          <p:cNvPr id="45067" name="Rectangle 10"/>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sp>
        <p:nvSpPr>
          <p:cNvPr id="45068" name="Rectangle 11"/>
          <p:cNvSpPr>
            <a:spLocks noChangeArrowheads="1"/>
          </p:cNvSpPr>
          <p:nvPr/>
        </p:nvSpPr>
        <p:spPr bwMode="auto">
          <a:xfrm>
            <a:off x="0" y="3290888"/>
            <a:ext cx="9144000" cy="0"/>
          </a:xfrm>
          <a:prstGeom prst="rect">
            <a:avLst/>
          </a:prstGeom>
          <a:noFill/>
          <a:ln w="9525">
            <a:noFill/>
            <a:miter lim="800000"/>
            <a:headEnd/>
            <a:tailEnd/>
          </a:ln>
        </p:spPr>
        <p:txBody>
          <a:bodyPr wrap="none" anchor="ctr">
            <a:spAutoFit/>
          </a:bodyPr>
          <a:lstStyle/>
          <a:p>
            <a:endParaRPr lang="zh-CN" altLang="en-US"/>
          </a:p>
        </p:txBody>
      </p:sp>
      <p:sp>
        <p:nvSpPr>
          <p:cNvPr id="45069"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5070" name="Rectangle 13"/>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sp>
        <p:nvSpPr>
          <p:cNvPr id="45071" name="Rectangle 14"/>
          <p:cNvSpPr>
            <a:spLocks noChangeArrowheads="1"/>
          </p:cNvSpPr>
          <p:nvPr/>
        </p:nvSpPr>
        <p:spPr bwMode="auto">
          <a:xfrm>
            <a:off x="0" y="2376488"/>
            <a:ext cx="9144000" cy="0"/>
          </a:xfrm>
          <a:prstGeom prst="rect">
            <a:avLst/>
          </a:prstGeom>
          <a:noFill/>
          <a:ln w="9525">
            <a:noFill/>
            <a:miter lim="800000"/>
            <a:headEnd/>
            <a:tailEnd/>
          </a:ln>
        </p:spPr>
        <p:txBody>
          <a:bodyPr wrap="none" anchor="ctr">
            <a:spAutoFit/>
          </a:bodyPr>
          <a:lstStyle/>
          <a:p>
            <a:endParaRPr lang="zh-CN" altLang="en-US"/>
          </a:p>
        </p:txBody>
      </p:sp>
      <p:sp>
        <p:nvSpPr>
          <p:cNvPr id="45072" name="Rectangle 17"/>
          <p:cNvSpPr>
            <a:spLocks noChangeArrowheads="1"/>
          </p:cNvSpPr>
          <p:nvPr/>
        </p:nvSpPr>
        <p:spPr bwMode="auto">
          <a:xfrm>
            <a:off x="0" y="22669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5059" name="Object 16"/>
          <p:cNvGraphicFramePr>
            <a:graphicFrameLocks noChangeAspect="1"/>
          </p:cNvGraphicFramePr>
          <p:nvPr/>
        </p:nvGraphicFramePr>
        <p:xfrm>
          <a:off x="1936750" y="1511300"/>
          <a:ext cx="6673850" cy="4851400"/>
        </p:xfrm>
        <a:graphic>
          <a:graphicData uri="http://schemas.openxmlformats.org/presentationml/2006/ole">
            <p:oleObj spid="_x0000_s45059" name="Equation" r:id="rId4" imgW="3619500" imgH="2324100" progId="">
              <p:embed/>
            </p:oleObj>
          </a:graphicData>
        </a:graphic>
      </p:graphicFrame>
      <p:sp>
        <p:nvSpPr>
          <p:cNvPr id="4507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45074"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4507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45076"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4507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45078"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4507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4508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64254" y="279699"/>
            <a:ext cx="5443370" cy="523220"/>
          </a:xfrm>
          <a:prstGeom prst="rect">
            <a:avLst/>
          </a:prstGeom>
          <a:noFill/>
        </p:spPr>
        <p:txBody>
          <a:bodyPr wrap="square" rtlCol="0">
            <a:spAutoFit/>
          </a:bodyPr>
          <a:lstStyle/>
          <a:p>
            <a:r>
              <a:rPr lang="zh-CN" altLang="en-US" sz="2800" dirty="0" smtClean="0">
                <a:solidFill>
                  <a:srgbClr val="C00000"/>
                </a:solidFill>
                <a:effectLst>
                  <a:outerShdw blurRad="38100" dist="38100" dir="2700000" algn="tl">
                    <a:srgbClr val="000000">
                      <a:alpha val="43137"/>
                    </a:srgbClr>
                  </a:outerShdw>
                </a:effectLst>
              </a:rPr>
              <a:t>推导证明：</a:t>
            </a:r>
            <a:r>
              <a:rPr lang="el-GR" altLang="zh-CN" sz="2800" i="1" dirty="0" smtClean="0">
                <a:sym typeface="Symbol"/>
              </a:rPr>
              <a:t> </a:t>
            </a:r>
            <a:r>
              <a:rPr lang="el-GR" altLang="zh-CN" sz="2800" i="1" dirty="0" smtClean="0">
                <a:solidFill>
                  <a:schemeClr val="tx1"/>
                </a:solidFill>
                <a:effectLst>
                  <a:outerShdw blurRad="38100" dist="38100" dir="2700000" algn="tl">
                    <a:srgbClr val="000000">
                      <a:alpha val="43137"/>
                    </a:srgbClr>
                  </a:outerShdw>
                </a:effectLst>
                <a:sym typeface="Symbol"/>
              </a:rPr>
              <a:t></a:t>
            </a:r>
            <a:r>
              <a:rPr lang="zh-CN" altLang="zh-CN" sz="2800" dirty="0" smtClean="0">
                <a:solidFill>
                  <a:schemeClr val="tx1"/>
                </a:solidFill>
                <a:effectLst>
                  <a:outerShdw blurRad="38100" dist="38100" dir="2700000" algn="tl">
                    <a:srgbClr val="000000">
                      <a:alpha val="43137"/>
                    </a:srgbClr>
                  </a:outerShdw>
                </a:effectLst>
              </a:rPr>
              <a:t>—</a:t>
            </a:r>
            <a:r>
              <a:rPr lang="en-US" altLang="zh-CN" sz="2800" i="1" dirty="0" smtClean="0">
                <a:solidFill>
                  <a:schemeClr val="tx1"/>
                </a:solidFill>
                <a:effectLst>
                  <a:outerShdw blurRad="38100" dist="38100" dir="2700000" algn="tl">
                    <a:srgbClr val="000000">
                      <a:alpha val="43137"/>
                    </a:srgbClr>
                  </a:outerShdw>
                </a:effectLst>
                <a:sym typeface="Symbol"/>
              </a:rPr>
              <a:t></a:t>
            </a:r>
            <a:r>
              <a:rPr lang="en-US" altLang="zh-CN" sz="2800" baseline="-25000" dirty="0" smtClean="0">
                <a:solidFill>
                  <a:schemeClr val="tx1"/>
                </a:solidFill>
                <a:effectLst>
                  <a:outerShdw blurRad="38100" dist="38100" dir="2700000" algn="tl">
                    <a:srgbClr val="000000">
                      <a:alpha val="43137"/>
                    </a:srgbClr>
                  </a:outerShdw>
                </a:effectLst>
              </a:rPr>
              <a:t>r</a:t>
            </a:r>
            <a:r>
              <a:rPr lang="zh-CN" altLang="zh-CN" sz="2800" dirty="0" smtClean="0">
                <a:solidFill>
                  <a:schemeClr val="tx1"/>
                </a:solidFill>
                <a:effectLst>
                  <a:outerShdw blurRad="38100" dist="38100" dir="2700000" algn="tl">
                    <a:srgbClr val="000000">
                      <a:alpha val="43137"/>
                    </a:srgbClr>
                  </a:outerShdw>
                </a:effectLst>
              </a:rPr>
              <a:t>—</a:t>
            </a:r>
            <a:r>
              <a:rPr lang="en-US" altLang="zh-CN" sz="2800" i="1" dirty="0" smtClean="0">
                <a:solidFill>
                  <a:schemeClr val="tx1"/>
                </a:solidFill>
                <a:effectLst>
                  <a:outerShdw blurRad="38100" dist="38100" dir="2700000" algn="tl">
                    <a:srgbClr val="000000">
                      <a:alpha val="43137"/>
                    </a:srgbClr>
                  </a:outerShdw>
                </a:effectLst>
              </a:rPr>
              <a:t>i</a:t>
            </a:r>
            <a:r>
              <a:rPr lang="en-US" altLang="zh-CN" sz="2800" baseline="-25000" dirty="0" smtClean="0">
                <a:solidFill>
                  <a:schemeClr val="tx1"/>
                </a:solidFill>
                <a:effectLst>
                  <a:outerShdw blurRad="38100" dist="38100" dir="2700000" algn="tl">
                    <a:srgbClr val="000000">
                      <a:alpha val="43137"/>
                    </a:srgbClr>
                  </a:outerShdw>
                </a:effectLst>
              </a:rPr>
              <a:t>s</a:t>
            </a:r>
            <a:r>
              <a:rPr lang="zh-CN" altLang="zh-CN" sz="2800" dirty="0" smtClean="0">
                <a:solidFill>
                  <a:schemeClr val="tx1"/>
                </a:solidFill>
                <a:effectLst>
                  <a:outerShdw blurRad="38100" dist="38100" dir="2700000" algn="tl">
                    <a:srgbClr val="000000">
                      <a:alpha val="43137"/>
                    </a:srgbClr>
                  </a:outerShdw>
                </a:effectLst>
              </a:rPr>
              <a:t>状态方程</a:t>
            </a:r>
            <a:endParaRPr lang="zh-CN" altLang="en-US" sz="2800" dirty="0">
              <a:solidFill>
                <a:schemeClr val="tx1"/>
              </a:solidFill>
              <a:effectLst>
                <a:outerShdw blurRad="38100" dist="38100" dir="2700000" algn="tl">
                  <a:srgbClr val="000000">
                    <a:alpha val="43137"/>
                  </a:srgbClr>
                </a:outerShdw>
              </a:effectLst>
            </a:endParaRPr>
          </a:p>
        </p:txBody>
      </p:sp>
      <p:pic>
        <p:nvPicPr>
          <p:cNvPr id="164867" name="Picture 3"/>
          <p:cNvPicPr>
            <a:picLocks noChangeAspect="1" noChangeArrowheads="1"/>
          </p:cNvPicPr>
          <p:nvPr/>
        </p:nvPicPr>
        <p:blipFill>
          <a:blip r:embed="rId2" cstate="print"/>
          <a:srcRect t="1439" b="2058"/>
          <a:stretch>
            <a:fillRect/>
          </a:stretch>
        </p:blipFill>
        <p:spPr bwMode="auto">
          <a:xfrm>
            <a:off x="1958744" y="989704"/>
            <a:ext cx="5915025" cy="5873679"/>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cstate="print"/>
          <a:srcRect/>
          <a:stretch>
            <a:fillRect/>
          </a:stretch>
        </p:blipFill>
        <p:spPr bwMode="auto">
          <a:xfrm>
            <a:off x="2115737" y="934082"/>
            <a:ext cx="5514975" cy="591502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cstate="print"/>
          <a:srcRect/>
          <a:stretch>
            <a:fillRect/>
          </a:stretch>
        </p:blipFill>
        <p:spPr bwMode="auto">
          <a:xfrm>
            <a:off x="1983959" y="1352550"/>
            <a:ext cx="5972175" cy="4152900"/>
          </a:xfrm>
          <a:prstGeom prst="rect">
            <a:avLst/>
          </a:prstGeom>
          <a:noFill/>
          <a:ln w="9525">
            <a:noFill/>
            <a:miter lim="800000"/>
            <a:headEnd/>
            <a:tailEnd/>
          </a:ln>
        </p:spPr>
      </p:pic>
    </p:spTree>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514049"/>
          <p:cNvSpPr>
            <a:spLocks noGrp="1" noChangeArrowheads="1"/>
          </p:cNvSpPr>
          <p:nvPr>
            <p:ph type="title"/>
          </p:nvPr>
        </p:nvSpPr>
        <p:spPr>
          <a:xfrm>
            <a:off x="2982913" y="207963"/>
            <a:ext cx="5492750" cy="701675"/>
          </a:xfrm>
        </p:spPr>
        <p:txBody>
          <a:bodyPr/>
          <a:lstStyle/>
          <a:p>
            <a:pPr marL="838200" indent="-838200" algn="ctr" eaLnBrk="1" hangingPunct="1"/>
            <a:r>
              <a:rPr lang="zh-CN" altLang="en-US" smtClean="0"/>
              <a:t>为状态变量的状态方程 </a:t>
            </a:r>
          </a:p>
        </p:txBody>
      </p:sp>
      <p:sp>
        <p:nvSpPr>
          <p:cNvPr id="46084" name="矩形 514050"/>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85" name="矩形 514051"/>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86" name="矩形 514052"/>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46082" name="对象 514053"/>
          <p:cNvGraphicFramePr>
            <a:graphicFrameLocks/>
          </p:cNvGraphicFramePr>
          <p:nvPr/>
        </p:nvGraphicFramePr>
        <p:xfrm>
          <a:off x="2098675" y="157163"/>
          <a:ext cx="2016125" cy="671512"/>
        </p:xfrm>
        <a:graphic>
          <a:graphicData uri="http://schemas.openxmlformats.org/presentationml/2006/ole">
            <p:oleObj spid="_x0000_s46082" r:id="rId3" imgW="686396" imgH="228799" progId="">
              <p:embed/>
            </p:oleObj>
          </a:graphicData>
        </a:graphic>
      </p:graphicFrame>
      <p:sp>
        <p:nvSpPr>
          <p:cNvPr id="46087" name="矩形 514054"/>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88" name="矩形 514055"/>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89" name="矩形 514056"/>
          <p:cNvSpPr>
            <a:spLocks noChangeArrowheads="1"/>
          </p:cNvSpPr>
          <p:nvPr/>
        </p:nvSpPr>
        <p:spPr bwMode="auto">
          <a:xfrm>
            <a:off x="0" y="32908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90" name="矩形 514057"/>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91" name="矩形 514058"/>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92" name="矩形 514059"/>
          <p:cNvSpPr>
            <a:spLocks noChangeArrowheads="1"/>
          </p:cNvSpPr>
          <p:nvPr/>
        </p:nvSpPr>
        <p:spPr bwMode="auto">
          <a:xfrm>
            <a:off x="3262313" y="6516688"/>
            <a:ext cx="5049837" cy="341312"/>
          </a:xfrm>
          <a:prstGeom prst="rect">
            <a:avLst/>
          </a:prstGeom>
          <a:noFill/>
          <a:ln w="9525">
            <a:noFill/>
            <a:miter lim="800000"/>
            <a:headEnd/>
            <a:tailEnd/>
          </a:ln>
        </p:spPr>
        <p:txBody>
          <a:bodyPr/>
          <a:lstStyle/>
          <a:p>
            <a:pPr eaLnBrk="1" hangingPunct="1">
              <a:buClr>
                <a:srgbClr val="FF9933"/>
              </a:buClr>
              <a:buFont typeface="Wingdings" pitchFamily="2" charset="2"/>
              <a:buChar char="l"/>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-10 </a:t>
            </a:r>
            <a:r>
              <a:rPr lang="el-GR" altLang="zh-CN" sz="2000">
                <a:solidFill>
                  <a:schemeClr val="tx1"/>
                </a:solidFill>
                <a:latin typeface="宋体" pitchFamily="2" charset="-122"/>
              </a:rPr>
              <a:t>αβ</a:t>
            </a:r>
            <a:r>
              <a:rPr lang="zh-CN" altLang="en-US" sz="2000">
                <a:solidFill>
                  <a:schemeClr val="tx1"/>
                </a:solidFill>
                <a:latin typeface="Siemens Sans" pitchFamily="2" charset="0"/>
              </a:rPr>
              <a:t>坐标系动态结构图</a:t>
            </a:r>
            <a:endParaRPr lang="zh-CN" altLang="en-US" sz="1800">
              <a:solidFill>
                <a:schemeClr val="tx1"/>
              </a:solidFill>
              <a:latin typeface="Siemens Sans" pitchFamily="2" charset="0"/>
            </a:endParaRPr>
          </a:p>
        </p:txBody>
      </p:sp>
      <p:sp>
        <p:nvSpPr>
          <p:cNvPr id="46093" name="矩形 514060"/>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6094" name="矩形 514061"/>
          <p:cNvSpPr>
            <a:spLocks noChangeArrowheads="1"/>
          </p:cNvSpPr>
          <p:nvPr/>
        </p:nvSpPr>
        <p:spPr bwMode="auto">
          <a:xfrm>
            <a:off x="0" y="32099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46095" name="图片 514062" descr="0610"/>
          <p:cNvPicPr>
            <a:picLocks noChangeAspect="1" noChangeArrowheads="1"/>
          </p:cNvPicPr>
          <p:nvPr/>
        </p:nvPicPr>
        <p:blipFill>
          <a:blip r:embed="rId4" cstate="print"/>
          <a:srcRect/>
          <a:stretch>
            <a:fillRect/>
          </a:stretch>
        </p:blipFill>
        <p:spPr bwMode="auto">
          <a:xfrm>
            <a:off x="1728788" y="971550"/>
            <a:ext cx="7415212" cy="5608638"/>
          </a:xfrm>
          <a:prstGeom prst="rect">
            <a:avLst/>
          </a:prstGeom>
          <a:noFill/>
          <a:ln w="9525">
            <a:noFill/>
            <a:miter lim="800000"/>
            <a:headEnd/>
            <a:tailEnd/>
          </a:ln>
        </p:spPr>
      </p:pic>
      <p:sp>
        <p:nvSpPr>
          <p:cNvPr id="4609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4609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4609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46099"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4610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46101"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4610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4610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264193"/>
          <p:cNvSpPr>
            <a:spLocks noGrp="1" noChangeArrowheads="1"/>
          </p:cNvSpPr>
          <p:nvPr>
            <p:ph type="title"/>
          </p:nvPr>
        </p:nvSpPr>
        <p:spPr>
          <a:xfrm>
            <a:off x="1808163" y="166688"/>
            <a:ext cx="6434137" cy="714375"/>
          </a:xfrm>
        </p:spPr>
        <p:txBody>
          <a:bodyPr/>
          <a:lstStyle/>
          <a:p>
            <a:pPr eaLnBrk="1" hangingPunct="1"/>
            <a:r>
              <a:rPr lang="en-US" altLang="zh-CN" smtClean="0"/>
              <a:t>7.2.1 </a:t>
            </a:r>
            <a:r>
              <a:rPr lang="zh-CN" altLang="en-US" smtClean="0"/>
              <a:t>异步电动机三相动态模型的数学表达式</a:t>
            </a:r>
          </a:p>
        </p:txBody>
      </p:sp>
      <p:sp>
        <p:nvSpPr>
          <p:cNvPr id="264196" name="文本占位符 264195"/>
          <p:cNvSpPr>
            <a:spLocks noGrp="1"/>
          </p:cNvSpPr>
          <p:nvPr>
            <p:ph type="body" idx="1"/>
          </p:nvPr>
        </p:nvSpPr>
        <p:spPr>
          <a:xfrm>
            <a:off x="1689100" y="979488"/>
            <a:ext cx="7454900" cy="976312"/>
          </a:xfrm>
        </p:spPr>
        <p:txBody>
          <a:bodyPr/>
          <a:lstStyle/>
          <a:p>
            <a:pPr eaLnBrk="1" hangingPunct="1">
              <a:buFont typeface="Wingdings" pitchFamily="2" charset="2"/>
              <a:buChar char="l"/>
              <a:defRPr/>
            </a:pPr>
            <a:r>
              <a:rPr lang="zh-CN" altLang="en-US" noProof="1"/>
              <a:t>异步电动机的动态模型由</a:t>
            </a:r>
            <a:r>
              <a:rPr lang="zh-CN" altLang="en-US" noProof="1">
                <a:solidFill>
                  <a:srgbClr val="0000FF"/>
                </a:solidFill>
                <a:effectLst>
                  <a:outerShdw blurRad="38100" dist="38100" dir="2700000" algn="tl">
                    <a:srgbClr val="000000">
                      <a:alpha val="43137"/>
                    </a:srgbClr>
                  </a:outerShdw>
                </a:effectLst>
              </a:rPr>
              <a:t>磁链方程</a:t>
            </a:r>
            <a:r>
              <a:rPr lang="zh-CN" altLang="en-US" noProof="1"/>
              <a:t>、</a:t>
            </a:r>
            <a:r>
              <a:rPr lang="zh-CN" altLang="en-US" noProof="1">
                <a:solidFill>
                  <a:srgbClr val="C00000"/>
                </a:solidFill>
                <a:effectLst>
                  <a:outerShdw blurRad="38100" dist="38100" dir="2700000" algn="tl">
                    <a:srgbClr val="000000">
                      <a:alpha val="43137"/>
                    </a:srgbClr>
                  </a:outerShdw>
                </a:effectLst>
              </a:rPr>
              <a:t>电压方程</a:t>
            </a:r>
            <a:r>
              <a:rPr lang="zh-CN" altLang="en-US" noProof="1"/>
              <a:t>、</a:t>
            </a:r>
            <a:r>
              <a:rPr lang="zh-CN" altLang="en-US" noProof="1">
                <a:solidFill>
                  <a:srgbClr val="0000FF"/>
                </a:solidFill>
                <a:effectLst>
                  <a:outerShdw blurRad="38100" dist="38100" dir="2700000" algn="tl">
                    <a:srgbClr val="000000">
                      <a:alpha val="43137"/>
                    </a:srgbClr>
                  </a:outerShdw>
                </a:effectLst>
              </a:rPr>
              <a:t>转矩方程</a:t>
            </a:r>
            <a:r>
              <a:rPr lang="zh-CN" altLang="en-US" noProof="1"/>
              <a:t>和</a:t>
            </a:r>
            <a:r>
              <a:rPr lang="zh-CN" altLang="en-US" noProof="1">
                <a:solidFill>
                  <a:srgbClr val="C00000"/>
                </a:solidFill>
                <a:effectLst>
                  <a:outerShdw blurRad="38100" dist="38100" dir="2700000" algn="tl">
                    <a:srgbClr val="000000">
                      <a:alpha val="43137"/>
                    </a:srgbClr>
                  </a:outerShdw>
                </a:effectLst>
              </a:rPr>
              <a:t>运动方程</a:t>
            </a:r>
            <a:r>
              <a:rPr lang="zh-CN" altLang="en-US" noProof="1"/>
              <a:t>组成。</a:t>
            </a:r>
            <a:r>
              <a:rPr lang="zh-CN" altLang="en-US" noProof="1">
                <a:solidFill>
                  <a:srgbClr val="A50021"/>
                </a:solidFill>
                <a:effectLst>
                  <a:outerShdw blurRad="38100" dist="38100" dir="2700000">
                    <a:srgbClr val="C0C0C0"/>
                  </a:outerShdw>
                </a:effectLst>
              </a:rPr>
              <a:t>（</a:t>
            </a:r>
            <a:r>
              <a:rPr lang="zh-CN" altLang="en-US" noProof="1">
                <a:solidFill>
                  <a:srgbClr val="0000FF"/>
                </a:solidFill>
                <a:effectLst>
                  <a:outerShdw blurRad="38100" dist="38100" dir="2700000">
                    <a:srgbClr val="C0C0C0"/>
                  </a:outerShdw>
                </a:effectLst>
              </a:rPr>
              <a:t>磁链方程和转矩方程为代数方程</a:t>
            </a:r>
            <a:r>
              <a:rPr lang="zh-CN" altLang="en-US" noProof="1">
                <a:solidFill>
                  <a:srgbClr val="A50021"/>
                </a:solidFill>
                <a:effectLst>
                  <a:outerShdw blurRad="38100" dist="38100" dir="2700000">
                    <a:srgbClr val="C0C0C0"/>
                  </a:outerShdw>
                </a:effectLst>
              </a:rPr>
              <a:t>，电压方程和运动方程为微分方程）</a:t>
            </a:r>
          </a:p>
        </p:txBody>
      </p:sp>
      <p:sp>
        <p:nvSpPr>
          <p:cNvPr id="1029" name="矩形 264212"/>
          <p:cNvSpPr>
            <a:spLocks noChangeArrowheads="1"/>
          </p:cNvSpPr>
          <p:nvPr/>
        </p:nvSpPr>
        <p:spPr bwMode="auto">
          <a:xfrm>
            <a:off x="1687803" y="2108200"/>
            <a:ext cx="2040944" cy="431657"/>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zh-CN" altLang="en-US" sz="2400" dirty="0">
                <a:solidFill>
                  <a:schemeClr val="tx1"/>
                </a:solidFill>
                <a:latin typeface="Monotype Corsiva" pitchFamily="66" charset="0"/>
              </a:rPr>
              <a:t>一、</a:t>
            </a:r>
            <a:r>
              <a:rPr lang="zh-CN" altLang="en-US" sz="2400" dirty="0">
                <a:solidFill>
                  <a:schemeClr val="tx1"/>
                </a:solidFill>
                <a:effectLst>
                  <a:outerShdw blurRad="38100" dist="38100" dir="2700000" algn="tl">
                    <a:srgbClr val="000000">
                      <a:alpha val="43137"/>
                    </a:srgbClr>
                  </a:outerShdw>
                </a:effectLst>
                <a:latin typeface="Monotype Corsiva" pitchFamily="66" charset="0"/>
              </a:rPr>
              <a:t>磁链方程</a:t>
            </a:r>
          </a:p>
        </p:txBody>
      </p:sp>
      <p:sp>
        <p:nvSpPr>
          <p:cNvPr id="1030" name="矩形 264213"/>
          <p:cNvSpPr>
            <a:spLocks noChangeArrowheads="1"/>
          </p:cNvSpPr>
          <p:nvPr/>
        </p:nvSpPr>
        <p:spPr bwMode="auto">
          <a:xfrm>
            <a:off x="1712913" y="2614613"/>
            <a:ext cx="7431087" cy="693737"/>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zh-CN" altLang="en-US" sz="2000" dirty="0">
                <a:solidFill>
                  <a:schemeClr val="tx1"/>
                </a:solidFill>
                <a:latin typeface="Siemens Sans" pitchFamily="2" charset="0"/>
              </a:rPr>
              <a:t>异步电动机</a:t>
            </a:r>
            <a:r>
              <a:rPr lang="zh-CN" altLang="en-US" sz="2000" dirty="0">
                <a:solidFill>
                  <a:srgbClr val="7030A0"/>
                </a:solidFill>
                <a:effectLst>
                  <a:outerShdw blurRad="38100" dist="38100" dir="2700000" algn="tl">
                    <a:srgbClr val="000000">
                      <a:alpha val="43137"/>
                    </a:srgbClr>
                  </a:outerShdw>
                </a:effectLst>
                <a:latin typeface="Siemens Sans" pitchFamily="2" charset="0"/>
              </a:rPr>
              <a:t>每个绕组的磁链</a:t>
            </a:r>
            <a:r>
              <a:rPr lang="zh-CN" altLang="en-US" sz="2000" dirty="0">
                <a:solidFill>
                  <a:schemeClr val="tx1"/>
                </a:solidFill>
                <a:latin typeface="Siemens Sans" pitchFamily="2" charset="0"/>
              </a:rPr>
              <a:t>是它本身的</a:t>
            </a:r>
            <a:r>
              <a:rPr lang="zh-CN" altLang="en-US" sz="2000" dirty="0">
                <a:solidFill>
                  <a:srgbClr val="7030A0"/>
                </a:solidFill>
                <a:effectLst>
                  <a:outerShdw blurRad="38100" dist="38100" dir="2700000" algn="tl">
                    <a:srgbClr val="000000">
                      <a:alpha val="43137"/>
                    </a:srgbClr>
                  </a:outerShdw>
                </a:effectLst>
                <a:latin typeface="Siemens Sans" pitchFamily="2" charset="0"/>
              </a:rPr>
              <a:t>自感磁链</a:t>
            </a:r>
            <a:r>
              <a:rPr lang="zh-CN" altLang="en-US" sz="2000" dirty="0">
                <a:solidFill>
                  <a:schemeClr val="tx1"/>
                </a:solidFill>
                <a:latin typeface="Siemens Sans" pitchFamily="2" charset="0"/>
              </a:rPr>
              <a:t>和其它绕组对它的</a:t>
            </a:r>
            <a:r>
              <a:rPr lang="zh-CN" altLang="en-US" sz="2000" dirty="0">
                <a:solidFill>
                  <a:srgbClr val="7030A0"/>
                </a:solidFill>
                <a:effectLst>
                  <a:outerShdw blurRad="38100" dist="38100" dir="2700000" algn="tl">
                    <a:srgbClr val="000000">
                      <a:alpha val="43137"/>
                    </a:srgbClr>
                  </a:outerShdw>
                </a:effectLst>
                <a:latin typeface="Siemens Sans" pitchFamily="2" charset="0"/>
              </a:rPr>
              <a:t>互感磁链</a:t>
            </a:r>
            <a:r>
              <a:rPr lang="zh-CN" altLang="en-US" sz="2000" dirty="0">
                <a:solidFill>
                  <a:srgbClr val="FF0000"/>
                </a:solidFill>
                <a:effectLst>
                  <a:outerShdw blurRad="38100" dist="38100" dir="2700000" algn="tl">
                    <a:srgbClr val="000000">
                      <a:alpha val="43137"/>
                    </a:srgbClr>
                  </a:outerShdw>
                </a:effectLst>
                <a:latin typeface="Siemens Sans" pitchFamily="2" charset="0"/>
              </a:rPr>
              <a:t>之和</a:t>
            </a:r>
          </a:p>
        </p:txBody>
      </p:sp>
      <p:graphicFrame>
        <p:nvGraphicFramePr>
          <p:cNvPr id="1026" name="对象 264214"/>
          <p:cNvGraphicFramePr>
            <a:graphicFrameLocks/>
          </p:cNvGraphicFramePr>
          <p:nvPr/>
        </p:nvGraphicFramePr>
        <p:xfrm>
          <a:off x="2432050" y="3341364"/>
          <a:ext cx="6049963" cy="2895600"/>
        </p:xfrm>
        <a:graphic>
          <a:graphicData uri="http://schemas.openxmlformats.org/presentationml/2006/ole">
            <p:oleObj spid="_x0000_s1026" r:id="rId3" imgW="2908300" imgH="1397000" progId="">
              <p:embed/>
            </p:oleObj>
          </a:graphicData>
        </a:graphic>
      </p:graphicFrame>
      <p:sp>
        <p:nvSpPr>
          <p:cNvPr id="103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4" action="ppaction://hlinksldjump"/>
              </a:rPr>
              <a:t>7.1 </a:t>
            </a:r>
            <a:r>
              <a:rPr lang="zh-CN" altLang="en-US" sz="1400">
                <a:solidFill>
                  <a:srgbClr val="0000CC"/>
                </a:solidFill>
                <a:latin typeface="Siemens Sans" pitchFamily="2" charset="0"/>
                <a:hlinkClick r:id="rId4" action="ppaction://hlinksldjump"/>
              </a:rPr>
              <a:t>异步电动机动态数学模型的性质</a:t>
            </a:r>
            <a:endParaRPr lang="zh-CN" altLang="en-US" sz="1400">
              <a:solidFill>
                <a:srgbClr val="0000CC"/>
              </a:solidFill>
              <a:latin typeface="Siemens Sans" pitchFamily="2" charset="0"/>
            </a:endParaRPr>
          </a:p>
        </p:txBody>
      </p:sp>
      <p:sp>
        <p:nvSpPr>
          <p:cNvPr id="1032"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7.6 </a:t>
            </a:r>
            <a:r>
              <a:rPr lang="zh-CN" altLang="en-US" sz="1400">
                <a:solidFill>
                  <a:schemeClr val="tx1"/>
                </a:solidFill>
                <a:latin typeface="Siemens Sans" pitchFamily="2" charset="0"/>
                <a:hlinkClick r:id="rId5" action="ppaction://hlinksldjump"/>
              </a:rPr>
              <a:t>异步电动机按转子磁链定向的矢量控制系统</a:t>
            </a:r>
            <a:endParaRPr lang="zh-CN" altLang="en-US" sz="1400">
              <a:solidFill>
                <a:schemeClr val="tx1"/>
              </a:solidFill>
              <a:latin typeface="Siemens Sans" pitchFamily="2" charset="0"/>
            </a:endParaRPr>
          </a:p>
        </p:txBody>
      </p:sp>
      <p:sp>
        <p:nvSpPr>
          <p:cNvPr id="1033"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7.2 </a:t>
            </a:r>
            <a:r>
              <a:rPr lang="zh-CN" altLang="en-US" sz="1400">
                <a:solidFill>
                  <a:schemeClr val="tx1"/>
                </a:solidFill>
                <a:latin typeface="Siemens Sans" pitchFamily="2" charset="0"/>
                <a:hlinkClick r:id="rId6" action="ppaction://hlinksldjump"/>
              </a:rPr>
              <a:t>异步电动机三相数学模型</a:t>
            </a:r>
            <a:endParaRPr lang="zh-CN" altLang="en-US" sz="1400">
              <a:solidFill>
                <a:schemeClr val="tx1"/>
              </a:solidFill>
              <a:latin typeface="Siemens Sans" pitchFamily="2" charset="0"/>
            </a:endParaRPr>
          </a:p>
        </p:txBody>
      </p:sp>
      <p:sp>
        <p:nvSpPr>
          <p:cNvPr id="1034" name="矩形 559112">
            <a:hlinkClick r:id="rId7"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7.3 </a:t>
            </a:r>
            <a:r>
              <a:rPr lang="zh-CN" altLang="en-US" sz="1400">
                <a:solidFill>
                  <a:schemeClr val="tx1"/>
                </a:solidFill>
                <a:latin typeface="Siemens Sans" pitchFamily="2" charset="0"/>
                <a:hlinkClick r:id="rId7" action="ppaction://hlinksldjump"/>
              </a:rPr>
              <a:t>坐标变换</a:t>
            </a:r>
            <a:endParaRPr lang="zh-CN" altLang="en-US" sz="1400">
              <a:solidFill>
                <a:schemeClr val="tx1"/>
              </a:solidFill>
              <a:latin typeface="Siemens Sans" pitchFamily="2" charset="0"/>
            </a:endParaRPr>
          </a:p>
        </p:txBody>
      </p:sp>
      <p:sp>
        <p:nvSpPr>
          <p:cNvPr id="103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7.4 </a:t>
            </a:r>
            <a:r>
              <a:rPr lang="zh-CN" altLang="en-US" sz="1400">
                <a:solidFill>
                  <a:schemeClr val="tx1"/>
                </a:solidFill>
                <a:latin typeface="Siemens Sans" pitchFamily="2" charset="0"/>
                <a:hlinkClick r:id="rId8" action="ppaction://hlinksldjump"/>
              </a:rPr>
              <a:t>异步电动机在正交坐标系上的动态数学模型</a:t>
            </a:r>
            <a:endParaRPr lang="zh-CN" altLang="en-US" sz="1400">
              <a:solidFill>
                <a:schemeClr val="tx1"/>
              </a:solidFill>
              <a:latin typeface="Siemens Sans" pitchFamily="2" charset="0"/>
            </a:endParaRPr>
          </a:p>
        </p:txBody>
      </p:sp>
      <p:sp>
        <p:nvSpPr>
          <p:cNvPr id="103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7.5 </a:t>
            </a:r>
            <a:r>
              <a:rPr lang="zh-CN" altLang="en-US" sz="1400">
                <a:solidFill>
                  <a:schemeClr val="tx1"/>
                </a:solidFill>
                <a:latin typeface="Siemens Sans" pitchFamily="2" charset="0"/>
                <a:hlinkClick r:id="rId9" action="ppaction://hlinksldjump"/>
              </a:rPr>
              <a:t>异步电动机在正交坐标系上的状态方程</a:t>
            </a:r>
            <a:endParaRPr lang="zh-CN" altLang="en-US" sz="1400">
              <a:solidFill>
                <a:schemeClr val="tx1"/>
              </a:solidFill>
              <a:latin typeface="Siemens Sans" pitchFamily="2" charset="0"/>
            </a:endParaRPr>
          </a:p>
        </p:txBody>
      </p:sp>
      <p:sp>
        <p:nvSpPr>
          <p:cNvPr id="103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7.8 </a:t>
            </a:r>
            <a:r>
              <a:rPr lang="zh-CN" altLang="en-US" sz="1400">
                <a:solidFill>
                  <a:schemeClr val="tx1"/>
                </a:solidFill>
                <a:latin typeface="Siemens Sans" pitchFamily="2" charset="0"/>
                <a:hlinkClick r:id="rId10" action="ppaction://hlinksldjump"/>
              </a:rPr>
              <a:t>直接转矩控制系统与矢量控制系统的比较</a:t>
            </a:r>
            <a:endParaRPr lang="zh-CN" altLang="en-US" sz="1400">
              <a:solidFill>
                <a:schemeClr val="tx1"/>
              </a:solidFill>
              <a:latin typeface="Siemens Sans" pitchFamily="2" charset="0"/>
            </a:endParaRPr>
          </a:p>
        </p:txBody>
      </p:sp>
      <p:sp>
        <p:nvSpPr>
          <p:cNvPr id="103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7.7 </a:t>
            </a:r>
            <a:r>
              <a:rPr lang="zh-CN" altLang="en-US" sz="1400">
                <a:solidFill>
                  <a:schemeClr val="tx1"/>
                </a:solidFill>
                <a:latin typeface="Siemens Sans" pitchFamily="2" charset="0"/>
                <a:hlinkClick r:id="rId11" action="ppaction://hlinksldjump"/>
              </a:rPr>
              <a:t>异步电动机按定子磁链控制的直接转矩控制系统</a:t>
            </a:r>
            <a:endParaRPr lang="zh-CN" altLang="en-US" sz="1400">
              <a:solidFill>
                <a:schemeClr val="tx1"/>
              </a:solidFill>
              <a:latin typeface="Siemens Sans" pitchFamily="2" charset="0"/>
            </a:endParaRPr>
          </a:p>
        </p:txBody>
      </p:sp>
      <p:sp>
        <p:nvSpPr>
          <p:cNvPr id="15" name="文本占位符 266243"/>
          <p:cNvSpPr txBox="1">
            <a:spLocks noChangeArrowheads="1"/>
          </p:cNvSpPr>
          <p:nvPr/>
        </p:nvSpPr>
        <p:spPr bwMode="auto">
          <a:xfrm>
            <a:off x="1771650" y="6413249"/>
            <a:ext cx="1368425" cy="406400"/>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
                <a:srgbClr val="FF9933"/>
              </a:buClr>
              <a:buSzTx/>
              <a:buFont typeface="Wingdings" pitchFamily="2" charset="2"/>
              <a:buChar char="l"/>
              <a:tabLst/>
              <a:defRPr/>
            </a:pPr>
            <a:r>
              <a:rPr kumimoji="0" lang="zh-CN" altLang="en-US" sz="2000" b="1" i="0" u="none" strike="noStrike" kern="1200" cap="none" spc="0" normalizeH="0" baseline="0" noProof="0" smtClean="0">
                <a:ln>
                  <a:noFill/>
                </a:ln>
                <a:solidFill>
                  <a:schemeClr val="tx1"/>
                </a:solidFill>
                <a:effectLst/>
                <a:uLnTx/>
                <a:uFillTx/>
                <a:latin typeface="+mn-lt"/>
                <a:ea typeface="+mn-ea"/>
                <a:cs typeface="+mn-cs"/>
              </a:rPr>
              <a:t>或写成</a:t>
            </a:r>
            <a:endParaRPr kumimoji="0" lang="zh-CN" altLang="en-US" sz="2000" b="1"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16" name="对象 266245"/>
          <p:cNvGraphicFramePr>
            <a:graphicFrameLocks/>
          </p:cNvGraphicFramePr>
          <p:nvPr/>
        </p:nvGraphicFramePr>
        <p:xfrm>
          <a:off x="3036888" y="6397374"/>
          <a:ext cx="862012" cy="398463"/>
        </p:xfrm>
        <a:graphic>
          <a:graphicData uri="http://schemas.openxmlformats.org/presentationml/2006/ole">
            <p:oleObj spid="_x0000_s1027" r:id="rId12" imgW="470104" imgH="203288" progId="">
              <p:embed/>
            </p:oleObj>
          </a:graphicData>
        </a:graphic>
      </p:graphicFrame>
    </p:spTree>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矩形 506881"/>
          <p:cNvSpPr/>
          <p:nvPr/>
        </p:nvSpPr>
        <p:spPr>
          <a:xfrm>
            <a:off x="1687513" y="260350"/>
            <a:ext cx="7037387" cy="479425"/>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en-US" altLang="zh-CN" sz="2800" noProof="1">
                <a:solidFill>
                  <a:schemeClr val="tx1"/>
                </a:solidFill>
                <a:effectLst>
                  <a:outerShdw blurRad="38100" dist="38100" dir="2700000">
                    <a:srgbClr val="C0C0C0"/>
                  </a:outerShdw>
                </a:effectLst>
                <a:latin typeface="Times New Roman" pitchFamily="18" charset="0"/>
                <a:ea typeface="+mn-ea"/>
                <a:cs typeface="+mn-ea"/>
              </a:rPr>
              <a:t>2. </a:t>
            </a:r>
            <a:r>
              <a:rPr lang="el-GR" altLang="zh-CN" sz="2800" i="1"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800" i="1"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 </a:t>
            </a:r>
            <a:r>
              <a:rPr lang="en-US" altLang="zh-CN" sz="2800"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800" i="1"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a:t>
            </a:r>
            <a:r>
              <a:rPr lang="en-US" altLang="zh-CN" sz="2800" baseline="-25000"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s</a:t>
            </a:r>
            <a:r>
              <a:rPr lang="en-US" altLang="zh-CN" sz="2800" i="1"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 </a:t>
            </a:r>
            <a:r>
              <a:rPr lang="en-US" altLang="zh-CN" sz="2800" noProof="1">
                <a:solidFill>
                  <a:schemeClr val="tx1"/>
                </a:solidFill>
                <a:effectLst>
                  <a:outerShdw blurRad="38100" dist="38100" dir="2700000">
                    <a:srgbClr val="C0C0C0"/>
                  </a:outerShdw>
                </a:effectLst>
                <a:latin typeface="Times New Roman" pitchFamily="18" charset="0"/>
                <a:ea typeface="+mn-ea"/>
                <a:cs typeface="+mn-ea"/>
                <a:sym typeface="Symbol" pitchFamily="18" charset="2"/>
              </a:rPr>
              <a:t>— </a:t>
            </a:r>
            <a:r>
              <a:rPr lang="en-US" altLang="zh-CN" sz="2800" i="1" noProof="1">
                <a:solidFill>
                  <a:schemeClr val="tx1"/>
                </a:solidFill>
                <a:effectLst>
                  <a:outerShdw blurRad="38100" dist="38100" dir="2700000">
                    <a:srgbClr val="C0C0C0"/>
                  </a:outerShdw>
                </a:effectLst>
                <a:latin typeface="Times New Roman" pitchFamily="18" charset="0"/>
                <a:ea typeface="+mn-ea"/>
                <a:cs typeface="+mn-ea"/>
              </a:rPr>
              <a:t>i</a:t>
            </a:r>
            <a:r>
              <a:rPr lang="en-US" altLang="zh-CN" sz="2800" baseline="-25000" noProof="1">
                <a:solidFill>
                  <a:schemeClr val="tx1"/>
                </a:solidFill>
                <a:effectLst>
                  <a:outerShdw blurRad="38100" dist="38100" dir="2700000">
                    <a:srgbClr val="C0C0C0"/>
                  </a:outerShdw>
                </a:effectLst>
                <a:latin typeface="Times New Roman" pitchFamily="18" charset="0"/>
                <a:ea typeface="+mn-ea"/>
                <a:cs typeface="+mn-ea"/>
              </a:rPr>
              <a:t>s</a:t>
            </a:r>
            <a:r>
              <a:rPr lang="en-US" altLang="zh-CN" sz="2800" noProof="1">
                <a:solidFill>
                  <a:schemeClr val="tx1"/>
                </a:solidFill>
                <a:effectLst>
                  <a:outerShdw blurRad="38100" dist="38100" dir="2700000">
                    <a:srgbClr val="C0C0C0"/>
                  </a:outerShdw>
                </a:effectLst>
                <a:latin typeface="Times New Roman" pitchFamily="18" charset="0"/>
                <a:ea typeface="+mn-ea"/>
                <a:cs typeface="+mn-ea"/>
              </a:rPr>
              <a:t> </a:t>
            </a:r>
            <a:r>
              <a:rPr lang="zh-CN" altLang="en-US" sz="2800" noProof="1">
                <a:solidFill>
                  <a:schemeClr val="tx1"/>
                </a:solidFill>
                <a:effectLst>
                  <a:outerShdw blurRad="38100" dist="38100" dir="2700000">
                    <a:srgbClr val="C0C0C0"/>
                  </a:outerShdw>
                </a:effectLst>
                <a:latin typeface="Times New Roman" pitchFamily="18" charset="0"/>
                <a:ea typeface="+mn-ea"/>
                <a:cs typeface="+mn-ea"/>
              </a:rPr>
              <a:t>状态方程 标准型（</a:t>
            </a:r>
            <a:r>
              <a:rPr lang="en-US" altLang="zh-CN" sz="2800" dirty="0">
                <a:solidFill>
                  <a:schemeClr val="tx1"/>
                </a:solidFill>
                <a:latin typeface="Verdana" pitchFamily="34" charset="0"/>
              </a:rPr>
              <a:t> </a:t>
            </a:r>
            <a:r>
              <a:rPr lang="en-US" altLang="zh-CN" sz="2800" dirty="0" err="1">
                <a:solidFill>
                  <a:schemeClr val="tx1"/>
                </a:solidFill>
                <a:latin typeface="Verdana" pitchFamily="34" charset="0"/>
              </a:rPr>
              <a:t>dq</a:t>
            </a:r>
            <a:r>
              <a:rPr lang="zh-CN" altLang="en-US" sz="2800" dirty="0">
                <a:solidFill>
                  <a:schemeClr val="tx1"/>
                </a:solidFill>
                <a:latin typeface="Verdana" pitchFamily="34" charset="0"/>
              </a:rPr>
              <a:t>坐标系）</a:t>
            </a:r>
            <a:endParaRPr lang="zh-CN" altLang="en-US" sz="2800" noProof="1">
              <a:solidFill>
                <a:schemeClr val="tx1"/>
              </a:solidFill>
              <a:effectLst>
                <a:outerShdw blurRad="38100" dist="38100" dir="2700000">
                  <a:srgbClr val="C0C0C0"/>
                </a:outerShdw>
              </a:effectLst>
              <a:latin typeface="Times New Roman" pitchFamily="18" charset="0"/>
              <a:ea typeface="+mn-ea"/>
            </a:endParaRPr>
          </a:p>
        </p:txBody>
      </p:sp>
      <p:graphicFrame>
        <p:nvGraphicFramePr>
          <p:cNvPr id="47106" name="对象 506882"/>
          <p:cNvGraphicFramePr>
            <a:graphicFrameLocks/>
          </p:cNvGraphicFramePr>
          <p:nvPr/>
        </p:nvGraphicFramePr>
        <p:xfrm>
          <a:off x="1839913" y="836613"/>
          <a:ext cx="5229225" cy="1235075"/>
        </p:xfrm>
        <a:graphic>
          <a:graphicData uri="http://schemas.openxmlformats.org/presentationml/2006/ole">
            <p:oleObj spid="_x0000_s47106" r:id="rId3" imgW="1994766" imgH="470104" progId="">
              <p:embed/>
            </p:oleObj>
          </a:graphicData>
        </a:graphic>
      </p:graphicFrame>
      <p:graphicFrame>
        <p:nvGraphicFramePr>
          <p:cNvPr id="47107" name="内容占位符 506884"/>
          <p:cNvGraphicFramePr>
            <a:graphicFrameLocks/>
          </p:cNvGraphicFramePr>
          <p:nvPr>
            <p:ph idx="4294967295"/>
          </p:nvPr>
        </p:nvGraphicFramePr>
        <p:xfrm>
          <a:off x="1839913" y="2201863"/>
          <a:ext cx="3787775" cy="982662"/>
        </p:xfrm>
        <a:graphic>
          <a:graphicData uri="http://schemas.openxmlformats.org/presentationml/2006/ole">
            <p:oleObj spid="_x0000_s47107" r:id="rId4" imgW="1638300" imgH="393700" progId="">
              <p:embed/>
            </p:oleObj>
          </a:graphicData>
        </a:graphic>
      </p:graphicFrame>
      <p:graphicFrame>
        <p:nvGraphicFramePr>
          <p:cNvPr id="47108" name="对象 506886"/>
          <p:cNvGraphicFramePr>
            <a:graphicFrameLocks/>
          </p:cNvGraphicFramePr>
          <p:nvPr/>
        </p:nvGraphicFramePr>
        <p:xfrm>
          <a:off x="1785938" y="3449638"/>
          <a:ext cx="4357687" cy="1025525"/>
        </p:xfrm>
        <a:graphic>
          <a:graphicData uri="http://schemas.openxmlformats.org/presentationml/2006/ole">
            <p:oleObj spid="_x0000_s47108" r:id="rId5" imgW="1639011" imgH="419282" progId="">
              <p:embed/>
            </p:oleObj>
          </a:graphicData>
        </a:graphic>
      </p:graphicFrame>
      <p:graphicFrame>
        <p:nvGraphicFramePr>
          <p:cNvPr id="47109" name="对象 506888"/>
          <p:cNvGraphicFramePr>
            <a:graphicFrameLocks/>
          </p:cNvGraphicFramePr>
          <p:nvPr/>
        </p:nvGraphicFramePr>
        <p:xfrm>
          <a:off x="1685925" y="4767263"/>
          <a:ext cx="7458075" cy="973137"/>
        </p:xfrm>
        <a:graphic>
          <a:graphicData uri="http://schemas.openxmlformats.org/presentationml/2006/ole">
            <p:oleObj spid="_x0000_s47109" r:id="rId6" imgW="4000500" imgH="457200" progId="">
              <p:embed/>
            </p:oleObj>
          </a:graphicData>
        </a:graphic>
      </p:graphicFrame>
      <p:graphicFrame>
        <p:nvGraphicFramePr>
          <p:cNvPr id="47110" name="对象 506890"/>
          <p:cNvGraphicFramePr>
            <a:graphicFrameLocks/>
          </p:cNvGraphicFramePr>
          <p:nvPr/>
        </p:nvGraphicFramePr>
        <p:xfrm>
          <a:off x="1655763" y="5976938"/>
          <a:ext cx="7488237" cy="881062"/>
        </p:xfrm>
        <a:graphic>
          <a:graphicData uri="http://schemas.openxmlformats.org/presentationml/2006/ole">
            <p:oleObj spid="_x0000_s47110" r:id="rId7" imgW="3835400" imgH="457200" progId="">
              <p:embed/>
            </p:oleObj>
          </a:graphicData>
        </a:graphic>
      </p:graphicFrame>
      <p:sp>
        <p:nvSpPr>
          <p:cNvPr id="4711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8" action="ppaction://hlinksldjump"/>
              </a:rPr>
              <a:t>7.1 </a:t>
            </a:r>
            <a:r>
              <a:rPr lang="zh-CN" altLang="en-US" sz="1400">
                <a:solidFill>
                  <a:srgbClr val="0000CC"/>
                </a:solidFill>
                <a:latin typeface="Siemens Sans" pitchFamily="2" charset="0"/>
                <a:hlinkClick r:id="rId8" action="ppaction://hlinksldjump"/>
              </a:rPr>
              <a:t>异步电动机动态数学模型的性质</a:t>
            </a:r>
            <a:endParaRPr lang="zh-CN" altLang="en-US" sz="1400">
              <a:solidFill>
                <a:srgbClr val="0000CC"/>
              </a:solidFill>
              <a:latin typeface="Siemens Sans" pitchFamily="2" charset="0"/>
            </a:endParaRPr>
          </a:p>
        </p:txBody>
      </p:sp>
      <p:sp>
        <p:nvSpPr>
          <p:cNvPr id="4711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7.6 </a:t>
            </a:r>
            <a:r>
              <a:rPr lang="zh-CN" altLang="en-US" sz="1400">
                <a:solidFill>
                  <a:schemeClr val="tx1"/>
                </a:solidFill>
                <a:latin typeface="Siemens Sans" pitchFamily="2" charset="0"/>
                <a:hlinkClick r:id="rId9" action="ppaction://hlinksldjump"/>
              </a:rPr>
              <a:t>异步电动机按转子磁链定向的矢量控制系统</a:t>
            </a:r>
            <a:endParaRPr lang="zh-CN" altLang="en-US" sz="1400">
              <a:solidFill>
                <a:schemeClr val="tx1"/>
              </a:solidFill>
              <a:latin typeface="Siemens Sans" pitchFamily="2" charset="0"/>
            </a:endParaRPr>
          </a:p>
        </p:txBody>
      </p:sp>
      <p:sp>
        <p:nvSpPr>
          <p:cNvPr id="4711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7.2 </a:t>
            </a:r>
            <a:r>
              <a:rPr lang="zh-CN" altLang="en-US" sz="1400">
                <a:solidFill>
                  <a:schemeClr val="tx1"/>
                </a:solidFill>
                <a:latin typeface="Siemens Sans" pitchFamily="2" charset="0"/>
                <a:hlinkClick r:id="rId10" action="ppaction://hlinksldjump"/>
              </a:rPr>
              <a:t>异步电动机三相数学模型</a:t>
            </a:r>
            <a:endParaRPr lang="zh-CN" altLang="en-US" sz="1400">
              <a:solidFill>
                <a:schemeClr val="tx1"/>
              </a:solidFill>
              <a:latin typeface="Siemens Sans" pitchFamily="2" charset="0"/>
            </a:endParaRPr>
          </a:p>
        </p:txBody>
      </p:sp>
      <p:sp>
        <p:nvSpPr>
          <p:cNvPr id="47115" name="矩形 559112">
            <a:hlinkClick r:id="rId11"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7.3 </a:t>
            </a:r>
            <a:r>
              <a:rPr lang="zh-CN" altLang="en-US" sz="1400">
                <a:solidFill>
                  <a:schemeClr val="tx1"/>
                </a:solidFill>
                <a:latin typeface="Siemens Sans" pitchFamily="2" charset="0"/>
                <a:hlinkClick r:id="rId11" action="ppaction://hlinksldjump"/>
              </a:rPr>
              <a:t>坐标变换</a:t>
            </a:r>
            <a:endParaRPr lang="zh-CN" altLang="en-US" sz="1400">
              <a:solidFill>
                <a:schemeClr val="tx1"/>
              </a:solidFill>
              <a:latin typeface="Siemens Sans" pitchFamily="2" charset="0"/>
            </a:endParaRPr>
          </a:p>
        </p:txBody>
      </p:sp>
      <p:sp>
        <p:nvSpPr>
          <p:cNvPr id="4711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7.4 </a:t>
            </a:r>
            <a:r>
              <a:rPr lang="zh-CN" altLang="en-US" sz="1400">
                <a:solidFill>
                  <a:schemeClr val="tx1"/>
                </a:solidFill>
                <a:latin typeface="Siemens Sans" pitchFamily="2" charset="0"/>
                <a:hlinkClick r:id="rId12" action="ppaction://hlinksldjump"/>
              </a:rPr>
              <a:t>异步电动机在正交坐标系上的动态数学模型</a:t>
            </a:r>
            <a:endParaRPr lang="zh-CN" altLang="en-US" sz="1400">
              <a:solidFill>
                <a:schemeClr val="tx1"/>
              </a:solidFill>
              <a:latin typeface="Siemens Sans" pitchFamily="2" charset="0"/>
            </a:endParaRPr>
          </a:p>
        </p:txBody>
      </p:sp>
      <p:sp>
        <p:nvSpPr>
          <p:cNvPr id="47117"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7.5 </a:t>
            </a:r>
            <a:r>
              <a:rPr lang="zh-CN" altLang="en-US" sz="1400">
                <a:solidFill>
                  <a:schemeClr val="tx1"/>
                </a:solidFill>
                <a:latin typeface="Siemens Sans" pitchFamily="2" charset="0"/>
                <a:hlinkClick r:id="rId13" action="ppaction://hlinksldjump"/>
              </a:rPr>
              <a:t>异步电动机在正交坐标系上的状态方程</a:t>
            </a:r>
            <a:endParaRPr lang="zh-CN" altLang="en-US" sz="1400">
              <a:solidFill>
                <a:schemeClr val="tx1"/>
              </a:solidFill>
              <a:latin typeface="Siemens Sans" pitchFamily="2" charset="0"/>
            </a:endParaRPr>
          </a:p>
        </p:txBody>
      </p:sp>
      <p:sp>
        <p:nvSpPr>
          <p:cNvPr id="4711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7.8 </a:t>
            </a:r>
            <a:r>
              <a:rPr lang="zh-CN" altLang="en-US" sz="1400">
                <a:solidFill>
                  <a:schemeClr val="tx1"/>
                </a:solidFill>
                <a:latin typeface="Siemens Sans" pitchFamily="2" charset="0"/>
                <a:hlinkClick r:id="rId14" action="ppaction://hlinksldjump"/>
              </a:rPr>
              <a:t>直接转矩控制系统与矢量控制系统的比较</a:t>
            </a:r>
            <a:endParaRPr lang="zh-CN" altLang="en-US" sz="1400">
              <a:solidFill>
                <a:schemeClr val="tx1"/>
              </a:solidFill>
              <a:latin typeface="Siemens Sans" pitchFamily="2" charset="0"/>
            </a:endParaRPr>
          </a:p>
        </p:txBody>
      </p:sp>
      <p:sp>
        <p:nvSpPr>
          <p:cNvPr id="4711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5" action="ppaction://hlinksldjump"/>
              </a:rPr>
              <a:t>7.7 </a:t>
            </a:r>
            <a:r>
              <a:rPr lang="zh-CN" altLang="en-US" sz="1400">
                <a:solidFill>
                  <a:schemeClr val="tx1"/>
                </a:solidFill>
                <a:latin typeface="Siemens Sans" pitchFamily="2" charset="0"/>
                <a:hlinkClick r:id="rId15"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标题 345089"/>
          <p:cNvSpPr>
            <a:spLocks noGrp="1" noChangeArrowheads="1"/>
          </p:cNvSpPr>
          <p:nvPr>
            <p:ph type="title"/>
          </p:nvPr>
        </p:nvSpPr>
        <p:spPr>
          <a:xfrm>
            <a:off x="2982913" y="207963"/>
            <a:ext cx="5492750" cy="701675"/>
          </a:xfrm>
        </p:spPr>
        <p:txBody>
          <a:bodyPr/>
          <a:lstStyle/>
          <a:p>
            <a:pPr marL="838200" indent="-838200" algn="ctr" eaLnBrk="1" hangingPunct="1"/>
            <a:r>
              <a:rPr lang="zh-CN" altLang="en-US" smtClean="0"/>
              <a:t>为状态变量的状态方程 </a:t>
            </a:r>
          </a:p>
        </p:txBody>
      </p:sp>
      <p:sp>
        <p:nvSpPr>
          <p:cNvPr id="48132" name="矩形 345090"/>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3" name="矩形 345091"/>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4" name="矩形 345092"/>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5" name="矩形 345093"/>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6" name="矩形 345094"/>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7" name="矩形 345095"/>
          <p:cNvSpPr>
            <a:spLocks noChangeArrowheads="1"/>
          </p:cNvSpPr>
          <p:nvPr/>
        </p:nvSpPr>
        <p:spPr bwMode="auto">
          <a:xfrm>
            <a:off x="0" y="32908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8" name="矩形 345096"/>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39" name="矩形 345097"/>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40" name="矩形 345098"/>
          <p:cNvSpPr>
            <a:spLocks noChangeArrowheads="1"/>
          </p:cNvSpPr>
          <p:nvPr/>
        </p:nvSpPr>
        <p:spPr bwMode="auto">
          <a:xfrm>
            <a:off x="3027363" y="6516688"/>
            <a:ext cx="3998912" cy="341312"/>
          </a:xfrm>
          <a:prstGeom prst="rect">
            <a:avLst/>
          </a:prstGeom>
          <a:noFill/>
          <a:ln w="9525">
            <a:noFill/>
            <a:miter lim="800000"/>
            <a:headEnd/>
            <a:tailEnd/>
          </a:ln>
        </p:spPr>
        <p:txBody>
          <a:bodyPr/>
          <a:lstStyle/>
          <a:p>
            <a:pPr eaLnBrk="1" hangingPunct="1">
              <a:buClr>
                <a:srgbClr val="FF9933"/>
              </a:buClr>
              <a:buFont typeface="Wingdings" pitchFamily="2" charset="2"/>
              <a:buChar char="l"/>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-11 dq</a:t>
            </a:r>
            <a:r>
              <a:rPr lang="zh-CN" altLang="en-US" sz="2000">
                <a:solidFill>
                  <a:schemeClr val="tx1"/>
                </a:solidFill>
                <a:latin typeface="Siemens Sans" pitchFamily="2" charset="0"/>
              </a:rPr>
              <a:t>坐标系动态结构图</a:t>
            </a:r>
          </a:p>
        </p:txBody>
      </p:sp>
      <p:sp>
        <p:nvSpPr>
          <p:cNvPr id="48141" name="矩形 345099"/>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48142" name="矩形 345100"/>
          <p:cNvSpPr>
            <a:spLocks noChangeArrowheads="1"/>
          </p:cNvSpPr>
          <p:nvPr/>
        </p:nvSpPr>
        <p:spPr bwMode="auto">
          <a:xfrm>
            <a:off x="0" y="32099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graphicFrame>
        <p:nvGraphicFramePr>
          <p:cNvPr id="48130" name="内容占位符 345101"/>
          <p:cNvGraphicFramePr>
            <a:graphicFrameLocks/>
          </p:cNvGraphicFramePr>
          <p:nvPr>
            <p:ph sz="half" idx="2"/>
          </p:nvPr>
        </p:nvGraphicFramePr>
        <p:xfrm>
          <a:off x="1992313" y="187325"/>
          <a:ext cx="1944687" cy="649288"/>
        </p:xfrm>
        <a:graphic>
          <a:graphicData uri="http://schemas.openxmlformats.org/presentationml/2006/ole">
            <p:oleObj spid="_x0000_s48130" r:id="rId3" imgW="686396" imgH="228799" progId="">
              <p:embed/>
            </p:oleObj>
          </a:graphicData>
        </a:graphic>
      </p:graphicFrame>
      <p:pic>
        <p:nvPicPr>
          <p:cNvPr id="48143" name="图片 345102" descr="0611"/>
          <p:cNvPicPr>
            <a:picLocks noChangeAspect="1" noChangeArrowheads="1"/>
          </p:cNvPicPr>
          <p:nvPr/>
        </p:nvPicPr>
        <p:blipFill>
          <a:blip r:embed="rId4" cstate="print"/>
          <a:srcRect/>
          <a:stretch>
            <a:fillRect/>
          </a:stretch>
        </p:blipFill>
        <p:spPr bwMode="auto">
          <a:xfrm>
            <a:off x="1706563" y="949325"/>
            <a:ext cx="7437437" cy="5649913"/>
          </a:xfrm>
          <a:prstGeom prst="rect">
            <a:avLst/>
          </a:prstGeom>
          <a:noFill/>
          <a:ln w="9525">
            <a:noFill/>
            <a:miter lim="800000"/>
            <a:headEnd/>
            <a:tailEnd/>
          </a:ln>
        </p:spPr>
      </p:pic>
      <p:sp>
        <p:nvSpPr>
          <p:cNvPr id="4814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48145"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4814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48147"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4814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48149"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4815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4815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a:xfrm>
            <a:off x="3609975" y="239713"/>
            <a:ext cx="4391025" cy="762000"/>
          </a:xfrm>
        </p:spPr>
        <p:txBody>
          <a:bodyPr/>
          <a:lstStyle/>
          <a:p>
            <a:pPr marL="838200" indent="-838200" eaLnBrk="1" hangingPunct="1"/>
            <a:r>
              <a:rPr lang="zh-CN" altLang="en-US" smtClean="0"/>
              <a:t>状态方程（</a:t>
            </a:r>
            <a:r>
              <a:rPr lang="el-GR" altLang="zh-CN" smtClean="0">
                <a:latin typeface="宋体" pitchFamily="2" charset="-122"/>
              </a:rPr>
              <a:t>αβ</a:t>
            </a:r>
            <a:r>
              <a:rPr lang="zh-CN" altLang="en-US" smtClean="0">
                <a:latin typeface="Siemens Sans" pitchFamily="2" charset="0"/>
              </a:rPr>
              <a:t>坐标系）</a:t>
            </a:r>
            <a:endParaRPr lang="zh-CN" altLang="en-US" smtClean="0"/>
          </a:p>
        </p:txBody>
      </p:sp>
      <p:sp>
        <p:nvSpPr>
          <p:cNvPr id="49157" name="Rectangle 3"/>
          <p:cNvSpPr>
            <a:spLocks noGrp="1" noChangeArrowheads="1"/>
          </p:cNvSpPr>
          <p:nvPr>
            <p:ph type="body" sz="half" idx="1"/>
          </p:nvPr>
        </p:nvSpPr>
        <p:spPr>
          <a:xfrm>
            <a:off x="1784350" y="1125538"/>
            <a:ext cx="2216150" cy="576262"/>
          </a:xfrm>
        </p:spPr>
        <p:txBody>
          <a:bodyPr/>
          <a:lstStyle/>
          <a:p>
            <a:pPr eaLnBrk="1" hangingPunct="1">
              <a:buFont typeface="Wingdings" pitchFamily="2" charset="2"/>
              <a:buChar char="l"/>
            </a:pPr>
            <a:r>
              <a:rPr lang="zh-CN" altLang="en-US" smtClean="0"/>
              <a:t>状态方程 </a:t>
            </a:r>
          </a:p>
        </p:txBody>
      </p:sp>
      <p:sp>
        <p:nvSpPr>
          <p:cNvPr id="49158" name="Rectangle 4"/>
          <p:cNvSpPr>
            <a:spLocks noChangeArrowheads="1"/>
          </p:cNvSpPr>
          <p:nvPr/>
        </p:nvSpPr>
        <p:spPr bwMode="auto">
          <a:xfrm>
            <a:off x="0" y="3857625"/>
            <a:ext cx="9144000" cy="0"/>
          </a:xfrm>
          <a:prstGeom prst="rect">
            <a:avLst/>
          </a:prstGeom>
          <a:noFill/>
          <a:ln w="9525">
            <a:noFill/>
            <a:miter lim="800000"/>
            <a:headEnd/>
            <a:tailEnd/>
          </a:ln>
        </p:spPr>
        <p:txBody>
          <a:bodyPr wrap="none" anchor="ctr">
            <a:spAutoFit/>
          </a:bodyPr>
          <a:lstStyle/>
          <a:p>
            <a:endParaRPr lang="zh-CN" altLang="en-US"/>
          </a:p>
        </p:txBody>
      </p:sp>
      <p:sp>
        <p:nvSpPr>
          <p:cNvPr id="49159" name="Rectangle 5"/>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zh-CN" altLang="en-US"/>
          </a:p>
        </p:txBody>
      </p:sp>
      <p:sp>
        <p:nvSpPr>
          <p:cNvPr id="49160" name="Rectangle 6"/>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zh-CN" altLang="en-US"/>
          </a:p>
        </p:txBody>
      </p:sp>
      <p:sp>
        <p:nvSpPr>
          <p:cNvPr id="49161" name="Rectangle 7"/>
          <p:cNvSpPr>
            <a:spLocks noChangeArrowheads="1"/>
          </p:cNvSpPr>
          <p:nvPr/>
        </p:nvSpPr>
        <p:spPr bwMode="auto">
          <a:xfrm>
            <a:off x="0" y="3305175"/>
            <a:ext cx="9144000" cy="0"/>
          </a:xfrm>
          <a:prstGeom prst="rect">
            <a:avLst/>
          </a:prstGeom>
          <a:noFill/>
          <a:ln w="9525">
            <a:noFill/>
            <a:miter lim="800000"/>
            <a:headEnd/>
            <a:tailEnd/>
          </a:ln>
        </p:spPr>
        <p:txBody>
          <a:bodyPr wrap="none" anchor="ctr">
            <a:spAutoFit/>
          </a:bodyPr>
          <a:lstStyle/>
          <a:p>
            <a:endParaRPr lang="zh-CN" altLang="en-US"/>
          </a:p>
        </p:txBody>
      </p:sp>
      <p:sp>
        <p:nvSpPr>
          <p:cNvPr id="49162" name="Rectangle 9"/>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sp>
        <p:nvSpPr>
          <p:cNvPr id="49163" name="Rectangle 10"/>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sp>
        <p:nvSpPr>
          <p:cNvPr id="49164"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9165" name="Rectangle 13"/>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sp>
        <p:nvSpPr>
          <p:cNvPr id="49166" name="Rectangle 14"/>
          <p:cNvSpPr>
            <a:spLocks noChangeArrowheads="1"/>
          </p:cNvSpPr>
          <p:nvPr/>
        </p:nvSpPr>
        <p:spPr bwMode="auto">
          <a:xfrm>
            <a:off x="0" y="2376488"/>
            <a:ext cx="9144000" cy="0"/>
          </a:xfrm>
          <a:prstGeom prst="rect">
            <a:avLst/>
          </a:prstGeom>
          <a:noFill/>
          <a:ln w="9525">
            <a:noFill/>
            <a:miter lim="800000"/>
            <a:headEnd/>
            <a:tailEnd/>
          </a:ln>
        </p:spPr>
        <p:txBody>
          <a:bodyPr wrap="none" anchor="ctr">
            <a:spAutoFit/>
          </a:bodyPr>
          <a:lstStyle/>
          <a:p>
            <a:endParaRPr lang="zh-CN" altLang="en-US"/>
          </a:p>
        </p:txBody>
      </p:sp>
      <p:sp>
        <p:nvSpPr>
          <p:cNvPr id="49167" name="Rectangle 15"/>
          <p:cNvSpPr>
            <a:spLocks noChangeArrowheads="1"/>
          </p:cNvSpPr>
          <p:nvPr/>
        </p:nvSpPr>
        <p:spPr bwMode="auto">
          <a:xfrm>
            <a:off x="0" y="22669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9154" name="Object 17"/>
          <p:cNvGraphicFramePr>
            <a:graphicFrameLocks noChangeAspect="1"/>
          </p:cNvGraphicFramePr>
          <p:nvPr>
            <p:ph sz="quarter" idx="2"/>
          </p:nvPr>
        </p:nvGraphicFramePr>
        <p:xfrm>
          <a:off x="1822450" y="260350"/>
          <a:ext cx="1836738" cy="611188"/>
        </p:xfrm>
        <a:graphic>
          <a:graphicData uri="http://schemas.openxmlformats.org/presentationml/2006/ole">
            <p:oleObj spid="_x0000_s49154" name="Equation" r:id="rId3" imgW="686396" imgH="228799" progId="">
              <p:embed/>
            </p:oleObj>
          </a:graphicData>
        </a:graphic>
      </p:graphicFrame>
      <p:sp>
        <p:nvSpPr>
          <p:cNvPr id="49168" name="Rectangle 19"/>
          <p:cNvSpPr>
            <a:spLocks noChangeArrowheads="1"/>
          </p:cNvSpPr>
          <p:nvPr/>
        </p:nvSpPr>
        <p:spPr bwMode="auto">
          <a:xfrm>
            <a:off x="0" y="25193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9155" name="Object 18"/>
          <p:cNvGraphicFramePr>
            <a:graphicFrameLocks noChangeAspect="1"/>
          </p:cNvGraphicFramePr>
          <p:nvPr/>
        </p:nvGraphicFramePr>
        <p:xfrm>
          <a:off x="1789113" y="1565275"/>
          <a:ext cx="7189787" cy="5038725"/>
        </p:xfrm>
        <a:graphic>
          <a:graphicData uri="http://schemas.openxmlformats.org/presentationml/2006/ole">
            <p:oleObj spid="_x0000_s49155" name="Equation" r:id="rId4" imgW="3771900" imgH="2006600" progId="">
              <p:embed/>
            </p:oleObj>
          </a:graphicData>
        </a:graphic>
      </p:graphicFrame>
      <p:sp>
        <p:nvSpPr>
          <p:cNvPr id="4916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4917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4917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49172"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4917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49174"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4917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4917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标题 348161"/>
          <p:cNvSpPr>
            <a:spLocks noGrp="1" noChangeArrowheads="1"/>
          </p:cNvSpPr>
          <p:nvPr>
            <p:ph type="title"/>
          </p:nvPr>
        </p:nvSpPr>
        <p:spPr>
          <a:xfrm>
            <a:off x="2982913" y="207963"/>
            <a:ext cx="5492750" cy="701675"/>
          </a:xfrm>
        </p:spPr>
        <p:txBody>
          <a:bodyPr/>
          <a:lstStyle/>
          <a:p>
            <a:pPr marL="838200" indent="-838200" algn="ctr" eaLnBrk="1" hangingPunct="1"/>
            <a:r>
              <a:rPr lang="zh-CN" altLang="en-US" smtClean="0"/>
              <a:t>为状态变量的状态方程 </a:t>
            </a:r>
          </a:p>
        </p:txBody>
      </p:sp>
      <p:sp>
        <p:nvSpPr>
          <p:cNvPr id="50180" name="矩形 348162"/>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1" name="矩形 34816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2" name="矩形 348164"/>
          <p:cNvSpPr>
            <a:spLocks noChangeArrowheads="1"/>
          </p:cNvSpPr>
          <p:nvPr/>
        </p:nvSpPr>
        <p:spPr bwMode="auto">
          <a:xfrm>
            <a:off x="0" y="33051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3" name="矩形 348165"/>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4" name="矩形 348166"/>
          <p:cNvSpPr>
            <a:spLocks noChangeArrowheads="1"/>
          </p:cNvSpPr>
          <p:nvPr/>
        </p:nvSpPr>
        <p:spPr bwMode="auto">
          <a:xfrm>
            <a:off x="0" y="32766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5" name="矩形 348167"/>
          <p:cNvSpPr>
            <a:spLocks noChangeArrowheads="1"/>
          </p:cNvSpPr>
          <p:nvPr/>
        </p:nvSpPr>
        <p:spPr bwMode="auto">
          <a:xfrm>
            <a:off x="0" y="32908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6" name="矩形 348168"/>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7" name="矩形 348169"/>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88" name="矩形 348170"/>
          <p:cNvSpPr>
            <a:spLocks noChangeArrowheads="1"/>
          </p:cNvSpPr>
          <p:nvPr/>
        </p:nvSpPr>
        <p:spPr bwMode="auto">
          <a:xfrm>
            <a:off x="3238500" y="6489700"/>
            <a:ext cx="4772025" cy="368300"/>
          </a:xfrm>
          <a:prstGeom prst="rect">
            <a:avLst/>
          </a:prstGeom>
          <a:noFill/>
          <a:ln w="9525">
            <a:noFill/>
            <a:miter lim="800000"/>
            <a:headEnd/>
            <a:tailEnd/>
          </a:ln>
        </p:spPr>
        <p:txBody>
          <a:bodyPr/>
          <a:lstStyle/>
          <a:p>
            <a:pPr eaLnBrk="1" hangingPunct="1">
              <a:buClr>
                <a:srgbClr val="FF9933"/>
              </a:buClr>
              <a:buFont typeface="Wingdings" pitchFamily="2" charset="2"/>
              <a:buChar char="l"/>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-12 </a:t>
            </a:r>
            <a:r>
              <a:rPr lang="el-GR" altLang="zh-CN" sz="2000">
                <a:solidFill>
                  <a:schemeClr val="tx1"/>
                </a:solidFill>
                <a:latin typeface="宋体" pitchFamily="2" charset="-122"/>
              </a:rPr>
              <a:t>αβ</a:t>
            </a:r>
            <a:r>
              <a:rPr lang="zh-CN" altLang="en-US" sz="2000">
                <a:solidFill>
                  <a:schemeClr val="tx1"/>
                </a:solidFill>
                <a:latin typeface="Siemens Sans" pitchFamily="2" charset="0"/>
              </a:rPr>
              <a:t>坐标系动态结构图</a:t>
            </a:r>
            <a:endParaRPr lang="zh-CN" altLang="en-US" sz="1800">
              <a:solidFill>
                <a:schemeClr val="tx1"/>
              </a:solidFill>
              <a:latin typeface="Siemens Sans" pitchFamily="2" charset="0"/>
            </a:endParaRPr>
          </a:p>
        </p:txBody>
      </p:sp>
      <p:sp>
        <p:nvSpPr>
          <p:cNvPr id="50189" name="矩形 348171"/>
          <p:cNvSpPr>
            <a:spLocks noChangeArrowheads="1"/>
          </p:cNvSpPr>
          <p:nvPr/>
        </p:nvSpPr>
        <p:spPr bwMode="auto">
          <a:xfrm>
            <a:off x="0" y="322897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0190" name="矩形 348172"/>
          <p:cNvSpPr>
            <a:spLocks noChangeArrowheads="1"/>
          </p:cNvSpPr>
          <p:nvPr/>
        </p:nvSpPr>
        <p:spPr bwMode="auto">
          <a:xfrm>
            <a:off x="0" y="3209925"/>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50191" name="图片 348173" descr="0612"/>
          <p:cNvPicPr>
            <a:picLocks noChangeAspect="1" noChangeArrowheads="1"/>
          </p:cNvPicPr>
          <p:nvPr/>
        </p:nvPicPr>
        <p:blipFill>
          <a:blip r:embed="rId3" cstate="print"/>
          <a:srcRect/>
          <a:stretch>
            <a:fillRect/>
          </a:stretch>
        </p:blipFill>
        <p:spPr bwMode="auto">
          <a:xfrm>
            <a:off x="1717675" y="938213"/>
            <a:ext cx="7426325" cy="5622925"/>
          </a:xfrm>
          <a:prstGeom prst="rect">
            <a:avLst/>
          </a:prstGeom>
          <a:noFill/>
          <a:ln w="9525">
            <a:noFill/>
            <a:miter lim="800000"/>
            <a:headEnd/>
            <a:tailEnd/>
          </a:ln>
        </p:spPr>
      </p:pic>
      <p:graphicFrame>
        <p:nvGraphicFramePr>
          <p:cNvPr id="50178" name="内容占位符 348174"/>
          <p:cNvGraphicFramePr>
            <a:graphicFrameLocks/>
          </p:cNvGraphicFramePr>
          <p:nvPr>
            <p:ph sz="quarter" idx="2"/>
          </p:nvPr>
        </p:nvGraphicFramePr>
        <p:xfrm>
          <a:off x="2286000" y="242888"/>
          <a:ext cx="1836738" cy="611187"/>
        </p:xfrm>
        <a:graphic>
          <a:graphicData uri="http://schemas.openxmlformats.org/presentationml/2006/ole">
            <p:oleObj spid="_x0000_s50178" r:id="rId4" imgW="686396" imgH="228799" progId="">
              <p:embed/>
            </p:oleObj>
          </a:graphicData>
        </a:graphic>
      </p:graphicFrame>
      <p:sp>
        <p:nvSpPr>
          <p:cNvPr id="5019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5019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5019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50195"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5019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50197"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5019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5019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标题 349185"/>
          <p:cNvSpPr>
            <a:spLocks noGrp="1" noChangeArrowheads="1"/>
          </p:cNvSpPr>
          <p:nvPr>
            <p:ph type="title"/>
          </p:nvPr>
        </p:nvSpPr>
        <p:spPr>
          <a:xfrm>
            <a:off x="1711325" y="212725"/>
            <a:ext cx="4618038" cy="762000"/>
          </a:xfrm>
        </p:spPr>
        <p:txBody>
          <a:bodyPr/>
          <a:lstStyle/>
          <a:p>
            <a:pPr marL="838200" indent="-838200" eaLnBrk="1" hangingPunct="1"/>
            <a:r>
              <a:rPr lang="en-US" altLang="zh-CN" smtClean="0"/>
              <a:t>*7.5.4</a:t>
            </a:r>
            <a:r>
              <a:rPr lang="zh-CN" altLang="en-US" smtClean="0"/>
              <a:t>异步电动机的仿真</a:t>
            </a:r>
          </a:p>
        </p:txBody>
      </p:sp>
      <p:sp>
        <p:nvSpPr>
          <p:cNvPr id="51204" name="文本占位符 349186"/>
          <p:cNvSpPr>
            <a:spLocks noGrp="1" noChangeArrowheads="1"/>
          </p:cNvSpPr>
          <p:nvPr>
            <p:ph type="body" sz="half" idx="1"/>
          </p:nvPr>
        </p:nvSpPr>
        <p:spPr>
          <a:xfrm>
            <a:off x="1660525" y="939800"/>
            <a:ext cx="7483475" cy="314325"/>
          </a:xfrm>
        </p:spPr>
        <p:txBody>
          <a:bodyPr/>
          <a:lstStyle/>
          <a:p>
            <a:pPr algn="just" eaLnBrk="1" hangingPunct="1">
              <a:spcBef>
                <a:spcPct val="20000"/>
              </a:spcBef>
              <a:buFont typeface="Wingdings" pitchFamily="2" charset="2"/>
              <a:buChar char="l"/>
            </a:pPr>
            <a:r>
              <a:rPr lang="zh-CN" altLang="en-US" sz="1800" smtClean="0"/>
              <a:t>构建异步电动机仿真模型：在</a:t>
            </a:r>
            <a:r>
              <a:rPr lang="el-GR" altLang="zh-CN" sz="1800" smtClean="0">
                <a:latin typeface="宋体" pitchFamily="2" charset="-122"/>
              </a:rPr>
              <a:t>αβ</a:t>
            </a:r>
            <a:r>
              <a:rPr lang="zh-CN" altLang="en-US" sz="1800" smtClean="0"/>
              <a:t>坐标系，状态变量为</a:t>
            </a:r>
          </a:p>
        </p:txBody>
      </p:sp>
      <p:graphicFrame>
        <p:nvGraphicFramePr>
          <p:cNvPr id="51202" name="对象 349194"/>
          <p:cNvGraphicFramePr>
            <a:graphicFrameLocks/>
          </p:cNvGraphicFramePr>
          <p:nvPr/>
        </p:nvGraphicFramePr>
        <p:xfrm>
          <a:off x="7364413" y="792163"/>
          <a:ext cx="1655762" cy="552450"/>
        </p:xfrm>
        <a:graphic>
          <a:graphicData uri="http://schemas.openxmlformats.org/presentationml/2006/ole">
            <p:oleObj spid="_x0000_s51202" r:id="rId3" imgW="686396" imgH="228799" progId="">
              <p:embed/>
            </p:oleObj>
          </a:graphicData>
        </a:graphic>
      </p:graphicFrame>
      <p:sp>
        <p:nvSpPr>
          <p:cNvPr id="51205" name="矩形 349195"/>
          <p:cNvSpPr>
            <a:spLocks noChangeArrowheads="1"/>
          </p:cNvSpPr>
          <p:nvPr/>
        </p:nvSpPr>
        <p:spPr bwMode="auto">
          <a:xfrm>
            <a:off x="2643188" y="6577013"/>
            <a:ext cx="4732337" cy="209550"/>
          </a:xfrm>
          <a:prstGeom prst="rect">
            <a:avLst/>
          </a:prstGeom>
          <a:noFill/>
          <a:ln w="9525">
            <a:noFill/>
            <a:miter lim="800000"/>
            <a:headEnd/>
            <a:tailEnd/>
          </a:ln>
        </p:spPr>
        <p:txBody>
          <a:bodyPr lIns="0" tIns="0" rIns="90000" bIns="0"/>
          <a:lstStyle/>
          <a:p>
            <a:pPr algn="ctr" eaLnBrk="1" hangingPunct="1">
              <a:buClr>
                <a:srgbClr val="FF9933"/>
              </a:buClr>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 </a:t>
            </a:r>
            <a:r>
              <a:rPr lang="zh-CN" altLang="en-US" sz="2000">
                <a:solidFill>
                  <a:schemeClr val="tx1"/>
                </a:solidFill>
                <a:latin typeface="Siemens Sans" pitchFamily="2" charset="0"/>
              </a:rPr>
              <a:t>异步电动机仿真模型</a:t>
            </a:r>
          </a:p>
        </p:txBody>
      </p:sp>
      <p:pic>
        <p:nvPicPr>
          <p:cNvPr id="51206" name="图片 349196"/>
          <p:cNvPicPr>
            <a:picLocks noChangeAspect="1" noChangeArrowheads="1"/>
          </p:cNvPicPr>
          <p:nvPr/>
        </p:nvPicPr>
        <p:blipFill>
          <a:blip r:embed="rId4" cstate="print"/>
          <a:srcRect/>
          <a:stretch>
            <a:fillRect/>
          </a:stretch>
        </p:blipFill>
        <p:spPr bwMode="auto">
          <a:xfrm>
            <a:off x="1736725" y="1277938"/>
            <a:ext cx="7407275" cy="5321300"/>
          </a:xfrm>
          <a:prstGeom prst="rect">
            <a:avLst/>
          </a:prstGeom>
          <a:noFill/>
          <a:ln w="9525">
            <a:noFill/>
            <a:miter lim="800000"/>
            <a:headEnd/>
            <a:tailEnd/>
          </a:ln>
        </p:spPr>
      </p:pic>
      <p:sp>
        <p:nvSpPr>
          <p:cNvPr id="5120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51208"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5120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51210"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5121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51212"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5121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5121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文本占位符 351234"/>
          <p:cNvSpPr>
            <a:spLocks noGrp="1" noChangeArrowheads="1"/>
          </p:cNvSpPr>
          <p:nvPr>
            <p:ph type="body" sz="half" idx="1"/>
          </p:nvPr>
        </p:nvSpPr>
        <p:spPr>
          <a:xfrm>
            <a:off x="3308350" y="6548438"/>
            <a:ext cx="3986213" cy="309562"/>
          </a:xfrm>
        </p:spPr>
        <p:txBody>
          <a:bodyPr/>
          <a:lstStyle/>
          <a:p>
            <a:pPr eaLnBrk="1" hangingPunct="1">
              <a:buFont typeface="Wingdings" pitchFamily="2" charset="2"/>
              <a:buChar char="l"/>
            </a:pPr>
            <a:r>
              <a:rPr lang="zh-CN" altLang="en-US" smtClean="0"/>
              <a:t>图</a:t>
            </a:r>
            <a:r>
              <a:rPr lang="en-US" altLang="zh-CN" smtClean="0"/>
              <a:t> </a:t>
            </a:r>
            <a:r>
              <a:rPr lang="zh-CN" altLang="en-US" smtClean="0"/>
              <a:t>三相异步电动机仿真模型</a:t>
            </a:r>
          </a:p>
        </p:txBody>
      </p:sp>
      <p:pic>
        <p:nvPicPr>
          <p:cNvPr id="103427" name="图片 351242"/>
          <p:cNvPicPr>
            <a:picLocks noChangeAspect="1" noChangeArrowheads="1"/>
          </p:cNvPicPr>
          <p:nvPr/>
        </p:nvPicPr>
        <p:blipFill>
          <a:blip r:embed="rId2" cstate="print"/>
          <a:srcRect/>
          <a:stretch>
            <a:fillRect/>
          </a:stretch>
        </p:blipFill>
        <p:spPr bwMode="auto">
          <a:xfrm>
            <a:off x="1704975" y="1016000"/>
            <a:ext cx="7439025" cy="5392738"/>
          </a:xfrm>
          <a:prstGeom prst="rect">
            <a:avLst/>
          </a:prstGeom>
          <a:noFill/>
          <a:ln w="9525">
            <a:noFill/>
            <a:miter lim="800000"/>
            <a:headEnd/>
            <a:tailEnd/>
          </a:ln>
        </p:spPr>
      </p:pic>
      <p:sp>
        <p:nvSpPr>
          <p:cNvPr id="103428" name="文本框 351244"/>
          <p:cNvSpPr txBox="1">
            <a:spLocks noChangeArrowheads="1"/>
          </p:cNvSpPr>
          <p:nvPr/>
        </p:nvSpPr>
        <p:spPr bwMode="auto">
          <a:xfrm>
            <a:off x="2119313" y="319088"/>
            <a:ext cx="4419600" cy="420687"/>
          </a:xfrm>
          <a:prstGeom prst="rect">
            <a:avLst/>
          </a:prstGeom>
          <a:noFill/>
          <a:ln w="9525">
            <a:noFill/>
            <a:miter lim="800000"/>
            <a:headEnd/>
            <a:tailEnd/>
          </a:ln>
        </p:spPr>
        <p:txBody>
          <a:bodyPr>
            <a:spAutoFit/>
          </a:bodyPr>
          <a:lstStyle/>
          <a:p>
            <a:pPr eaLnBrk="1" hangingPunct="1">
              <a:lnSpc>
                <a:spcPct val="90000"/>
              </a:lnSpc>
              <a:spcBef>
                <a:spcPct val="50000"/>
              </a:spcBef>
              <a:buFont typeface="Arial" pitchFamily="34" charset="0"/>
              <a:buNone/>
            </a:pPr>
            <a:r>
              <a:rPr lang="zh-CN" altLang="en-US" sz="2400">
                <a:solidFill>
                  <a:srgbClr val="A50021"/>
                </a:solidFill>
                <a:latin typeface="Monotype Corsiva" pitchFamily="66" charset="0"/>
              </a:rPr>
              <a:t>注意：</a:t>
            </a:r>
            <a:r>
              <a:rPr lang="en-US" altLang="zh-CN" sz="2400">
                <a:solidFill>
                  <a:srgbClr val="A50021"/>
                </a:solidFill>
                <a:latin typeface="Monotype Corsiva" pitchFamily="66" charset="0"/>
              </a:rPr>
              <a:t>AC Motor </a:t>
            </a:r>
            <a:r>
              <a:rPr lang="zh-CN" altLang="en-US" sz="2400">
                <a:solidFill>
                  <a:srgbClr val="A50021"/>
                </a:solidFill>
                <a:latin typeface="Monotype Corsiva" pitchFamily="66" charset="0"/>
              </a:rPr>
              <a:t>是图</a:t>
            </a:r>
            <a:r>
              <a:rPr lang="en-US" altLang="zh-CN" sz="2400">
                <a:solidFill>
                  <a:srgbClr val="A50021"/>
                </a:solidFill>
                <a:latin typeface="Monotype Corsiva" pitchFamily="66" charset="0"/>
              </a:rPr>
              <a:t>6-13</a:t>
            </a:r>
            <a:r>
              <a:rPr lang="zh-CN" altLang="en-US" sz="2400">
                <a:solidFill>
                  <a:srgbClr val="A50021"/>
                </a:solidFill>
                <a:latin typeface="Monotype Corsiva" pitchFamily="66" charset="0"/>
              </a:rPr>
              <a:t>的封装</a:t>
            </a:r>
          </a:p>
        </p:txBody>
      </p:sp>
      <p:sp>
        <p:nvSpPr>
          <p:cNvPr id="10342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0343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03431"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03432"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0343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03434"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0343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0343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文本占位符 352258"/>
          <p:cNvSpPr>
            <a:spLocks noGrp="1" noChangeArrowheads="1"/>
          </p:cNvSpPr>
          <p:nvPr>
            <p:ph type="body" sz="half" idx="1"/>
          </p:nvPr>
        </p:nvSpPr>
        <p:spPr>
          <a:xfrm>
            <a:off x="2559050" y="6524625"/>
            <a:ext cx="6267450" cy="333375"/>
          </a:xfrm>
        </p:spPr>
        <p:txBody>
          <a:bodyPr/>
          <a:lstStyle/>
          <a:p>
            <a:pPr eaLnBrk="1" hangingPunct="1">
              <a:buFont typeface="Wingdings" pitchFamily="2" charset="2"/>
              <a:buChar char="l"/>
            </a:pPr>
            <a:r>
              <a:rPr lang="zh-CN" altLang="en-US" smtClean="0"/>
              <a:t>图</a:t>
            </a:r>
            <a:r>
              <a:rPr lang="en-US" altLang="zh-CN" smtClean="0"/>
              <a:t>   </a:t>
            </a:r>
            <a:r>
              <a:rPr lang="zh-CN" altLang="en-US" smtClean="0"/>
              <a:t>异步电动机空载起动和加载过程速度曲线</a:t>
            </a:r>
          </a:p>
        </p:txBody>
      </p:sp>
      <p:pic>
        <p:nvPicPr>
          <p:cNvPr id="104451" name="图片 352265"/>
          <p:cNvPicPr>
            <a:picLocks noChangeAspect="1" noChangeArrowheads="1"/>
          </p:cNvPicPr>
          <p:nvPr/>
        </p:nvPicPr>
        <p:blipFill>
          <a:blip r:embed="rId2" cstate="print"/>
          <a:srcRect/>
          <a:stretch>
            <a:fillRect/>
          </a:stretch>
        </p:blipFill>
        <p:spPr bwMode="auto">
          <a:xfrm>
            <a:off x="1755775" y="928688"/>
            <a:ext cx="7388225" cy="5556250"/>
          </a:xfrm>
          <a:prstGeom prst="rect">
            <a:avLst/>
          </a:prstGeom>
          <a:noFill/>
          <a:ln w="9525">
            <a:noFill/>
            <a:miter lim="800000"/>
            <a:headEnd/>
            <a:tailEnd/>
          </a:ln>
        </p:spPr>
      </p:pic>
      <p:sp>
        <p:nvSpPr>
          <p:cNvPr id="104452"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04453"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04454"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04455"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04456"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04457"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04458"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04459"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占位符 353282"/>
          <p:cNvSpPr>
            <a:spLocks noGrp="1" noChangeArrowheads="1"/>
          </p:cNvSpPr>
          <p:nvPr>
            <p:ph type="body" sz="half" idx="1"/>
          </p:nvPr>
        </p:nvSpPr>
        <p:spPr>
          <a:xfrm>
            <a:off x="3322638" y="6353175"/>
            <a:ext cx="4735512" cy="323850"/>
          </a:xfrm>
        </p:spPr>
        <p:txBody>
          <a:bodyPr/>
          <a:lstStyle/>
          <a:p>
            <a:pPr eaLnBrk="1" hangingPunct="1">
              <a:buFont typeface="Wingdings" pitchFamily="2" charset="2"/>
              <a:buChar char="l"/>
            </a:pPr>
            <a:r>
              <a:rPr lang="zh-CN" altLang="en-US" smtClean="0"/>
              <a:t>图</a:t>
            </a:r>
            <a:r>
              <a:rPr lang="en-US" altLang="zh-CN" smtClean="0"/>
              <a:t>   </a:t>
            </a:r>
            <a:r>
              <a:rPr lang="zh-CN" altLang="en-US" smtClean="0"/>
              <a:t>异步电动机稳态电流仿真曲线</a:t>
            </a:r>
          </a:p>
        </p:txBody>
      </p:sp>
      <p:pic>
        <p:nvPicPr>
          <p:cNvPr id="105475" name="图片 353287"/>
          <p:cNvPicPr>
            <a:picLocks noChangeAspect="1" noChangeArrowheads="1"/>
          </p:cNvPicPr>
          <p:nvPr/>
        </p:nvPicPr>
        <p:blipFill>
          <a:blip r:embed="rId2" cstate="print"/>
          <a:srcRect/>
          <a:stretch>
            <a:fillRect/>
          </a:stretch>
        </p:blipFill>
        <p:spPr bwMode="auto">
          <a:xfrm>
            <a:off x="1724025" y="996950"/>
            <a:ext cx="7419975" cy="5386388"/>
          </a:xfrm>
          <a:prstGeom prst="rect">
            <a:avLst/>
          </a:prstGeom>
          <a:noFill/>
          <a:ln w="9525">
            <a:noFill/>
            <a:miter lim="800000"/>
            <a:headEnd/>
            <a:tailEnd/>
          </a:ln>
        </p:spPr>
      </p:pic>
      <p:sp>
        <p:nvSpPr>
          <p:cNvPr id="10547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05477"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0547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05479"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0548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05481" name="矩形 559114"/>
          <p:cNvSpPr>
            <a:spLocks noChangeArrowheads="1"/>
          </p:cNvSpPr>
          <p:nvPr/>
        </p:nvSpPr>
        <p:spPr bwMode="auto">
          <a:xfrm>
            <a:off x="12700" y="3284538"/>
            <a:ext cx="1657350" cy="677862"/>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0548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0548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563201"/>
          <p:cNvSpPr>
            <a:spLocks noGrp="1" noChangeArrowheads="1"/>
          </p:cNvSpPr>
          <p:nvPr>
            <p:ph type="title"/>
          </p:nvPr>
        </p:nvSpPr>
        <p:spPr/>
        <p:txBody>
          <a:bodyPr/>
          <a:lstStyle/>
          <a:p>
            <a:pPr eaLnBrk="1" hangingPunct="1">
              <a:buFont typeface="Arial" charset="0"/>
              <a:buNone/>
              <a:defRPr/>
            </a:pPr>
            <a:r>
              <a:rPr lang="en-US" altLang="zh-CN" noProof="1" smtClean="0">
                <a:effectLst>
                  <a:outerShdw blurRad="38100" dist="38100" dir="2700000">
                    <a:srgbClr val="C0C0C0"/>
                  </a:outerShdw>
                </a:effectLst>
              </a:rPr>
              <a:t>7.6</a:t>
            </a:r>
            <a:r>
              <a:rPr lang="zh-CN" altLang="en-US" noProof="1" smtClean="0">
                <a:effectLst>
                  <a:outerShdw blurRad="38100" dist="38100" dir="2700000">
                    <a:srgbClr val="C0C0C0"/>
                  </a:outerShdw>
                </a:effectLst>
              </a:rPr>
              <a:t>异步电动机按转子磁链定向的矢量控制系统</a:t>
            </a:r>
            <a:endParaRPr lang="zh-CN" altLang="en-US" dirty="0" smtClean="0"/>
          </a:p>
        </p:txBody>
      </p:sp>
      <p:sp>
        <p:nvSpPr>
          <p:cNvPr id="563204" name="矩形 563203"/>
          <p:cNvSpPr/>
          <p:nvPr/>
        </p:nvSpPr>
        <p:spPr>
          <a:xfrm>
            <a:off x="2093913" y="1373188"/>
            <a:ext cx="4029075" cy="700087"/>
          </a:xfrm>
          <a:prstGeom prst="rect">
            <a:avLst/>
          </a:prstGeom>
          <a:noFill/>
          <a:ln w="9525">
            <a:noFill/>
            <a:miter/>
          </a:ln>
        </p:spPr>
        <p:txBody>
          <a:bodyPr lIns="0" tIns="0" bIns="0" anchor="ctr"/>
          <a:lstStyle>
            <a:lvl1pPr marL="0" lvl="0" indent="0" algn="l" defTabSz="914400" eaLnBrk="1" fontAlgn="base" latinLnBrk="0" hangingPunct="1">
              <a:lnSpc>
                <a:spcPct val="90000"/>
              </a:lnSpc>
              <a:spcBef>
                <a:spcPct val="0"/>
              </a:spcBef>
              <a:spcAft>
                <a:spcPct val="0"/>
              </a:spcAft>
              <a:buClr>
                <a:srgbClr val="000000"/>
              </a:buClr>
              <a:buNone/>
              <a:defRPr sz="2400" b="1" i="0" u="none" kern="1200" baseline="0">
                <a:solidFill>
                  <a:schemeClr val="tx1"/>
                </a:solidFill>
                <a:latin typeface="Arial" charset="0"/>
              </a:defRPr>
            </a:lvl1pPr>
          </a:lstStyle>
          <a:p>
            <a:pPr>
              <a:buFont typeface="Arial" panose="020B0604020202020204" pitchFamily="34" charset="0"/>
              <a:buNone/>
              <a:defRPr/>
            </a:pPr>
            <a:r>
              <a:rPr lang="zh-CN" altLang="en-US" sz="4800" noProof="1">
                <a:effectLst>
                  <a:outerShdw blurRad="38100" dist="38100" dir="2700000">
                    <a:srgbClr val="C0C0C0"/>
                  </a:outerShdw>
                </a:effectLst>
                <a:ea typeface="+mn-ea"/>
                <a:cs typeface="+mn-ea"/>
              </a:rPr>
              <a:t>知识点：</a:t>
            </a:r>
            <a:endParaRPr lang="zh-CN" altLang="en-US" sz="4800" noProof="1">
              <a:effectLst>
                <a:outerShdw blurRad="38100" dist="38100" dir="2700000">
                  <a:srgbClr val="C0C0C0"/>
                </a:outerShdw>
              </a:effectLst>
              <a:ea typeface="+mn-ea"/>
            </a:endParaRPr>
          </a:p>
        </p:txBody>
      </p:sp>
      <p:sp>
        <p:nvSpPr>
          <p:cNvPr id="563205" name="文本占位符 563204"/>
          <p:cNvSpPr>
            <a:spLocks noGrp="1" noChangeArrowheads="1"/>
          </p:cNvSpPr>
          <p:nvPr>
            <p:ph type="body" idx="1"/>
          </p:nvPr>
        </p:nvSpPr>
        <p:spPr>
          <a:xfrm>
            <a:off x="2895600" y="2705100"/>
            <a:ext cx="5868988" cy="1882775"/>
          </a:xfrm>
        </p:spPr>
        <p:txBody>
          <a:bodyPr/>
          <a:lstStyle/>
          <a:p>
            <a:pPr algn="ctr" eaLnBrk="1" hangingPunct="1"/>
            <a:r>
              <a:rPr lang="zh-CN" altLang="en-US" sz="4800" smtClean="0">
                <a:ea typeface="隶书" pitchFamily="49" charset="-122"/>
              </a:rPr>
              <a:t>按转子磁链定向的矢量控制系统</a:t>
            </a:r>
          </a:p>
        </p:txBody>
      </p:sp>
      <p:sp>
        <p:nvSpPr>
          <p:cNvPr id="10650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6502"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650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6504"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650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650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650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650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05">
                                            <p:txEl>
                                              <p:pRg st="0" end="0"/>
                                            </p:txEl>
                                          </p:spTgt>
                                        </p:tgtEl>
                                        <p:attrNameLst>
                                          <p:attrName>style.visibility</p:attrName>
                                        </p:attrNameLst>
                                      </p:cBhvr>
                                      <p:to>
                                        <p:strVal val="visible"/>
                                      </p:to>
                                    </p:set>
                                    <p:animEffect transition="in" filter="wipe(left)">
                                      <p:cBhvr>
                                        <p:cTn id="7" dur="500"/>
                                        <p:tgtEl>
                                          <p:spTgt spid="563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标题 354305"/>
          <p:cNvSpPr>
            <a:spLocks noGrp="1"/>
          </p:cNvSpPr>
          <p:nvPr>
            <p:ph type="title"/>
          </p:nvPr>
        </p:nvSpPr>
        <p:spPr>
          <a:xfrm>
            <a:off x="1670050" y="180975"/>
            <a:ext cx="7473950" cy="974725"/>
          </a:xfrm>
        </p:spPr>
        <p:txBody>
          <a:bodyPr/>
          <a:lstStyle/>
          <a:p>
            <a:pPr marL="838200" indent="-838200" eaLnBrk="1" hangingPunct="1">
              <a:defRPr/>
            </a:pPr>
            <a:r>
              <a:rPr lang="en-US" altLang="zh-CN" sz="2800" noProof="1" smtClean="0">
                <a:effectLst>
                  <a:outerShdw blurRad="38100" dist="38100" dir="2700000">
                    <a:srgbClr val="C0C0C0"/>
                  </a:outerShdw>
                </a:effectLst>
              </a:rPr>
              <a:t>7.6</a:t>
            </a:r>
            <a:r>
              <a:rPr lang="zh-CN" altLang="en-US" sz="2800" noProof="1">
                <a:effectLst>
                  <a:outerShdw blurRad="38100" dist="38100" dir="2700000">
                    <a:srgbClr val="C0C0C0"/>
                  </a:outerShdw>
                </a:effectLst>
              </a:rPr>
              <a:t>异步电动机按转子磁链定向的矢量控制系统</a:t>
            </a:r>
          </a:p>
        </p:txBody>
      </p:sp>
      <p:sp>
        <p:nvSpPr>
          <p:cNvPr id="354307" name="文本占位符 354306"/>
          <p:cNvSpPr>
            <a:spLocks noGrp="1"/>
          </p:cNvSpPr>
          <p:nvPr>
            <p:ph type="body" sz="half" idx="1"/>
          </p:nvPr>
        </p:nvSpPr>
        <p:spPr>
          <a:xfrm>
            <a:off x="1673225" y="1238250"/>
            <a:ext cx="7470775" cy="2600325"/>
          </a:xfrm>
        </p:spPr>
        <p:txBody>
          <a:bodyPr/>
          <a:lstStyle/>
          <a:p>
            <a:pPr algn="just" eaLnBrk="1" hangingPunct="1">
              <a:spcBef>
                <a:spcPct val="25000"/>
              </a:spcBef>
              <a:buFont typeface="Wingdings" pitchFamily="2" charset="2"/>
              <a:buChar char="l"/>
              <a:defRPr/>
            </a:pPr>
            <a:r>
              <a:rPr lang="zh-CN" altLang="en-US" sz="2400" noProof="1">
                <a:solidFill>
                  <a:srgbClr val="A50021"/>
                </a:solidFill>
                <a:effectLst>
                  <a:outerShdw blurRad="38100" dist="38100" dir="2700000">
                    <a:srgbClr val="C0C0C0"/>
                  </a:outerShdw>
                </a:effectLst>
              </a:rPr>
              <a:t>按转子磁链定向矢量控制的基本思想：</a:t>
            </a:r>
          </a:p>
          <a:p>
            <a:pPr algn="just" eaLnBrk="1" hangingPunct="1">
              <a:spcBef>
                <a:spcPct val="25000"/>
              </a:spcBef>
              <a:buFont typeface="Wingdings" pitchFamily="2" charset="2"/>
              <a:buChar char="Ø"/>
              <a:defRPr/>
            </a:pPr>
            <a:r>
              <a:rPr lang="zh-CN" altLang="en-US" sz="2400" noProof="1">
                <a:effectLst>
                  <a:outerShdw blurRad="38100" dist="38100" dir="2700000">
                    <a:srgbClr val="C0C0C0"/>
                  </a:outerShdw>
                </a:effectLst>
              </a:rPr>
              <a:t>    通过坐标变换，在</a:t>
            </a:r>
            <a:r>
              <a:rPr lang="zh-CN" altLang="en-US" sz="2400" noProof="1">
                <a:solidFill>
                  <a:srgbClr val="FF0000"/>
                </a:solidFill>
                <a:effectLst>
                  <a:outerShdw blurRad="38100" dist="38100" dir="2700000">
                    <a:srgbClr val="C0C0C0"/>
                  </a:outerShdw>
                </a:effectLst>
              </a:rPr>
              <a:t>按转子磁链定向同步旋转</a:t>
            </a:r>
            <a:r>
              <a:rPr lang="zh-CN" altLang="en-US" sz="2400" noProof="1">
                <a:effectLst>
                  <a:outerShdw blurRad="38100" dist="38100" dir="2700000">
                    <a:srgbClr val="C0C0C0"/>
                  </a:outerShdw>
                </a:effectLst>
              </a:rPr>
              <a:t>正交坐标系中，得到</a:t>
            </a:r>
            <a:r>
              <a:rPr lang="zh-CN" altLang="en-US" sz="2400" noProof="1">
                <a:solidFill>
                  <a:srgbClr val="FF0000"/>
                </a:solidFill>
                <a:effectLst>
                  <a:outerShdw blurRad="38100" dist="38100" dir="2700000">
                    <a:srgbClr val="C0C0C0"/>
                  </a:outerShdw>
                </a:effectLst>
              </a:rPr>
              <a:t>等效的直流电动机模型</a:t>
            </a:r>
            <a:r>
              <a:rPr lang="zh-CN" altLang="en-US" sz="2400" noProof="1">
                <a:effectLst>
                  <a:outerShdw blurRad="38100" dist="38100" dir="2700000">
                    <a:srgbClr val="C0C0C0"/>
                  </a:outerShdw>
                </a:effectLst>
              </a:rPr>
              <a:t>。</a:t>
            </a:r>
          </a:p>
          <a:p>
            <a:pPr algn="just" eaLnBrk="1" hangingPunct="1">
              <a:spcBef>
                <a:spcPct val="25000"/>
              </a:spcBef>
              <a:buFont typeface="Wingdings" pitchFamily="2" charset="2"/>
              <a:buChar char="Ø"/>
              <a:defRPr/>
            </a:pPr>
            <a:r>
              <a:rPr lang="zh-CN" altLang="en-US" sz="2400" noProof="1">
                <a:effectLst>
                  <a:outerShdw blurRad="38100" dist="38100" dir="2700000">
                    <a:srgbClr val="C0C0C0"/>
                  </a:outerShdw>
                </a:effectLst>
              </a:rPr>
              <a:t>    仿照直流电动机的控制方法控制电磁转矩与磁链，然后将转子磁链定向坐标系中的控制量反变换得到三相坐标系的对应量，以实施控制。</a:t>
            </a:r>
          </a:p>
        </p:txBody>
      </p:sp>
      <p:sp>
        <p:nvSpPr>
          <p:cNvPr id="354315" name="矩形 354314"/>
          <p:cNvSpPr/>
          <p:nvPr/>
        </p:nvSpPr>
        <p:spPr>
          <a:xfrm>
            <a:off x="1677988" y="4048125"/>
            <a:ext cx="7466012" cy="1739900"/>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1800" b="1" i="0" u="none" kern="1200" baseline="0">
                <a:solidFill>
                  <a:schemeClr val="tx1"/>
                </a:solidFill>
                <a:latin typeface="Arial" charset="0"/>
              </a:defRPr>
            </a:lvl1pPr>
            <a:lvl2pPr marL="381000" lvl="1" indent="-191770">
              <a:buSzPct val="80000"/>
              <a:defRPr sz="1600" kern="1200"/>
            </a:lvl2pPr>
            <a:lvl3pPr marL="570230" lvl="2" indent="-187325">
              <a:defRPr sz="1400" kern="1200"/>
            </a:lvl3pPr>
            <a:lvl4pPr marL="757555" lvl="3" indent="-176530">
              <a:defRPr sz="1400" kern="1200"/>
            </a:lvl4pPr>
            <a:lvl5pPr marL="951230" lvl="4" indent="-192405">
              <a:defRPr sz="1400" kern="1200"/>
            </a:lvl5pPr>
          </a:lstStyle>
          <a:p>
            <a:pPr algn="just">
              <a:lnSpc>
                <a:spcPct val="90000"/>
              </a:lnSpc>
              <a:buFont typeface="Wingdings" pitchFamily="2" charset="2"/>
              <a:buChar char="l"/>
              <a:defRPr/>
            </a:pPr>
            <a:r>
              <a:rPr lang="zh-CN" altLang="en-US" sz="2400" noProof="1">
                <a:solidFill>
                  <a:srgbClr val="0000CC"/>
                </a:solidFill>
                <a:effectLst>
                  <a:outerShdw blurRad="38100" dist="38100" dir="2700000">
                    <a:srgbClr val="C0C0C0"/>
                  </a:outerShdw>
                </a:effectLst>
                <a:ea typeface="+mn-ea"/>
                <a:cs typeface="+mn-ea"/>
              </a:rPr>
              <a:t>    由于变换的是矢量，所以这样的坐标变换也可称作矢量变换，相应的控制系统称为矢量控制（</a:t>
            </a:r>
            <a:r>
              <a:rPr lang="en-US" altLang="zh-CN" sz="2400" noProof="1">
                <a:solidFill>
                  <a:srgbClr val="0000CC"/>
                </a:solidFill>
                <a:effectLst>
                  <a:outerShdw blurRad="38100" dist="38100" dir="2700000">
                    <a:srgbClr val="C0C0C0"/>
                  </a:outerShdw>
                </a:effectLst>
                <a:ea typeface="+mn-ea"/>
                <a:cs typeface="+mn-ea"/>
              </a:rPr>
              <a:t>Vector Control </a:t>
            </a:r>
            <a:r>
              <a:rPr lang="zh-CN" altLang="en-US" sz="2400" noProof="1">
                <a:solidFill>
                  <a:srgbClr val="0000CC"/>
                </a:solidFill>
                <a:effectLst>
                  <a:outerShdw blurRad="38100" dist="38100" dir="2700000">
                    <a:srgbClr val="C0C0C0"/>
                  </a:outerShdw>
                </a:effectLst>
                <a:ea typeface="+mn-ea"/>
                <a:cs typeface="+mn-ea"/>
              </a:rPr>
              <a:t>简称</a:t>
            </a:r>
            <a:r>
              <a:rPr lang="en-US" altLang="zh-CN" sz="2400" noProof="1">
                <a:solidFill>
                  <a:srgbClr val="0000CC"/>
                </a:solidFill>
                <a:effectLst>
                  <a:outerShdw blurRad="38100" dist="38100" dir="2700000">
                    <a:srgbClr val="C0C0C0"/>
                  </a:outerShdw>
                </a:effectLst>
                <a:ea typeface="+mn-ea"/>
                <a:cs typeface="+mn-ea"/>
              </a:rPr>
              <a:t>VC</a:t>
            </a:r>
            <a:r>
              <a:rPr lang="zh-CN" altLang="en-US" sz="2400" noProof="1">
                <a:solidFill>
                  <a:srgbClr val="0000CC"/>
                </a:solidFill>
                <a:effectLst>
                  <a:outerShdw blurRad="38100" dist="38100" dir="2700000">
                    <a:srgbClr val="C0C0C0"/>
                  </a:outerShdw>
                </a:effectLst>
                <a:ea typeface="+mn-ea"/>
                <a:cs typeface="+mn-ea"/>
              </a:rPr>
              <a:t>）系统或按转子磁链定向控制（</a:t>
            </a:r>
            <a:r>
              <a:rPr lang="en-US" altLang="zh-CN" sz="2400" noProof="1">
                <a:solidFill>
                  <a:srgbClr val="0000CC"/>
                </a:solidFill>
                <a:effectLst>
                  <a:outerShdw blurRad="38100" dist="38100" dir="2700000">
                    <a:srgbClr val="C0C0C0"/>
                  </a:outerShdw>
                </a:effectLst>
                <a:ea typeface="+mn-ea"/>
                <a:cs typeface="+mn-ea"/>
              </a:rPr>
              <a:t>Flux Orientation Control</a:t>
            </a:r>
            <a:r>
              <a:rPr lang="zh-CN" altLang="en-US" sz="2400" noProof="1">
                <a:solidFill>
                  <a:srgbClr val="0000CC"/>
                </a:solidFill>
                <a:effectLst>
                  <a:outerShdw blurRad="38100" dist="38100" dir="2700000">
                    <a:srgbClr val="C0C0C0"/>
                  </a:outerShdw>
                </a:effectLst>
                <a:ea typeface="+mn-ea"/>
                <a:cs typeface="+mn-ea"/>
              </a:rPr>
              <a:t>简称</a:t>
            </a:r>
            <a:r>
              <a:rPr lang="en-US" altLang="zh-CN" sz="2400" noProof="1">
                <a:solidFill>
                  <a:srgbClr val="0000CC"/>
                </a:solidFill>
                <a:effectLst>
                  <a:outerShdw blurRad="38100" dist="38100" dir="2700000">
                    <a:srgbClr val="C0C0C0"/>
                  </a:outerShdw>
                </a:effectLst>
                <a:ea typeface="+mn-ea"/>
                <a:cs typeface="+mn-ea"/>
              </a:rPr>
              <a:t>FOC</a:t>
            </a:r>
            <a:r>
              <a:rPr lang="zh-CN" altLang="en-US" sz="2400" noProof="1">
                <a:solidFill>
                  <a:srgbClr val="0000CC"/>
                </a:solidFill>
                <a:effectLst>
                  <a:outerShdw blurRad="38100" dist="38100" dir="2700000">
                    <a:srgbClr val="C0C0C0"/>
                  </a:outerShdw>
                </a:effectLst>
                <a:ea typeface="+mn-ea"/>
                <a:cs typeface="+mn-ea"/>
              </a:rPr>
              <a:t>）系统。</a:t>
            </a:r>
            <a:endParaRPr lang="zh-CN" altLang="en-US" sz="2400" noProof="1">
              <a:solidFill>
                <a:srgbClr val="0000CC"/>
              </a:solidFill>
              <a:effectLst>
                <a:outerShdw blurRad="38100" dist="38100" dir="2700000">
                  <a:srgbClr val="C0C0C0"/>
                </a:outerShdw>
              </a:effectLst>
              <a:ea typeface="+mn-ea"/>
            </a:endParaRPr>
          </a:p>
        </p:txBody>
      </p:sp>
      <p:sp>
        <p:nvSpPr>
          <p:cNvPr id="107525"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7526"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7527"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7528"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7529"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7530"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7531"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7532"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矩形 266246"/>
          <p:cNvSpPr>
            <a:spLocks noChangeArrowheads="1"/>
          </p:cNvSpPr>
          <p:nvPr/>
        </p:nvSpPr>
        <p:spPr bwMode="auto">
          <a:xfrm>
            <a:off x="1690688" y="1627250"/>
            <a:ext cx="2039937" cy="649287"/>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Siemens Sans" pitchFamily="2" charset="0"/>
              </a:rPr>
              <a:t>定子各相自感</a:t>
            </a:r>
          </a:p>
        </p:txBody>
      </p:sp>
      <p:graphicFrame>
        <p:nvGraphicFramePr>
          <p:cNvPr id="2051" name="对象 266247"/>
          <p:cNvGraphicFramePr>
            <a:graphicFrameLocks/>
          </p:cNvGraphicFramePr>
          <p:nvPr/>
        </p:nvGraphicFramePr>
        <p:xfrm>
          <a:off x="3727450" y="1568512"/>
          <a:ext cx="4451350" cy="581025"/>
        </p:xfrm>
        <a:graphic>
          <a:graphicData uri="http://schemas.openxmlformats.org/presentationml/2006/ole">
            <p:oleObj spid="_x0000_s2051" r:id="rId3" imgW="1639011" imgH="228699" progId="">
              <p:embed/>
            </p:oleObj>
          </a:graphicData>
        </a:graphic>
      </p:graphicFrame>
      <p:sp>
        <p:nvSpPr>
          <p:cNvPr id="2054" name="矩形 266248"/>
          <p:cNvSpPr>
            <a:spLocks noChangeArrowheads="1"/>
          </p:cNvSpPr>
          <p:nvPr/>
        </p:nvSpPr>
        <p:spPr bwMode="auto">
          <a:xfrm>
            <a:off x="1684338" y="2267012"/>
            <a:ext cx="1931987" cy="649288"/>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Siemens Sans" pitchFamily="2" charset="0"/>
              </a:rPr>
              <a:t>转子各相自感</a:t>
            </a:r>
          </a:p>
        </p:txBody>
      </p:sp>
      <p:sp>
        <p:nvSpPr>
          <p:cNvPr id="266268" name="矩形 266267"/>
          <p:cNvSpPr/>
          <p:nvPr/>
        </p:nvSpPr>
        <p:spPr>
          <a:xfrm>
            <a:off x="1817170" y="1199937"/>
            <a:ext cx="1209675" cy="420687"/>
          </a:xfrm>
          <a:prstGeom prst="rect">
            <a:avLst/>
          </a:prstGeom>
          <a:noFill/>
          <a:ln w="9525">
            <a:noFill/>
            <a:miter/>
          </a:ln>
        </p:spPr>
        <p:txBody>
          <a:bodyPr>
            <a:spAutoFit/>
          </a:bodyPr>
          <a:lstStyle/>
          <a:p>
            <a:pPr eaLnBrk="1" hangingPunct="1">
              <a:lnSpc>
                <a:spcPct val="90000"/>
              </a:lnSpc>
              <a:buFont typeface="Arial" panose="020B0604020202020204" pitchFamily="34" charset="0"/>
              <a:buNone/>
              <a:defRPr/>
            </a:pPr>
            <a:r>
              <a:rPr lang="zh-CN" altLang="en-US" sz="2400" noProof="1">
                <a:solidFill>
                  <a:srgbClr val="A50021"/>
                </a:solidFill>
                <a:effectLst>
                  <a:outerShdw blurRad="38100" dist="38100" dir="2700000">
                    <a:srgbClr val="C0C0C0"/>
                  </a:outerShdw>
                </a:effectLst>
                <a:latin typeface="Monotype Corsiva" pitchFamily="66" charset="0"/>
                <a:ea typeface="+mn-ea"/>
                <a:cs typeface="+mn-ea"/>
              </a:rPr>
              <a:t>自感</a:t>
            </a:r>
            <a:endParaRPr lang="zh-CN" altLang="en-US" sz="2400" noProof="1">
              <a:solidFill>
                <a:srgbClr val="A50021"/>
              </a:solidFill>
              <a:effectLst>
                <a:outerShdw blurRad="38100" dist="38100" dir="2700000">
                  <a:srgbClr val="C0C0C0"/>
                </a:outerShdw>
              </a:effectLst>
              <a:latin typeface="Monotype Corsiva" pitchFamily="66" charset="0"/>
              <a:ea typeface="+mn-ea"/>
            </a:endParaRPr>
          </a:p>
        </p:txBody>
      </p:sp>
      <p:sp>
        <p:nvSpPr>
          <p:cNvPr id="2056" name="矩形 266268"/>
          <p:cNvSpPr>
            <a:spLocks noChangeArrowheads="1"/>
          </p:cNvSpPr>
          <p:nvPr/>
        </p:nvSpPr>
        <p:spPr bwMode="auto">
          <a:xfrm>
            <a:off x="1765300" y="3644222"/>
            <a:ext cx="7416800" cy="2165350"/>
          </a:xfrm>
          <a:prstGeom prst="rect">
            <a:avLst/>
          </a:prstGeom>
          <a:noFill/>
          <a:ln w="9525">
            <a:noFill/>
            <a:miter lim="800000"/>
            <a:headEnd/>
            <a:tailEnd/>
          </a:ln>
        </p:spPr>
        <p:txBody>
          <a:bodyPr lIns="0" tIns="0" rIns="90000" bIns="0"/>
          <a:lstStyle/>
          <a:p>
            <a:pPr algn="just" eaLnBrk="1" hangingPunct="1">
              <a:spcBef>
                <a:spcPts val="1800"/>
              </a:spcBef>
              <a:buClr>
                <a:srgbClr val="FF9933"/>
              </a:buClr>
              <a:buFont typeface="Wingdings" pitchFamily="2" charset="2"/>
              <a:buChar char="l"/>
            </a:pPr>
            <a:r>
              <a:rPr lang="zh-CN" altLang="en-US" sz="2000" dirty="0">
                <a:solidFill>
                  <a:schemeClr val="tx1"/>
                </a:solidFill>
                <a:latin typeface="Siemens Sans" pitchFamily="2" charset="0"/>
              </a:rPr>
              <a:t>绕组之间的互感又分为两类</a:t>
            </a:r>
          </a:p>
          <a:p>
            <a:pPr algn="just" eaLnBrk="1" hangingPunct="1">
              <a:spcBef>
                <a:spcPts val="1800"/>
              </a:spcBef>
              <a:buClr>
                <a:srgbClr val="FF9933"/>
              </a:buClr>
            </a:pPr>
            <a:r>
              <a:rPr lang="zh-CN" altLang="en-US" sz="2000" dirty="0">
                <a:solidFill>
                  <a:schemeClr val="tx1"/>
                </a:solidFill>
                <a:latin typeface="Siemens Sans" pitchFamily="2" charset="0"/>
              </a:rPr>
              <a:t>①</a:t>
            </a:r>
            <a:r>
              <a:rPr lang="zh-CN" altLang="en-US" sz="2000" dirty="0">
                <a:solidFill>
                  <a:srgbClr val="0000FF"/>
                </a:solidFill>
                <a:effectLst>
                  <a:outerShdw blurRad="38100" dist="38100" dir="2700000" algn="tl">
                    <a:srgbClr val="000000">
                      <a:alpha val="43137"/>
                    </a:srgbClr>
                  </a:outerShdw>
                </a:effectLst>
                <a:latin typeface="Siemens Sans" pitchFamily="2" charset="0"/>
              </a:rPr>
              <a:t>定子三相彼此之间</a:t>
            </a:r>
            <a:r>
              <a:rPr lang="zh-CN" altLang="en-US" sz="2000" dirty="0">
                <a:solidFill>
                  <a:schemeClr val="tx1"/>
                </a:solidFill>
                <a:latin typeface="Siemens Sans" pitchFamily="2" charset="0"/>
              </a:rPr>
              <a:t>和</a:t>
            </a:r>
            <a:r>
              <a:rPr lang="zh-CN" altLang="en-US" sz="2000" dirty="0">
                <a:solidFill>
                  <a:srgbClr val="0000FF"/>
                </a:solidFill>
                <a:effectLst>
                  <a:outerShdw blurRad="38100" dist="38100" dir="2700000" algn="tl">
                    <a:srgbClr val="000000">
                      <a:alpha val="43137"/>
                    </a:srgbClr>
                  </a:outerShdw>
                </a:effectLst>
                <a:latin typeface="Siemens Sans" pitchFamily="2" charset="0"/>
              </a:rPr>
              <a:t>转子三相彼此之间</a:t>
            </a:r>
            <a:r>
              <a:rPr lang="zh-CN" altLang="en-US" sz="2000" dirty="0">
                <a:solidFill>
                  <a:schemeClr val="tx1"/>
                </a:solidFill>
                <a:latin typeface="Siemens Sans" pitchFamily="2" charset="0"/>
              </a:rPr>
              <a:t>位置都是固定的，故互感为</a:t>
            </a:r>
            <a:r>
              <a:rPr lang="zh-CN" altLang="en-US" sz="2000" dirty="0">
                <a:solidFill>
                  <a:srgbClr val="FF0000"/>
                </a:solidFill>
                <a:effectLst>
                  <a:outerShdw blurRad="38100" dist="38100" dir="2700000" algn="tl">
                    <a:srgbClr val="000000">
                      <a:alpha val="43137"/>
                    </a:srgbClr>
                  </a:outerShdw>
                </a:effectLst>
                <a:latin typeface="Siemens Sans" pitchFamily="2" charset="0"/>
              </a:rPr>
              <a:t>常值</a:t>
            </a:r>
            <a:r>
              <a:rPr lang="zh-CN" altLang="en-US" sz="2000" dirty="0">
                <a:solidFill>
                  <a:schemeClr val="tx1"/>
                </a:solidFill>
                <a:latin typeface="Siemens Sans" pitchFamily="2" charset="0"/>
              </a:rPr>
              <a:t>；</a:t>
            </a:r>
          </a:p>
          <a:p>
            <a:pPr algn="just" eaLnBrk="1" hangingPunct="1">
              <a:spcBef>
                <a:spcPts val="1800"/>
              </a:spcBef>
              <a:buClr>
                <a:srgbClr val="FF9933"/>
              </a:buClr>
            </a:pPr>
            <a:r>
              <a:rPr lang="zh-CN" altLang="en-US" sz="2000" dirty="0">
                <a:solidFill>
                  <a:schemeClr val="tx1"/>
                </a:solidFill>
                <a:latin typeface="Siemens Sans" pitchFamily="2" charset="0"/>
              </a:rPr>
              <a:t>②</a:t>
            </a:r>
            <a:r>
              <a:rPr lang="zh-CN" altLang="en-US" sz="2000" dirty="0">
                <a:solidFill>
                  <a:srgbClr val="0000FF"/>
                </a:solidFill>
                <a:effectLst>
                  <a:outerShdw blurRad="38100" dist="38100" dir="2700000" algn="tl">
                    <a:srgbClr val="000000">
                      <a:alpha val="43137"/>
                    </a:srgbClr>
                  </a:outerShdw>
                </a:effectLst>
                <a:latin typeface="Siemens Sans" pitchFamily="2" charset="0"/>
              </a:rPr>
              <a:t>定子任一相与转子任一相之间</a:t>
            </a:r>
            <a:r>
              <a:rPr lang="zh-CN" altLang="en-US" sz="2000" dirty="0">
                <a:solidFill>
                  <a:schemeClr val="tx1"/>
                </a:solidFill>
                <a:latin typeface="Siemens Sans" pitchFamily="2" charset="0"/>
              </a:rPr>
              <a:t>的相对位置是变化的，</a:t>
            </a:r>
            <a:r>
              <a:rPr lang="zh-CN" altLang="en-US" sz="2000" dirty="0">
                <a:solidFill>
                  <a:srgbClr val="FF0000"/>
                </a:solidFill>
                <a:effectLst>
                  <a:outerShdw blurRad="38100" dist="38100" dir="2700000" algn="tl">
                    <a:srgbClr val="000000">
                      <a:alpha val="43137"/>
                    </a:srgbClr>
                  </a:outerShdw>
                </a:effectLst>
                <a:latin typeface="Siemens Sans" pitchFamily="2" charset="0"/>
              </a:rPr>
              <a:t>互感是角位移的函数</a:t>
            </a:r>
            <a:r>
              <a:rPr lang="zh-CN" altLang="en-US" sz="2000" dirty="0">
                <a:solidFill>
                  <a:schemeClr val="tx1"/>
                </a:solidFill>
                <a:latin typeface="Siemens Sans" pitchFamily="2" charset="0"/>
              </a:rPr>
              <a:t>。</a:t>
            </a:r>
          </a:p>
        </p:txBody>
      </p:sp>
      <p:sp>
        <p:nvSpPr>
          <p:cNvPr id="266270" name="矩形 266269"/>
          <p:cNvSpPr/>
          <p:nvPr/>
        </p:nvSpPr>
        <p:spPr>
          <a:xfrm>
            <a:off x="1806575" y="3209247"/>
            <a:ext cx="793750" cy="420688"/>
          </a:xfrm>
          <a:prstGeom prst="rect">
            <a:avLst/>
          </a:prstGeom>
          <a:noFill/>
          <a:ln w="9525">
            <a:noFill/>
            <a:miter/>
          </a:ln>
        </p:spPr>
        <p:txBody>
          <a:bodyPr wrap="none">
            <a:spAutoFit/>
          </a:bodyPr>
          <a:lstStyle/>
          <a:p>
            <a:pPr algn="ctr" eaLnBrk="1" hangingPunct="1">
              <a:lnSpc>
                <a:spcPct val="90000"/>
              </a:lnSpc>
              <a:buFont typeface="Arial" panose="020B0604020202020204" pitchFamily="34" charset="0"/>
              <a:buNone/>
              <a:defRPr/>
            </a:pPr>
            <a:r>
              <a:rPr lang="zh-CN" altLang="en-US" sz="2400" noProof="1">
                <a:solidFill>
                  <a:srgbClr val="A50021"/>
                </a:solidFill>
                <a:effectLst>
                  <a:outerShdw blurRad="38100" dist="38100" dir="2700000">
                    <a:srgbClr val="C0C0C0"/>
                  </a:outerShdw>
                </a:effectLst>
                <a:latin typeface="Monotype Corsiva" pitchFamily="66" charset="0"/>
                <a:ea typeface="+mn-ea"/>
                <a:cs typeface="+mn-ea"/>
              </a:rPr>
              <a:t>互感</a:t>
            </a:r>
            <a:endParaRPr lang="zh-CN" altLang="en-US" sz="2400" noProof="1">
              <a:solidFill>
                <a:srgbClr val="A50021"/>
              </a:solidFill>
              <a:effectLst>
                <a:outerShdw blurRad="38100" dist="38100" dir="2700000">
                  <a:srgbClr val="C0C0C0"/>
                </a:outerShdw>
              </a:effectLst>
              <a:latin typeface="Monotype Corsiva" pitchFamily="66" charset="0"/>
              <a:ea typeface="+mn-ea"/>
            </a:endParaRPr>
          </a:p>
        </p:txBody>
      </p:sp>
      <p:pic>
        <p:nvPicPr>
          <p:cNvPr id="2058" name="图片 266270"/>
          <p:cNvPicPr>
            <a:picLocks noChangeAspect="1" noChangeArrowheads="1"/>
          </p:cNvPicPr>
          <p:nvPr/>
        </p:nvPicPr>
        <p:blipFill>
          <a:blip r:embed="rId4" cstate="print"/>
          <a:srcRect/>
          <a:stretch>
            <a:fillRect/>
          </a:stretch>
        </p:blipFill>
        <p:spPr bwMode="auto">
          <a:xfrm>
            <a:off x="3787775" y="2343212"/>
            <a:ext cx="4276725" cy="419100"/>
          </a:xfrm>
          <a:prstGeom prst="rect">
            <a:avLst/>
          </a:prstGeom>
          <a:noFill/>
          <a:ln w="9525">
            <a:noFill/>
            <a:miter lim="800000"/>
            <a:headEnd/>
            <a:tailEnd/>
          </a:ln>
        </p:spPr>
      </p:pic>
      <p:sp>
        <p:nvSpPr>
          <p:cNvPr id="2059"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5" action="ppaction://hlinksldjump"/>
              </a:rPr>
              <a:t>7.1 </a:t>
            </a:r>
            <a:r>
              <a:rPr lang="zh-CN" altLang="en-US" sz="1400">
                <a:solidFill>
                  <a:srgbClr val="0000CC"/>
                </a:solidFill>
                <a:latin typeface="Siemens Sans" pitchFamily="2" charset="0"/>
                <a:hlinkClick r:id="rId5" action="ppaction://hlinksldjump"/>
              </a:rPr>
              <a:t>异步电动机动态数学模型的性质</a:t>
            </a:r>
            <a:endParaRPr lang="zh-CN" altLang="en-US" sz="1400">
              <a:solidFill>
                <a:srgbClr val="0000CC"/>
              </a:solidFill>
              <a:latin typeface="Siemens Sans" pitchFamily="2" charset="0"/>
            </a:endParaRPr>
          </a:p>
        </p:txBody>
      </p:sp>
      <p:sp>
        <p:nvSpPr>
          <p:cNvPr id="2060" name="矩形 559110"/>
          <p:cNvSpPr>
            <a:spLocks noChangeArrowheads="1"/>
          </p:cNvSpPr>
          <p:nvPr/>
        </p:nvSpPr>
        <p:spPr bwMode="auto">
          <a:xfrm>
            <a:off x="0" y="4044950"/>
            <a:ext cx="1670050" cy="679450"/>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7.6 </a:t>
            </a:r>
            <a:r>
              <a:rPr lang="zh-CN" altLang="en-US" sz="1400">
                <a:solidFill>
                  <a:schemeClr val="tx1"/>
                </a:solidFill>
                <a:latin typeface="Siemens Sans" pitchFamily="2" charset="0"/>
                <a:hlinkClick r:id="rId6" action="ppaction://hlinksldjump"/>
              </a:rPr>
              <a:t>异步电动机按转子磁链定向的矢量控制系统</a:t>
            </a:r>
            <a:endParaRPr lang="zh-CN" altLang="en-US" sz="1400">
              <a:solidFill>
                <a:schemeClr val="tx1"/>
              </a:solidFill>
              <a:latin typeface="Siemens Sans" pitchFamily="2" charset="0"/>
            </a:endParaRPr>
          </a:p>
        </p:txBody>
      </p:sp>
      <p:sp>
        <p:nvSpPr>
          <p:cNvPr id="2061" name="矩形 559111"/>
          <p:cNvSpPr>
            <a:spLocks noChangeArrowheads="1"/>
          </p:cNvSpPr>
          <p:nvPr/>
        </p:nvSpPr>
        <p:spPr bwMode="auto">
          <a:xfrm>
            <a:off x="25400" y="1611313"/>
            <a:ext cx="1631950" cy="471487"/>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7.2 </a:t>
            </a:r>
            <a:r>
              <a:rPr lang="zh-CN" altLang="en-US" sz="1400">
                <a:solidFill>
                  <a:schemeClr val="tx1"/>
                </a:solidFill>
                <a:latin typeface="Siemens Sans" pitchFamily="2" charset="0"/>
                <a:hlinkClick r:id="rId7" action="ppaction://hlinksldjump"/>
              </a:rPr>
              <a:t>异步电动机三相数学模型</a:t>
            </a:r>
            <a:endParaRPr lang="zh-CN" altLang="en-US" sz="1400">
              <a:solidFill>
                <a:schemeClr val="tx1"/>
              </a:solidFill>
              <a:latin typeface="Siemens Sans" pitchFamily="2" charset="0"/>
            </a:endParaRPr>
          </a:p>
        </p:txBody>
      </p:sp>
      <p:sp>
        <p:nvSpPr>
          <p:cNvPr id="2062" name="矩形 559112">
            <a:hlinkClick r:id="rId8"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7.3 </a:t>
            </a:r>
            <a:r>
              <a:rPr lang="zh-CN" altLang="en-US" sz="1400">
                <a:solidFill>
                  <a:schemeClr val="tx1"/>
                </a:solidFill>
                <a:latin typeface="Siemens Sans" pitchFamily="2" charset="0"/>
                <a:hlinkClick r:id="rId8" action="ppaction://hlinksldjump"/>
              </a:rPr>
              <a:t>坐标变换</a:t>
            </a:r>
            <a:endParaRPr lang="zh-CN" altLang="en-US" sz="1400">
              <a:solidFill>
                <a:schemeClr val="tx1"/>
              </a:solidFill>
              <a:latin typeface="Siemens Sans" pitchFamily="2" charset="0"/>
            </a:endParaRPr>
          </a:p>
        </p:txBody>
      </p:sp>
      <p:sp>
        <p:nvSpPr>
          <p:cNvPr id="2063"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7.4 </a:t>
            </a:r>
            <a:r>
              <a:rPr lang="zh-CN" altLang="en-US" sz="1400">
                <a:solidFill>
                  <a:schemeClr val="tx1"/>
                </a:solidFill>
                <a:latin typeface="Siemens Sans" pitchFamily="2" charset="0"/>
                <a:hlinkClick r:id="rId9" action="ppaction://hlinksldjump"/>
              </a:rPr>
              <a:t>异步电动机在正交坐标系上的动态数学模型</a:t>
            </a:r>
            <a:endParaRPr lang="zh-CN" altLang="en-US" sz="1400">
              <a:solidFill>
                <a:schemeClr val="tx1"/>
              </a:solidFill>
              <a:latin typeface="Siemens Sans" pitchFamily="2" charset="0"/>
            </a:endParaRPr>
          </a:p>
        </p:txBody>
      </p:sp>
      <p:sp>
        <p:nvSpPr>
          <p:cNvPr id="2064"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7.5 </a:t>
            </a:r>
            <a:r>
              <a:rPr lang="zh-CN" altLang="en-US" sz="1400">
                <a:solidFill>
                  <a:schemeClr val="tx1"/>
                </a:solidFill>
                <a:latin typeface="Siemens Sans" pitchFamily="2" charset="0"/>
                <a:hlinkClick r:id="rId10" action="ppaction://hlinksldjump"/>
              </a:rPr>
              <a:t>异步电动机在正交坐标系上的状态方程</a:t>
            </a:r>
            <a:endParaRPr lang="zh-CN" altLang="en-US" sz="1400">
              <a:solidFill>
                <a:schemeClr val="tx1"/>
              </a:solidFill>
              <a:latin typeface="Siemens Sans" pitchFamily="2" charset="0"/>
            </a:endParaRPr>
          </a:p>
        </p:txBody>
      </p:sp>
      <p:sp>
        <p:nvSpPr>
          <p:cNvPr id="2065"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1" action="ppaction://hlinksldjump"/>
              </a:rPr>
              <a:t>7.8 </a:t>
            </a:r>
            <a:r>
              <a:rPr lang="zh-CN" altLang="en-US" sz="1400">
                <a:solidFill>
                  <a:schemeClr val="tx1"/>
                </a:solidFill>
                <a:latin typeface="Siemens Sans" pitchFamily="2" charset="0"/>
                <a:hlinkClick r:id="rId11" action="ppaction://hlinksldjump"/>
              </a:rPr>
              <a:t>直接转矩控制系统与矢量控制系统的比较</a:t>
            </a:r>
            <a:endParaRPr lang="zh-CN" altLang="en-US" sz="1400">
              <a:solidFill>
                <a:schemeClr val="tx1"/>
              </a:solidFill>
              <a:latin typeface="Siemens Sans" pitchFamily="2" charset="0"/>
            </a:endParaRPr>
          </a:p>
        </p:txBody>
      </p:sp>
      <p:sp>
        <p:nvSpPr>
          <p:cNvPr id="2066"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7.7 </a:t>
            </a:r>
            <a:r>
              <a:rPr lang="zh-CN" altLang="en-US" sz="1400">
                <a:solidFill>
                  <a:schemeClr val="tx1"/>
                </a:solidFill>
                <a:latin typeface="Siemens Sans" pitchFamily="2" charset="0"/>
                <a:hlinkClick r:id="rId12"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标题 356353"/>
          <p:cNvSpPr>
            <a:spLocks noGrp="1" noChangeArrowheads="1"/>
          </p:cNvSpPr>
          <p:nvPr>
            <p:ph type="title"/>
          </p:nvPr>
        </p:nvSpPr>
        <p:spPr>
          <a:xfrm>
            <a:off x="1652064" y="222250"/>
            <a:ext cx="7459662" cy="725488"/>
          </a:xfrm>
        </p:spPr>
        <p:txBody>
          <a:bodyPr/>
          <a:lstStyle/>
          <a:p>
            <a:pPr marL="838200" indent="-838200" eaLnBrk="1" hangingPunct="1"/>
            <a:r>
              <a:rPr lang="en-US" altLang="zh-CN" dirty="0" smtClean="0"/>
              <a:t>7.6.1</a:t>
            </a:r>
            <a:r>
              <a:rPr lang="zh-CN" altLang="en-US" dirty="0" smtClean="0"/>
              <a:t>按转子磁链定向的</a:t>
            </a:r>
            <a:r>
              <a:rPr lang="zh-CN" altLang="en-US" sz="2800" dirty="0" smtClean="0">
                <a:solidFill>
                  <a:srgbClr val="FF0000"/>
                </a:solidFill>
                <a:effectLst>
                  <a:outerShdw blurRad="38100" dist="38100" dir="2700000" algn="tl">
                    <a:srgbClr val="000000">
                      <a:alpha val="43137"/>
                    </a:srgbClr>
                  </a:outerShdw>
                </a:effectLst>
                <a:latin typeface="华文行楷" pitchFamily="2" charset="-122"/>
                <a:ea typeface="华文行楷" pitchFamily="2" charset="-122"/>
              </a:rPr>
              <a:t>同步旋转</a:t>
            </a:r>
            <a:r>
              <a:rPr lang="zh-CN" altLang="en-US" dirty="0" smtClean="0"/>
              <a:t>正交坐标系状态方程</a:t>
            </a:r>
          </a:p>
        </p:txBody>
      </p:sp>
      <p:sp>
        <p:nvSpPr>
          <p:cNvPr id="52231" name="文本占位符 356354"/>
          <p:cNvSpPr>
            <a:spLocks noGrp="1" noChangeArrowheads="1"/>
          </p:cNvSpPr>
          <p:nvPr>
            <p:ph type="body" sz="half" idx="1"/>
          </p:nvPr>
        </p:nvSpPr>
        <p:spPr>
          <a:xfrm>
            <a:off x="1704975" y="993775"/>
            <a:ext cx="7439025" cy="965200"/>
          </a:xfrm>
        </p:spPr>
        <p:txBody>
          <a:bodyPr/>
          <a:lstStyle/>
          <a:p>
            <a:pPr algn="just" eaLnBrk="1" hangingPunct="1">
              <a:buFont typeface="Wingdings" pitchFamily="2" charset="2"/>
              <a:buChar char="l"/>
            </a:pPr>
            <a:r>
              <a:rPr lang="zh-CN" altLang="en-US" dirty="0" smtClean="0"/>
              <a:t>旋转正交</a:t>
            </a:r>
            <a:r>
              <a:rPr lang="en-US" altLang="zh-CN" dirty="0" err="1" smtClean="0"/>
              <a:t>dq</a:t>
            </a:r>
            <a:r>
              <a:rPr lang="zh-CN" altLang="en-US" dirty="0" smtClean="0"/>
              <a:t>坐标系的一个特例是与转子磁链旋转矢量同步旋转的坐标系。令</a:t>
            </a:r>
            <a:r>
              <a:rPr lang="en-US" altLang="zh-CN" dirty="0" smtClean="0"/>
              <a:t>d</a:t>
            </a:r>
            <a:r>
              <a:rPr lang="zh-CN" altLang="en-US" dirty="0" smtClean="0"/>
              <a:t>轴与转子磁链矢量重合，称作按转子磁链定向的同步旋转正交坐标系，简称</a:t>
            </a:r>
            <a:r>
              <a:rPr lang="en-US" altLang="zh-CN" dirty="0" smtClean="0">
                <a:solidFill>
                  <a:srgbClr val="FF0000"/>
                </a:solidFill>
                <a:effectLst>
                  <a:outerShdw blurRad="38100" dist="38100" dir="2700000" algn="tl">
                    <a:srgbClr val="000000">
                      <a:alpha val="43137"/>
                    </a:srgbClr>
                  </a:outerShdw>
                </a:effectLst>
              </a:rPr>
              <a:t>MT</a:t>
            </a:r>
            <a:r>
              <a:rPr lang="zh-CN" altLang="en-US" dirty="0" smtClean="0"/>
              <a:t>坐标系。</a:t>
            </a:r>
          </a:p>
        </p:txBody>
      </p:sp>
      <p:graphicFrame>
        <p:nvGraphicFramePr>
          <p:cNvPr id="52226" name="对象 356361"/>
          <p:cNvGraphicFramePr>
            <a:graphicFrameLocks/>
          </p:cNvGraphicFramePr>
          <p:nvPr/>
        </p:nvGraphicFramePr>
        <p:xfrm>
          <a:off x="2514600" y="1884363"/>
          <a:ext cx="5040313" cy="865187"/>
        </p:xfrm>
        <a:graphic>
          <a:graphicData uri="http://schemas.openxmlformats.org/presentationml/2006/ole">
            <p:oleObj spid="_x0000_s52226" r:id="rId3" imgW="2274287" imgH="393871" progId="">
              <p:embed/>
            </p:oleObj>
          </a:graphicData>
        </a:graphic>
      </p:graphicFrame>
      <p:sp>
        <p:nvSpPr>
          <p:cNvPr id="52232" name="矩形 356362"/>
          <p:cNvSpPr>
            <a:spLocks noChangeArrowheads="1"/>
          </p:cNvSpPr>
          <p:nvPr/>
        </p:nvSpPr>
        <p:spPr bwMode="auto">
          <a:xfrm>
            <a:off x="2025650" y="6200775"/>
            <a:ext cx="6588125" cy="657225"/>
          </a:xfrm>
          <a:prstGeom prst="rect">
            <a:avLst/>
          </a:prstGeom>
          <a:noFill/>
          <a:ln w="9525">
            <a:noFill/>
            <a:miter lim="800000"/>
            <a:headEnd/>
            <a:tailEnd/>
          </a:ln>
        </p:spPr>
        <p:txBody>
          <a:bodyPr lIns="0" tIns="0" rIns="90000" bIns="0"/>
          <a:lstStyle/>
          <a:p>
            <a:pPr algn="ctr" eaLnBrk="1" hangingPunct="1">
              <a:buClr>
                <a:srgbClr val="FF9933"/>
              </a:buClr>
            </a:pPr>
            <a:r>
              <a:rPr lang="zh-CN" altLang="en-US" sz="2000">
                <a:solidFill>
                  <a:schemeClr val="tx1"/>
                </a:solidFill>
                <a:latin typeface="Siemens Sans" pitchFamily="2" charset="0"/>
              </a:rPr>
              <a:t>图</a:t>
            </a:r>
            <a:r>
              <a:rPr lang="en-US" altLang="zh-CN" sz="2000">
                <a:solidFill>
                  <a:schemeClr val="tx1"/>
                </a:solidFill>
                <a:latin typeface="Siemens Sans" pitchFamily="2" charset="0"/>
              </a:rPr>
              <a:t>7</a:t>
            </a:r>
            <a:r>
              <a:rPr lang="en-US" altLang="zh-CN" sz="2000">
                <a:solidFill>
                  <a:schemeClr val="tx1"/>
                </a:solidFill>
              </a:rPr>
              <a:t>-13  </a:t>
            </a:r>
            <a:r>
              <a:rPr lang="zh-CN" altLang="en-US" sz="2000">
                <a:solidFill>
                  <a:schemeClr val="tx1"/>
                </a:solidFill>
                <a:latin typeface="Siemens Sans" pitchFamily="2" charset="0"/>
              </a:rPr>
              <a:t>静止正交坐标系与按转子磁链定向的</a:t>
            </a:r>
          </a:p>
          <a:p>
            <a:pPr algn="ctr" eaLnBrk="1" hangingPunct="1">
              <a:buClr>
                <a:srgbClr val="FF9933"/>
              </a:buClr>
            </a:pPr>
            <a:r>
              <a:rPr lang="zh-CN" altLang="en-US" sz="2000">
                <a:solidFill>
                  <a:schemeClr val="tx1"/>
                </a:solidFill>
                <a:latin typeface="Siemens Sans" pitchFamily="2" charset="0"/>
              </a:rPr>
              <a:t>同步旋转正交坐标系</a:t>
            </a:r>
          </a:p>
        </p:txBody>
      </p:sp>
      <p:graphicFrame>
        <p:nvGraphicFramePr>
          <p:cNvPr id="52227" name="对象 356363"/>
          <p:cNvGraphicFramePr>
            <a:graphicFrameLocks/>
          </p:cNvGraphicFramePr>
          <p:nvPr/>
        </p:nvGraphicFramePr>
        <p:xfrm>
          <a:off x="1798638" y="2940050"/>
          <a:ext cx="5113337" cy="3278188"/>
        </p:xfrm>
        <a:graphic>
          <a:graphicData uri="http://schemas.openxmlformats.org/presentationml/2006/ole">
            <p:oleObj spid="_x0000_s52227" r:id="rId4" imgW="4594860" imgH="2926994" progId="">
              <p:embed/>
            </p:oleObj>
          </a:graphicData>
        </a:graphic>
      </p:graphicFrame>
      <p:graphicFrame>
        <p:nvGraphicFramePr>
          <p:cNvPr id="52228" name="Object 11"/>
          <p:cNvGraphicFramePr>
            <a:graphicFrameLocks noChangeAspect="1"/>
          </p:cNvGraphicFramePr>
          <p:nvPr/>
        </p:nvGraphicFramePr>
        <p:xfrm>
          <a:off x="6784975" y="3111500"/>
          <a:ext cx="2232025" cy="1082675"/>
        </p:xfrm>
        <a:graphic>
          <a:graphicData uri="http://schemas.openxmlformats.org/presentationml/2006/ole">
            <p:oleObj spid="_x0000_s52228" name="Equation" r:id="rId5" imgW="939800" imgH="457200" progId="">
              <p:embed/>
            </p:oleObj>
          </a:graphicData>
        </a:graphic>
      </p:graphicFrame>
      <p:graphicFrame>
        <p:nvGraphicFramePr>
          <p:cNvPr id="52229" name="Object 13"/>
          <p:cNvGraphicFramePr>
            <a:graphicFrameLocks noChangeAspect="1"/>
          </p:cNvGraphicFramePr>
          <p:nvPr/>
        </p:nvGraphicFramePr>
        <p:xfrm>
          <a:off x="6551613" y="4344988"/>
          <a:ext cx="2592387" cy="1041400"/>
        </p:xfrm>
        <a:graphic>
          <a:graphicData uri="http://schemas.openxmlformats.org/presentationml/2006/ole">
            <p:oleObj spid="_x0000_s52229" name="Equation" r:id="rId6" imgW="1040948" imgH="418918" progId="">
              <p:embed/>
            </p:oleObj>
          </a:graphicData>
        </a:graphic>
      </p:graphicFrame>
      <p:sp>
        <p:nvSpPr>
          <p:cNvPr id="52233"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52234"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52235"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52236"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52237"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52238"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52239"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52240"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内容占位符 553985"/>
          <p:cNvGraphicFramePr>
            <a:graphicFrameLocks/>
          </p:cNvGraphicFramePr>
          <p:nvPr>
            <p:ph sz="half" idx="1"/>
          </p:nvPr>
        </p:nvGraphicFramePr>
        <p:xfrm>
          <a:off x="1939925" y="909638"/>
          <a:ext cx="4657725" cy="955675"/>
        </p:xfrm>
        <a:graphic>
          <a:graphicData uri="http://schemas.openxmlformats.org/presentationml/2006/ole">
            <p:oleObj spid="_x0000_s53250" r:id="rId3" imgW="2096410" imgH="470104" progId="">
              <p:embed/>
            </p:oleObj>
          </a:graphicData>
        </a:graphic>
      </p:graphicFrame>
      <p:sp>
        <p:nvSpPr>
          <p:cNvPr id="53257" name="矩形 553986"/>
          <p:cNvSpPr>
            <a:spLocks noChangeArrowheads="1"/>
          </p:cNvSpPr>
          <p:nvPr/>
        </p:nvSpPr>
        <p:spPr bwMode="auto">
          <a:xfrm>
            <a:off x="1724025" y="276225"/>
            <a:ext cx="7419975" cy="519113"/>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800">
                <a:solidFill>
                  <a:schemeClr val="tx2"/>
                </a:solidFill>
                <a:latin typeface="Times New Roman" pitchFamily="18" charset="0"/>
              </a:rPr>
              <a:t>1. </a:t>
            </a:r>
            <a:r>
              <a:rPr lang="el-GR" altLang="zh-CN" sz="2800" i="1">
                <a:solidFill>
                  <a:schemeClr val="tx2"/>
                </a:solidFill>
                <a:latin typeface="Times New Roman" pitchFamily="18" charset="0"/>
                <a:sym typeface="Symbol" pitchFamily="18" charset="2"/>
              </a:rPr>
              <a:t></a:t>
            </a:r>
            <a:r>
              <a:rPr lang="en-US" altLang="zh-CN" sz="2800" i="1">
                <a:solidFill>
                  <a:schemeClr val="tx2"/>
                </a:solidFill>
                <a:latin typeface="Times New Roman" pitchFamily="18" charset="0"/>
                <a:sym typeface="Symbol" pitchFamily="18" charset="2"/>
              </a:rPr>
              <a:t> </a:t>
            </a:r>
            <a:r>
              <a:rPr lang="en-US" altLang="zh-CN" sz="2800">
                <a:solidFill>
                  <a:schemeClr val="tx2"/>
                </a:solidFill>
                <a:latin typeface="Times New Roman" pitchFamily="18" charset="0"/>
                <a:sym typeface="Symbol" pitchFamily="18" charset="2"/>
              </a:rPr>
              <a:t>—</a:t>
            </a:r>
            <a:r>
              <a:rPr lang="en-US" altLang="zh-CN" sz="2800" i="1">
                <a:solidFill>
                  <a:schemeClr val="tx2"/>
                </a:solidFill>
                <a:latin typeface="Times New Roman" pitchFamily="18" charset="0"/>
                <a:sym typeface="Symbol" pitchFamily="18" charset="2"/>
              </a:rPr>
              <a:t></a:t>
            </a:r>
            <a:r>
              <a:rPr lang="en-US" altLang="zh-CN" sz="2800" baseline="-25000">
                <a:solidFill>
                  <a:schemeClr val="tx2"/>
                </a:solidFill>
                <a:latin typeface="Times New Roman" pitchFamily="18" charset="0"/>
                <a:sym typeface="Symbol" pitchFamily="18" charset="2"/>
              </a:rPr>
              <a:t>r</a:t>
            </a:r>
            <a:r>
              <a:rPr lang="en-US" altLang="zh-CN" sz="2800" i="1" baseline="-25000">
                <a:solidFill>
                  <a:schemeClr val="tx2"/>
                </a:solidFill>
                <a:latin typeface="Times New Roman" pitchFamily="18" charset="0"/>
                <a:sym typeface="Symbol" pitchFamily="18" charset="2"/>
              </a:rPr>
              <a:t> </a:t>
            </a:r>
            <a:r>
              <a:rPr lang="en-US" altLang="zh-CN" sz="2800">
                <a:solidFill>
                  <a:schemeClr val="tx2"/>
                </a:solidFill>
                <a:latin typeface="Times New Roman" pitchFamily="18" charset="0"/>
                <a:sym typeface="Symbol" pitchFamily="18" charset="2"/>
              </a:rPr>
              <a:t>— </a:t>
            </a:r>
            <a:r>
              <a:rPr lang="en-US" altLang="zh-CN" sz="2800" i="1">
                <a:solidFill>
                  <a:schemeClr val="tx2"/>
                </a:solidFill>
                <a:latin typeface="Times New Roman" pitchFamily="18" charset="0"/>
              </a:rPr>
              <a:t>i</a:t>
            </a:r>
            <a:r>
              <a:rPr lang="en-US" altLang="zh-CN" sz="2800" baseline="-25000">
                <a:solidFill>
                  <a:schemeClr val="tx2"/>
                </a:solidFill>
                <a:latin typeface="Times New Roman" pitchFamily="18" charset="0"/>
              </a:rPr>
              <a:t>s </a:t>
            </a:r>
            <a:r>
              <a:rPr lang="zh-CN" altLang="en-US" sz="2800">
                <a:solidFill>
                  <a:schemeClr val="tx2"/>
                </a:solidFill>
                <a:latin typeface="Times New Roman" pitchFamily="18" charset="0"/>
              </a:rPr>
              <a:t>状态方程标准型</a:t>
            </a:r>
            <a:r>
              <a:rPr lang="zh-CN" altLang="en-US" sz="2800">
                <a:solidFill>
                  <a:schemeClr val="tx1"/>
                </a:solidFill>
                <a:latin typeface="Tahoma" pitchFamily="34" charset="0"/>
              </a:rPr>
              <a:t> </a:t>
            </a:r>
            <a:r>
              <a:rPr lang="en-US" altLang="zh-CN" sz="2800">
                <a:solidFill>
                  <a:schemeClr val="tx1"/>
                </a:solidFill>
                <a:latin typeface="Tahoma" pitchFamily="34" charset="0"/>
              </a:rPr>
              <a:t>(</a:t>
            </a:r>
            <a:r>
              <a:rPr lang="zh-CN" altLang="en-US" sz="2800">
                <a:solidFill>
                  <a:srgbClr val="FF0000"/>
                </a:solidFill>
                <a:latin typeface="Tahoma" pitchFamily="34" charset="0"/>
              </a:rPr>
              <a:t>重写</a:t>
            </a:r>
            <a:r>
              <a:rPr lang="en-US" altLang="zh-CN" sz="2800">
                <a:solidFill>
                  <a:schemeClr val="tx1"/>
                </a:solidFill>
                <a:latin typeface="Tahoma" pitchFamily="34" charset="0"/>
              </a:rPr>
              <a:t>)</a:t>
            </a:r>
          </a:p>
        </p:txBody>
      </p:sp>
      <p:graphicFrame>
        <p:nvGraphicFramePr>
          <p:cNvPr id="53251" name="对象 553987"/>
          <p:cNvGraphicFramePr>
            <a:graphicFrameLocks/>
          </p:cNvGraphicFramePr>
          <p:nvPr/>
        </p:nvGraphicFramePr>
        <p:xfrm>
          <a:off x="1868488" y="2051050"/>
          <a:ext cx="4867275" cy="850900"/>
        </p:xfrm>
        <a:graphic>
          <a:graphicData uri="http://schemas.openxmlformats.org/presentationml/2006/ole">
            <p:oleObj spid="_x0000_s53251" r:id="rId4" imgW="2273300" imgH="431800" progId="">
              <p:embed/>
            </p:oleObj>
          </a:graphicData>
        </a:graphic>
      </p:graphicFrame>
      <p:graphicFrame>
        <p:nvGraphicFramePr>
          <p:cNvPr id="53252" name="对象 553988"/>
          <p:cNvGraphicFramePr>
            <a:graphicFrameLocks/>
          </p:cNvGraphicFramePr>
          <p:nvPr/>
        </p:nvGraphicFramePr>
        <p:xfrm>
          <a:off x="1882775" y="2971800"/>
          <a:ext cx="5002213" cy="925513"/>
        </p:xfrm>
        <a:graphic>
          <a:graphicData uri="http://schemas.openxmlformats.org/presentationml/2006/ole">
            <p:oleObj spid="_x0000_s53252" r:id="rId5" imgW="2274287" imgH="457399" progId="">
              <p:embed/>
            </p:oleObj>
          </a:graphicData>
        </a:graphic>
      </p:graphicFrame>
      <p:graphicFrame>
        <p:nvGraphicFramePr>
          <p:cNvPr id="53253" name="内容占位符 553989"/>
          <p:cNvGraphicFramePr>
            <a:graphicFrameLocks/>
          </p:cNvGraphicFramePr>
          <p:nvPr>
            <p:ph sz="half" idx="2"/>
          </p:nvPr>
        </p:nvGraphicFramePr>
        <p:xfrm>
          <a:off x="1728788" y="3921125"/>
          <a:ext cx="7415212" cy="966788"/>
        </p:xfrm>
        <a:graphic>
          <a:graphicData uri="http://schemas.openxmlformats.org/presentationml/2006/ole">
            <p:oleObj spid="_x0000_s53253" r:id="rId6" imgW="3759200" imgH="457200" progId="">
              <p:embed/>
            </p:oleObj>
          </a:graphicData>
        </a:graphic>
      </p:graphicFrame>
      <p:graphicFrame>
        <p:nvGraphicFramePr>
          <p:cNvPr id="53254" name="对象 553990"/>
          <p:cNvGraphicFramePr>
            <a:graphicFrameLocks/>
          </p:cNvGraphicFramePr>
          <p:nvPr/>
        </p:nvGraphicFramePr>
        <p:xfrm>
          <a:off x="1706563" y="4995863"/>
          <a:ext cx="7437437" cy="877887"/>
        </p:xfrm>
        <a:graphic>
          <a:graphicData uri="http://schemas.openxmlformats.org/presentationml/2006/ole">
            <p:oleObj spid="_x0000_s53254" r:id="rId7" imgW="3759200" imgH="457200" progId="">
              <p:embed/>
            </p:oleObj>
          </a:graphicData>
        </a:graphic>
      </p:graphicFrame>
      <p:graphicFrame>
        <p:nvGraphicFramePr>
          <p:cNvPr id="53255" name="对象 553991"/>
          <p:cNvGraphicFramePr>
            <a:graphicFrameLocks/>
          </p:cNvGraphicFramePr>
          <p:nvPr/>
        </p:nvGraphicFramePr>
        <p:xfrm>
          <a:off x="7504113" y="6008688"/>
          <a:ext cx="1236662" cy="792162"/>
        </p:xfrm>
        <a:graphic>
          <a:graphicData uri="http://schemas.openxmlformats.org/presentationml/2006/ole">
            <p:oleObj spid="_x0000_s53255" r:id="rId8" imgW="495515" imgH="431987" progId="">
              <p:embed/>
            </p:oleObj>
          </a:graphicData>
        </a:graphic>
      </p:graphicFrame>
      <p:sp>
        <p:nvSpPr>
          <p:cNvPr id="53258" name="矩形 553992"/>
          <p:cNvSpPr>
            <a:spLocks noChangeArrowheads="1"/>
          </p:cNvSpPr>
          <p:nvPr/>
        </p:nvSpPr>
        <p:spPr bwMode="auto">
          <a:xfrm>
            <a:off x="1717675" y="6127750"/>
            <a:ext cx="1774825" cy="366713"/>
          </a:xfrm>
          <a:prstGeom prst="rect">
            <a:avLst/>
          </a:prstGeom>
          <a:noFill/>
          <a:ln w="9525">
            <a:noFill/>
            <a:miter lim="800000"/>
            <a:headEnd/>
            <a:tailEnd/>
          </a:ln>
        </p:spPr>
        <p:txBody>
          <a:bodyPr>
            <a:spAutoFit/>
          </a:bodyPr>
          <a:lstStyle/>
          <a:p>
            <a:pPr algn="just" eaLnBrk="1" hangingPunct="1">
              <a:buFont typeface="Arial" pitchFamily="34" charset="0"/>
              <a:buNone/>
            </a:pPr>
            <a:r>
              <a:rPr lang="zh-CN" altLang="en-US" sz="1800">
                <a:solidFill>
                  <a:schemeClr val="tx1"/>
                </a:solidFill>
                <a:latin typeface="Times New Roman" pitchFamily="18" charset="0"/>
              </a:rPr>
              <a:t>电机漏磁系数：</a:t>
            </a:r>
          </a:p>
        </p:txBody>
      </p:sp>
      <p:graphicFrame>
        <p:nvGraphicFramePr>
          <p:cNvPr id="53256" name="对象 553993"/>
          <p:cNvGraphicFramePr>
            <a:graphicFrameLocks/>
          </p:cNvGraphicFramePr>
          <p:nvPr/>
        </p:nvGraphicFramePr>
        <p:xfrm>
          <a:off x="3559175" y="5932488"/>
          <a:ext cx="1568450" cy="925512"/>
        </p:xfrm>
        <a:graphic>
          <a:graphicData uri="http://schemas.openxmlformats.org/presentationml/2006/ole">
            <p:oleObj spid="_x0000_s53256" r:id="rId9" imgW="774700" imgH="457200" progId="">
              <p:embed/>
            </p:oleObj>
          </a:graphicData>
        </a:graphic>
      </p:graphicFrame>
      <p:sp>
        <p:nvSpPr>
          <p:cNvPr id="53259" name="矩形 553994"/>
          <p:cNvSpPr>
            <a:spLocks noChangeArrowheads="1"/>
          </p:cNvSpPr>
          <p:nvPr/>
        </p:nvSpPr>
        <p:spPr bwMode="auto">
          <a:xfrm>
            <a:off x="5384800" y="6213475"/>
            <a:ext cx="2255838" cy="339725"/>
          </a:xfrm>
          <a:prstGeom prst="rect">
            <a:avLst/>
          </a:prstGeom>
          <a:noFill/>
          <a:ln w="9525">
            <a:noFill/>
            <a:miter lim="800000"/>
            <a:headEnd/>
            <a:tailEnd/>
          </a:ln>
        </p:spPr>
        <p:txBody>
          <a:bodyPr wrap="none">
            <a:spAutoFit/>
          </a:bodyPr>
          <a:lstStyle/>
          <a:p>
            <a:pPr algn="ctr" eaLnBrk="1" hangingPunct="1">
              <a:lnSpc>
                <a:spcPct val="90000"/>
              </a:lnSpc>
              <a:buFont typeface="Arial" pitchFamily="34" charset="0"/>
              <a:buNone/>
            </a:pPr>
            <a:r>
              <a:rPr lang="zh-CN" altLang="en-US" sz="1800">
                <a:solidFill>
                  <a:schemeClr val="tx1"/>
                </a:solidFill>
                <a:latin typeface="Monotype Corsiva" pitchFamily="66" charset="0"/>
              </a:rPr>
              <a:t>转子电磁时间常数：</a:t>
            </a:r>
          </a:p>
        </p:txBody>
      </p:sp>
      <p:sp>
        <p:nvSpPr>
          <p:cNvPr id="53260"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0" action="ppaction://hlinksldjump"/>
              </a:rPr>
              <a:t>7.1 </a:t>
            </a:r>
            <a:r>
              <a:rPr lang="zh-CN" altLang="en-US" sz="1400">
                <a:solidFill>
                  <a:srgbClr val="0000CC"/>
                </a:solidFill>
                <a:latin typeface="Siemens Sans" pitchFamily="2" charset="0"/>
                <a:hlinkClick r:id="rId10" action="ppaction://hlinksldjump"/>
              </a:rPr>
              <a:t>异步电动机动态数学模型的性质</a:t>
            </a:r>
            <a:endParaRPr lang="zh-CN" altLang="en-US" sz="1400">
              <a:solidFill>
                <a:srgbClr val="0000CC"/>
              </a:solidFill>
              <a:latin typeface="Siemens Sans" pitchFamily="2" charset="0"/>
            </a:endParaRPr>
          </a:p>
        </p:txBody>
      </p:sp>
      <p:sp>
        <p:nvSpPr>
          <p:cNvPr id="53261"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7.6 </a:t>
            </a:r>
            <a:r>
              <a:rPr lang="zh-CN" altLang="en-US" sz="1400">
                <a:solidFill>
                  <a:schemeClr val="tx1"/>
                </a:solidFill>
                <a:latin typeface="Siemens Sans" pitchFamily="2" charset="0"/>
                <a:hlinkClick r:id="rId11" action="ppaction://hlinksldjump"/>
              </a:rPr>
              <a:t>异步电动机按转子磁链定向的矢量控制系统</a:t>
            </a:r>
            <a:endParaRPr lang="zh-CN" altLang="en-US" sz="1400">
              <a:solidFill>
                <a:schemeClr val="tx1"/>
              </a:solidFill>
              <a:latin typeface="Siemens Sans" pitchFamily="2" charset="0"/>
            </a:endParaRPr>
          </a:p>
        </p:txBody>
      </p:sp>
      <p:sp>
        <p:nvSpPr>
          <p:cNvPr id="53262"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7.2 </a:t>
            </a:r>
            <a:r>
              <a:rPr lang="zh-CN" altLang="en-US" sz="1400">
                <a:solidFill>
                  <a:schemeClr val="tx1"/>
                </a:solidFill>
                <a:latin typeface="Siemens Sans" pitchFamily="2" charset="0"/>
                <a:hlinkClick r:id="rId12" action="ppaction://hlinksldjump"/>
              </a:rPr>
              <a:t>异步电动机三相数学模型</a:t>
            </a:r>
            <a:endParaRPr lang="zh-CN" altLang="en-US" sz="1400">
              <a:solidFill>
                <a:schemeClr val="tx1"/>
              </a:solidFill>
              <a:latin typeface="Siemens Sans" pitchFamily="2" charset="0"/>
            </a:endParaRPr>
          </a:p>
        </p:txBody>
      </p:sp>
      <p:sp>
        <p:nvSpPr>
          <p:cNvPr id="53263" name="矩形 559112">
            <a:hlinkClick r:id="rId13"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7.3 </a:t>
            </a:r>
            <a:r>
              <a:rPr lang="zh-CN" altLang="en-US" sz="1400">
                <a:solidFill>
                  <a:schemeClr val="tx1"/>
                </a:solidFill>
                <a:latin typeface="Siemens Sans" pitchFamily="2" charset="0"/>
                <a:hlinkClick r:id="rId13" action="ppaction://hlinksldjump"/>
              </a:rPr>
              <a:t>坐标变换</a:t>
            </a:r>
            <a:endParaRPr lang="zh-CN" altLang="en-US" sz="1400">
              <a:solidFill>
                <a:schemeClr val="tx1"/>
              </a:solidFill>
              <a:latin typeface="Siemens Sans" pitchFamily="2" charset="0"/>
            </a:endParaRPr>
          </a:p>
        </p:txBody>
      </p:sp>
      <p:sp>
        <p:nvSpPr>
          <p:cNvPr id="53264"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7.4 </a:t>
            </a:r>
            <a:r>
              <a:rPr lang="zh-CN" altLang="en-US" sz="1400">
                <a:solidFill>
                  <a:schemeClr val="tx1"/>
                </a:solidFill>
                <a:latin typeface="Siemens Sans" pitchFamily="2" charset="0"/>
                <a:hlinkClick r:id="rId14" action="ppaction://hlinksldjump"/>
              </a:rPr>
              <a:t>异步电动机在正交坐标系上的动态数学模型</a:t>
            </a:r>
            <a:endParaRPr lang="zh-CN" altLang="en-US" sz="1400">
              <a:solidFill>
                <a:schemeClr val="tx1"/>
              </a:solidFill>
              <a:latin typeface="Siemens Sans" pitchFamily="2" charset="0"/>
            </a:endParaRPr>
          </a:p>
        </p:txBody>
      </p:sp>
      <p:sp>
        <p:nvSpPr>
          <p:cNvPr id="53265"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7.5 </a:t>
            </a:r>
            <a:r>
              <a:rPr lang="zh-CN" altLang="en-US" sz="1400">
                <a:solidFill>
                  <a:schemeClr val="tx1"/>
                </a:solidFill>
                <a:latin typeface="Siemens Sans" pitchFamily="2" charset="0"/>
                <a:hlinkClick r:id="rId15" action="ppaction://hlinksldjump"/>
              </a:rPr>
              <a:t>异步电动机在正交坐标系上的状态方程</a:t>
            </a:r>
            <a:endParaRPr lang="zh-CN" altLang="en-US" sz="1400">
              <a:solidFill>
                <a:schemeClr val="tx1"/>
              </a:solidFill>
              <a:latin typeface="Siemens Sans" pitchFamily="2" charset="0"/>
            </a:endParaRPr>
          </a:p>
        </p:txBody>
      </p:sp>
      <p:sp>
        <p:nvSpPr>
          <p:cNvPr id="53266"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6" action="ppaction://hlinksldjump"/>
              </a:rPr>
              <a:t>7.8 </a:t>
            </a:r>
            <a:r>
              <a:rPr lang="zh-CN" altLang="en-US" sz="1400">
                <a:solidFill>
                  <a:schemeClr val="tx1"/>
                </a:solidFill>
                <a:latin typeface="Siemens Sans" pitchFamily="2" charset="0"/>
                <a:hlinkClick r:id="rId16" action="ppaction://hlinksldjump"/>
              </a:rPr>
              <a:t>直接转矩控制系统与矢量控制系统的比较</a:t>
            </a:r>
            <a:endParaRPr lang="zh-CN" altLang="en-US" sz="1400">
              <a:solidFill>
                <a:schemeClr val="tx1"/>
              </a:solidFill>
              <a:latin typeface="Siemens Sans" pitchFamily="2" charset="0"/>
            </a:endParaRPr>
          </a:p>
        </p:txBody>
      </p:sp>
      <p:sp>
        <p:nvSpPr>
          <p:cNvPr id="53267"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7.7 </a:t>
            </a:r>
            <a:r>
              <a:rPr lang="zh-CN" altLang="en-US" sz="1400">
                <a:solidFill>
                  <a:schemeClr val="tx1"/>
                </a:solidFill>
                <a:latin typeface="Siemens Sans" pitchFamily="2" charset="0"/>
                <a:hlinkClick r:id="rId17"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标题 358491"/>
          <p:cNvSpPr>
            <a:spLocks noGrp="1" noChangeArrowheads="1"/>
          </p:cNvSpPr>
          <p:nvPr>
            <p:ph type="title"/>
          </p:nvPr>
        </p:nvSpPr>
        <p:spPr/>
        <p:txBody>
          <a:bodyPr/>
          <a:lstStyle/>
          <a:p>
            <a:pPr eaLnBrk="1" hangingPunct="1"/>
            <a:endParaRPr lang="zh-CN" altLang="en-US" smtClean="0"/>
          </a:p>
        </p:txBody>
      </p:sp>
      <p:sp>
        <p:nvSpPr>
          <p:cNvPr id="358403" name="文本占位符 358402"/>
          <p:cNvSpPr>
            <a:spLocks noGrp="1"/>
          </p:cNvSpPr>
          <p:nvPr>
            <p:ph type="body" sz="half" idx="1"/>
          </p:nvPr>
        </p:nvSpPr>
        <p:spPr>
          <a:xfrm>
            <a:off x="1676400" y="952500"/>
            <a:ext cx="7467600" cy="687388"/>
          </a:xfrm>
        </p:spPr>
        <p:txBody>
          <a:bodyPr/>
          <a:lstStyle/>
          <a:p>
            <a:pPr algn="just" eaLnBrk="1" hangingPunct="1">
              <a:buFont typeface="Wingdings" pitchFamily="2" charset="2"/>
              <a:buChar char="l"/>
              <a:defRPr/>
            </a:pPr>
            <a:r>
              <a:rPr lang="en-US" altLang="zh-CN" noProof="1">
                <a:solidFill>
                  <a:srgbClr val="A50021"/>
                </a:solidFill>
                <a:effectLst>
                  <a:outerShdw blurRad="38100" dist="38100" dir="2700000">
                    <a:srgbClr val="C0C0C0"/>
                  </a:outerShdw>
                </a:effectLst>
              </a:rPr>
              <a:t>m</a:t>
            </a:r>
            <a:r>
              <a:rPr lang="zh-CN" altLang="en-US" noProof="1">
                <a:solidFill>
                  <a:srgbClr val="A50021"/>
                </a:solidFill>
                <a:effectLst>
                  <a:outerShdw blurRad="38100" dist="38100" dir="2700000">
                    <a:srgbClr val="C0C0C0"/>
                  </a:outerShdw>
                </a:effectLst>
              </a:rPr>
              <a:t>轴与转子磁链矢量重合</a:t>
            </a:r>
          </a:p>
          <a:p>
            <a:pPr algn="just" eaLnBrk="1" hangingPunct="1">
              <a:buFont typeface="Wingdings" pitchFamily="2" charset="2"/>
              <a:buChar char="l"/>
              <a:defRPr/>
            </a:pPr>
            <a:r>
              <a:rPr lang="zh-CN" altLang="en-US" noProof="1"/>
              <a:t>为了保证</a:t>
            </a:r>
            <a:r>
              <a:rPr lang="en-US" altLang="zh-CN" noProof="1"/>
              <a:t>m</a:t>
            </a:r>
            <a:r>
              <a:rPr lang="zh-CN" altLang="en-US" noProof="1"/>
              <a:t>轴与转子磁链矢量始终重合，还必须使 </a:t>
            </a:r>
          </a:p>
        </p:txBody>
      </p:sp>
      <p:graphicFrame>
        <p:nvGraphicFramePr>
          <p:cNvPr id="54274" name="对象 358410"/>
          <p:cNvGraphicFramePr>
            <a:graphicFrameLocks/>
          </p:cNvGraphicFramePr>
          <p:nvPr/>
        </p:nvGraphicFramePr>
        <p:xfrm>
          <a:off x="2057400" y="1617663"/>
          <a:ext cx="2232025" cy="1082675"/>
        </p:xfrm>
        <a:graphic>
          <a:graphicData uri="http://schemas.openxmlformats.org/presentationml/2006/ole">
            <p:oleObj spid="_x0000_s54274" r:id="rId3" imgW="939800" imgH="457200" progId="">
              <p:embed/>
            </p:oleObj>
          </a:graphicData>
        </a:graphic>
      </p:graphicFrame>
      <p:graphicFrame>
        <p:nvGraphicFramePr>
          <p:cNvPr id="54275" name="对象 358412"/>
          <p:cNvGraphicFramePr>
            <a:graphicFrameLocks/>
          </p:cNvGraphicFramePr>
          <p:nvPr/>
        </p:nvGraphicFramePr>
        <p:xfrm>
          <a:off x="5127625" y="1617663"/>
          <a:ext cx="2592388" cy="1041400"/>
        </p:xfrm>
        <a:graphic>
          <a:graphicData uri="http://schemas.openxmlformats.org/presentationml/2006/ole">
            <p:oleObj spid="_x0000_s54275" r:id="rId4" imgW="1040948" imgH="418918" progId="">
              <p:embed/>
            </p:oleObj>
          </a:graphicData>
        </a:graphic>
      </p:graphicFrame>
      <p:sp>
        <p:nvSpPr>
          <p:cNvPr id="358424" name="矩形 358423"/>
          <p:cNvSpPr/>
          <p:nvPr/>
        </p:nvSpPr>
        <p:spPr>
          <a:xfrm>
            <a:off x="1754188" y="2873375"/>
            <a:ext cx="2906712" cy="395288"/>
          </a:xfrm>
          <a:prstGeom prst="rect">
            <a:avLst/>
          </a:prstGeom>
          <a:no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1800" b="1" i="0" u="none" kern="1200" baseline="0">
                <a:solidFill>
                  <a:schemeClr val="tx1"/>
                </a:solidFill>
                <a:latin typeface="Arial" charset="0"/>
              </a:defRPr>
            </a:lvl1pPr>
            <a:lvl2pPr marL="381000" lvl="1" indent="-191770">
              <a:buSzPct val="80000"/>
              <a:defRPr sz="1600" kern="1200"/>
            </a:lvl2pPr>
            <a:lvl3pPr marL="570230" lvl="2" indent="-187325">
              <a:defRPr sz="1400" kern="1200"/>
            </a:lvl3pPr>
            <a:lvl4pPr marL="757555" lvl="3" indent="-176530">
              <a:defRPr sz="1400" kern="1200"/>
            </a:lvl4pPr>
            <a:lvl5pPr marL="951230" lvl="4" indent="-192405">
              <a:defRPr sz="1400" kern="1200"/>
            </a:lvl5pPr>
          </a:lstStyle>
          <a:p>
            <a:pPr algn="just">
              <a:lnSpc>
                <a:spcPct val="90000"/>
              </a:lnSpc>
              <a:buFont typeface="Wingdings" pitchFamily="2" charset="2"/>
              <a:buChar char="l"/>
              <a:defRPr/>
            </a:pPr>
            <a:r>
              <a:rPr lang="en-US" altLang="zh-CN" sz="2000" noProof="1">
                <a:solidFill>
                  <a:srgbClr val="A50021"/>
                </a:solidFill>
                <a:effectLst>
                  <a:outerShdw blurRad="38100" dist="38100" dir="2700000">
                    <a:srgbClr val="C0C0C0"/>
                  </a:outerShdw>
                </a:effectLst>
                <a:ea typeface="+mn-ea"/>
                <a:cs typeface="+mn-ea"/>
              </a:rPr>
              <a:t>mt</a:t>
            </a:r>
            <a:r>
              <a:rPr lang="zh-CN" altLang="en-US" sz="2000" noProof="1">
                <a:solidFill>
                  <a:srgbClr val="A50021"/>
                </a:solidFill>
                <a:effectLst>
                  <a:outerShdw blurRad="38100" dist="38100" dir="2700000">
                    <a:srgbClr val="C0C0C0"/>
                  </a:outerShdw>
                </a:effectLst>
                <a:ea typeface="+mn-ea"/>
                <a:cs typeface="+mn-ea"/>
              </a:rPr>
              <a:t>坐标系中的状态方程 </a:t>
            </a:r>
            <a:endParaRPr lang="zh-CN" altLang="en-US" sz="2000" noProof="1">
              <a:solidFill>
                <a:srgbClr val="A50021"/>
              </a:solidFill>
              <a:effectLst>
                <a:outerShdw blurRad="38100" dist="38100" dir="2700000">
                  <a:srgbClr val="C0C0C0"/>
                </a:outerShdw>
              </a:effectLst>
              <a:ea typeface="+mn-ea"/>
            </a:endParaRPr>
          </a:p>
        </p:txBody>
      </p:sp>
      <p:graphicFrame>
        <p:nvGraphicFramePr>
          <p:cNvPr id="54276" name="对象 358424"/>
          <p:cNvGraphicFramePr>
            <a:graphicFrameLocks/>
          </p:cNvGraphicFramePr>
          <p:nvPr/>
        </p:nvGraphicFramePr>
        <p:xfrm>
          <a:off x="1874838" y="3295650"/>
          <a:ext cx="5761037" cy="3509963"/>
        </p:xfrm>
        <a:graphic>
          <a:graphicData uri="http://schemas.openxmlformats.org/presentationml/2006/ole">
            <p:oleObj spid="_x0000_s54276" r:id="rId5" imgW="3048000" imgH="1854200" progId="">
              <p:embed/>
            </p:oleObj>
          </a:graphicData>
        </a:graphic>
      </p:graphicFrame>
      <p:graphicFrame>
        <p:nvGraphicFramePr>
          <p:cNvPr id="54277" name="内容占位符 358490"/>
          <p:cNvGraphicFramePr>
            <a:graphicFrameLocks/>
          </p:cNvGraphicFramePr>
          <p:nvPr>
            <p:ph sz="half" idx="2"/>
          </p:nvPr>
        </p:nvGraphicFramePr>
        <p:xfrm>
          <a:off x="5113338" y="4284663"/>
          <a:ext cx="3573462" cy="823912"/>
        </p:xfrm>
        <a:graphic>
          <a:graphicData uri="http://schemas.openxmlformats.org/presentationml/2006/ole">
            <p:oleObj spid="_x0000_s54277" r:id="rId6" imgW="1918533" imgH="431987" progId="">
              <p:embed/>
            </p:oleObj>
          </a:graphicData>
        </a:graphic>
      </p:graphicFrame>
      <p:sp>
        <p:nvSpPr>
          <p:cNvPr id="54281"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7" action="ppaction://hlinksldjump"/>
              </a:rPr>
              <a:t>7.1 </a:t>
            </a:r>
            <a:r>
              <a:rPr lang="zh-CN" altLang="en-US" sz="1400">
                <a:solidFill>
                  <a:srgbClr val="0000CC"/>
                </a:solidFill>
                <a:latin typeface="Siemens Sans" pitchFamily="2" charset="0"/>
                <a:hlinkClick r:id="rId7" action="ppaction://hlinksldjump"/>
              </a:rPr>
              <a:t>异步电动机动态数学模型的性质</a:t>
            </a:r>
            <a:endParaRPr lang="zh-CN" altLang="en-US" sz="1400">
              <a:solidFill>
                <a:srgbClr val="0000CC"/>
              </a:solidFill>
              <a:latin typeface="Siemens Sans" pitchFamily="2" charset="0"/>
            </a:endParaRPr>
          </a:p>
        </p:txBody>
      </p:sp>
      <p:sp>
        <p:nvSpPr>
          <p:cNvPr id="54282"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7.6 </a:t>
            </a:r>
            <a:r>
              <a:rPr lang="zh-CN" altLang="en-US" sz="1400">
                <a:solidFill>
                  <a:schemeClr val="tx1"/>
                </a:solidFill>
                <a:latin typeface="Siemens Sans" pitchFamily="2" charset="0"/>
                <a:hlinkClick r:id="rId8" action="ppaction://hlinksldjump"/>
              </a:rPr>
              <a:t>异步电动机按转子磁链定向的矢量控制系统</a:t>
            </a:r>
            <a:endParaRPr lang="zh-CN" altLang="en-US" sz="1400">
              <a:solidFill>
                <a:schemeClr val="tx1"/>
              </a:solidFill>
              <a:latin typeface="Siemens Sans" pitchFamily="2" charset="0"/>
            </a:endParaRPr>
          </a:p>
        </p:txBody>
      </p:sp>
      <p:sp>
        <p:nvSpPr>
          <p:cNvPr id="54283"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7.2 </a:t>
            </a:r>
            <a:r>
              <a:rPr lang="zh-CN" altLang="en-US" sz="1400">
                <a:solidFill>
                  <a:schemeClr val="tx1"/>
                </a:solidFill>
                <a:latin typeface="Siemens Sans" pitchFamily="2" charset="0"/>
                <a:hlinkClick r:id="rId9" action="ppaction://hlinksldjump"/>
              </a:rPr>
              <a:t>异步电动机三相数学模型</a:t>
            </a:r>
            <a:endParaRPr lang="zh-CN" altLang="en-US" sz="1400">
              <a:solidFill>
                <a:schemeClr val="tx1"/>
              </a:solidFill>
              <a:latin typeface="Siemens Sans" pitchFamily="2" charset="0"/>
            </a:endParaRPr>
          </a:p>
        </p:txBody>
      </p:sp>
      <p:sp>
        <p:nvSpPr>
          <p:cNvPr id="54284" name="矩形 559112">
            <a:hlinkClick r:id="rId10"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7.3 </a:t>
            </a:r>
            <a:r>
              <a:rPr lang="zh-CN" altLang="en-US" sz="1400">
                <a:solidFill>
                  <a:schemeClr val="tx1"/>
                </a:solidFill>
                <a:latin typeface="Siemens Sans" pitchFamily="2" charset="0"/>
                <a:hlinkClick r:id="rId10" action="ppaction://hlinksldjump"/>
              </a:rPr>
              <a:t>坐标变换</a:t>
            </a:r>
            <a:endParaRPr lang="zh-CN" altLang="en-US" sz="1400">
              <a:solidFill>
                <a:schemeClr val="tx1"/>
              </a:solidFill>
              <a:latin typeface="Siemens Sans" pitchFamily="2" charset="0"/>
            </a:endParaRPr>
          </a:p>
        </p:txBody>
      </p:sp>
      <p:sp>
        <p:nvSpPr>
          <p:cNvPr id="54285"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7.4 </a:t>
            </a:r>
            <a:r>
              <a:rPr lang="zh-CN" altLang="en-US" sz="1400">
                <a:solidFill>
                  <a:schemeClr val="tx1"/>
                </a:solidFill>
                <a:latin typeface="Siemens Sans" pitchFamily="2" charset="0"/>
                <a:hlinkClick r:id="rId11" action="ppaction://hlinksldjump"/>
              </a:rPr>
              <a:t>异步电动机在正交坐标系上的动态数学模型</a:t>
            </a:r>
            <a:endParaRPr lang="zh-CN" altLang="en-US" sz="1400">
              <a:solidFill>
                <a:schemeClr val="tx1"/>
              </a:solidFill>
              <a:latin typeface="Siemens Sans" pitchFamily="2" charset="0"/>
            </a:endParaRPr>
          </a:p>
        </p:txBody>
      </p:sp>
      <p:sp>
        <p:nvSpPr>
          <p:cNvPr id="54286"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7.5 </a:t>
            </a:r>
            <a:r>
              <a:rPr lang="zh-CN" altLang="en-US" sz="1400">
                <a:solidFill>
                  <a:schemeClr val="tx1"/>
                </a:solidFill>
                <a:latin typeface="Siemens Sans" pitchFamily="2" charset="0"/>
                <a:hlinkClick r:id="rId12" action="ppaction://hlinksldjump"/>
              </a:rPr>
              <a:t>异步电动机在正交坐标系上的状态方程</a:t>
            </a:r>
            <a:endParaRPr lang="zh-CN" altLang="en-US" sz="1400">
              <a:solidFill>
                <a:schemeClr val="tx1"/>
              </a:solidFill>
              <a:latin typeface="Siemens Sans" pitchFamily="2" charset="0"/>
            </a:endParaRPr>
          </a:p>
        </p:txBody>
      </p:sp>
      <p:sp>
        <p:nvSpPr>
          <p:cNvPr id="54287"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7.8 </a:t>
            </a:r>
            <a:r>
              <a:rPr lang="zh-CN" altLang="en-US" sz="1400">
                <a:solidFill>
                  <a:schemeClr val="tx1"/>
                </a:solidFill>
                <a:latin typeface="Siemens Sans" pitchFamily="2" charset="0"/>
                <a:hlinkClick r:id="rId13" action="ppaction://hlinksldjump"/>
              </a:rPr>
              <a:t>直接转矩控制系统与矢量控制系统的比较</a:t>
            </a:r>
            <a:endParaRPr lang="zh-CN" altLang="en-US" sz="1400">
              <a:solidFill>
                <a:schemeClr val="tx1"/>
              </a:solidFill>
              <a:latin typeface="Siemens Sans" pitchFamily="2" charset="0"/>
            </a:endParaRPr>
          </a:p>
        </p:txBody>
      </p:sp>
      <p:sp>
        <p:nvSpPr>
          <p:cNvPr id="54288"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4" action="ppaction://hlinksldjump"/>
              </a:rPr>
              <a:t>7.7 </a:t>
            </a:r>
            <a:r>
              <a:rPr lang="zh-CN" altLang="en-US" sz="1400">
                <a:solidFill>
                  <a:schemeClr val="tx1"/>
                </a:solidFill>
                <a:latin typeface="Siemens Sans" pitchFamily="2" charset="0"/>
                <a:hlinkClick r:id="rId14"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6" name="文本占位符 360450"/>
          <p:cNvSpPr>
            <a:spLocks noGrp="1" noChangeArrowheads="1"/>
          </p:cNvSpPr>
          <p:nvPr>
            <p:ph type="body" sz="half" idx="1"/>
          </p:nvPr>
        </p:nvSpPr>
        <p:spPr>
          <a:xfrm>
            <a:off x="1693863" y="307975"/>
            <a:ext cx="7450137" cy="4248150"/>
          </a:xfrm>
        </p:spPr>
        <p:txBody>
          <a:bodyPr/>
          <a:lstStyle/>
          <a:p>
            <a:pPr algn="just" eaLnBrk="1" hangingPunct="1">
              <a:buFont typeface="Wingdings" pitchFamily="2" charset="2"/>
              <a:buChar char="l"/>
            </a:pPr>
            <a:r>
              <a:rPr lang="zh-CN" altLang="en-US" smtClean="0"/>
              <a:t>由 </a:t>
            </a:r>
          </a:p>
        </p:txBody>
      </p:sp>
      <p:graphicFrame>
        <p:nvGraphicFramePr>
          <p:cNvPr id="55298" name="对象 360460"/>
          <p:cNvGraphicFramePr>
            <a:graphicFrameLocks/>
          </p:cNvGraphicFramePr>
          <p:nvPr/>
        </p:nvGraphicFramePr>
        <p:xfrm>
          <a:off x="2132013" y="82550"/>
          <a:ext cx="4464050" cy="1000125"/>
        </p:xfrm>
        <a:graphic>
          <a:graphicData uri="http://schemas.openxmlformats.org/presentationml/2006/ole">
            <p:oleObj spid="_x0000_s55298" r:id="rId3" imgW="1918533" imgH="431987" progId="">
              <p:embed/>
            </p:oleObj>
          </a:graphicData>
        </a:graphic>
      </p:graphicFrame>
      <p:sp>
        <p:nvSpPr>
          <p:cNvPr id="55307" name="矩形 360461"/>
          <p:cNvSpPr>
            <a:spLocks noChangeArrowheads="1"/>
          </p:cNvSpPr>
          <p:nvPr/>
        </p:nvSpPr>
        <p:spPr bwMode="auto">
          <a:xfrm>
            <a:off x="1628775" y="1174750"/>
            <a:ext cx="4029075" cy="466725"/>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a:solidFill>
                  <a:schemeClr val="tx1"/>
                </a:solidFill>
                <a:latin typeface="Siemens Sans" pitchFamily="2" charset="0"/>
              </a:rPr>
              <a:t>导出</a:t>
            </a:r>
            <a:r>
              <a:rPr lang="en-US" altLang="zh-CN" sz="2000">
                <a:solidFill>
                  <a:schemeClr val="tx1"/>
                </a:solidFill>
              </a:rPr>
              <a:t>mt</a:t>
            </a:r>
            <a:r>
              <a:rPr lang="zh-CN" altLang="en-US" sz="2000">
                <a:solidFill>
                  <a:schemeClr val="tx1"/>
                </a:solidFill>
                <a:latin typeface="Siemens Sans" pitchFamily="2" charset="0"/>
              </a:rPr>
              <a:t>坐标系的旋转角速度</a:t>
            </a:r>
          </a:p>
        </p:txBody>
      </p:sp>
      <p:graphicFrame>
        <p:nvGraphicFramePr>
          <p:cNvPr id="55299" name="对象 360462"/>
          <p:cNvGraphicFramePr>
            <a:graphicFrameLocks/>
          </p:cNvGraphicFramePr>
          <p:nvPr/>
        </p:nvGraphicFramePr>
        <p:xfrm>
          <a:off x="5262563" y="979488"/>
          <a:ext cx="1944687" cy="833437"/>
        </p:xfrm>
        <a:graphic>
          <a:graphicData uri="http://schemas.openxmlformats.org/presentationml/2006/ole">
            <p:oleObj spid="_x0000_s55299" r:id="rId4" imgW="1003300" imgH="431800" progId="">
              <p:embed/>
            </p:oleObj>
          </a:graphicData>
        </a:graphic>
      </p:graphicFrame>
      <p:sp>
        <p:nvSpPr>
          <p:cNvPr id="55308" name="矩形 360463"/>
          <p:cNvSpPr>
            <a:spLocks noChangeArrowheads="1"/>
          </p:cNvSpPr>
          <p:nvPr/>
        </p:nvSpPr>
        <p:spPr bwMode="auto">
          <a:xfrm>
            <a:off x="1652588" y="1895475"/>
            <a:ext cx="7491412" cy="419100"/>
          </a:xfrm>
          <a:prstGeom prst="rect">
            <a:avLst/>
          </a:prstGeom>
          <a:noFill/>
          <a:ln w="9525">
            <a:noFill/>
            <a:miter lim="800000"/>
            <a:headEnd/>
            <a:tailEnd/>
          </a:ln>
        </p:spPr>
        <p:txBody>
          <a:bodyPr/>
          <a:lstStyle/>
          <a:p>
            <a:pPr algn="just" eaLnBrk="1" hangingPunct="1">
              <a:buClr>
                <a:srgbClr val="FF9933"/>
              </a:buClr>
              <a:buFont typeface="Wingdings" pitchFamily="2" charset="2"/>
              <a:buChar char="l"/>
            </a:pPr>
            <a:r>
              <a:rPr lang="zh-CN" altLang="en-US" sz="2000" dirty="0">
                <a:solidFill>
                  <a:schemeClr val="tx1"/>
                </a:solidFill>
                <a:latin typeface="Siemens Sans" pitchFamily="2" charset="0"/>
              </a:rPr>
              <a:t>则：</a:t>
            </a:r>
            <a:r>
              <a:rPr lang="en-US" altLang="zh-CN" sz="2000" dirty="0" err="1">
                <a:solidFill>
                  <a:schemeClr val="tx1"/>
                </a:solidFill>
              </a:rPr>
              <a:t>mt</a:t>
            </a:r>
            <a:r>
              <a:rPr lang="zh-CN" altLang="en-US" sz="2000" dirty="0">
                <a:solidFill>
                  <a:schemeClr val="tx1"/>
                </a:solidFill>
                <a:latin typeface="Siemens Sans" pitchFamily="2" charset="0"/>
              </a:rPr>
              <a:t>坐标系旋转角速度与转子转速之差定义为转差角频率 </a:t>
            </a:r>
          </a:p>
        </p:txBody>
      </p:sp>
      <p:graphicFrame>
        <p:nvGraphicFramePr>
          <p:cNvPr id="55300" name="对象 360465"/>
          <p:cNvGraphicFramePr>
            <a:graphicFrameLocks/>
          </p:cNvGraphicFramePr>
          <p:nvPr/>
        </p:nvGraphicFramePr>
        <p:xfrm>
          <a:off x="1779588" y="2201863"/>
          <a:ext cx="2663825" cy="874712"/>
        </p:xfrm>
        <a:graphic>
          <a:graphicData uri="http://schemas.openxmlformats.org/presentationml/2006/ole">
            <p:oleObj spid="_x0000_s55300" r:id="rId5" imgW="1308100" imgH="431800" progId="">
              <p:embed/>
            </p:oleObj>
          </a:graphicData>
        </a:graphic>
      </p:graphicFrame>
      <p:sp>
        <p:nvSpPr>
          <p:cNvPr id="55309" name="矩形 360467"/>
          <p:cNvSpPr>
            <a:spLocks noChangeArrowheads="1"/>
          </p:cNvSpPr>
          <p:nvPr/>
        </p:nvSpPr>
        <p:spPr bwMode="auto">
          <a:xfrm>
            <a:off x="1774825" y="3097213"/>
            <a:ext cx="3821113" cy="382587"/>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en-US" altLang="zh-CN" sz="2000">
                <a:solidFill>
                  <a:schemeClr val="tx1"/>
                </a:solidFill>
              </a:rPr>
              <a:t>mt</a:t>
            </a:r>
            <a:r>
              <a:rPr lang="zh-CN" altLang="en-US" sz="2000">
                <a:solidFill>
                  <a:schemeClr val="tx1"/>
                </a:solidFill>
                <a:latin typeface="Siemens Sans" pitchFamily="2" charset="0"/>
              </a:rPr>
              <a:t>坐标系中的电磁转矩表达式 </a:t>
            </a:r>
          </a:p>
        </p:txBody>
      </p:sp>
      <p:graphicFrame>
        <p:nvGraphicFramePr>
          <p:cNvPr id="55301" name="对象 360469"/>
          <p:cNvGraphicFramePr>
            <a:graphicFrameLocks/>
          </p:cNvGraphicFramePr>
          <p:nvPr/>
        </p:nvGraphicFramePr>
        <p:xfrm>
          <a:off x="1911350" y="3362325"/>
          <a:ext cx="2106613" cy="977900"/>
        </p:xfrm>
        <a:graphic>
          <a:graphicData uri="http://schemas.openxmlformats.org/presentationml/2006/ole">
            <p:oleObj spid="_x0000_s55301" r:id="rId6" imgW="914797" imgH="457399" progId="">
              <p:embed/>
            </p:oleObj>
          </a:graphicData>
        </a:graphic>
      </p:graphicFrame>
      <p:sp>
        <p:nvSpPr>
          <p:cNvPr id="360474" name="文本框 360473"/>
          <p:cNvSpPr txBox="1"/>
          <p:nvPr/>
        </p:nvSpPr>
        <p:spPr>
          <a:xfrm>
            <a:off x="4681538" y="3709988"/>
            <a:ext cx="2376487"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1</a:t>
            </a:r>
            <a:endParaRPr lang="en-US" altLang="zh-CN" sz="2000" noProof="1">
              <a:solidFill>
                <a:srgbClr val="CC0000"/>
              </a:solidFill>
              <a:effectLst>
                <a:outerShdw blurRad="38100" dist="38100" dir="2700000">
                  <a:srgbClr val="C0C0C0"/>
                </a:outerShdw>
              </a:effectLst>
              <a:latin typeface="Arial" charset="0"/>
              <a:ea typeface="+mn-ea"/>
            </a:endParaRPr>
          </a:p>
        </p:txBody>
      </p:sp>
      <p:sp>
        <p:nvSpPr>
          <p:cNvPr id="360475" name="文本框 360474"/>
          <p:cNvSpPr txBox="1"/>
          <p:nvPr/>
        </p:nvSpPr>
        <p:spPr>
          <a:xfrm>
            <a:off x="4657725" y="2417763"/>
            <a:ext cx="2195513"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2</a:t>
            </a:r>
            <a:endParaRPr lang="en-US" altLang="zh-CN" sz="2000" noProof="1">
              <a:solidFill>
                <a:srgbClr val="CC0000"/>
              </a:solidFill>
              <a:effectLst>
                <a:outerShdw blurRad="38100" dist="38100" dir="2700000">
                  <a:srgbClr val="C0C0C0"/>
                </a:outerShdw>
              </a:effectLst>
              <a:latin typeface="Arial" charset="0"/>
              <a:ea typeface="+mn-ea"/>
            </a:endParaRPr>
          </a:p>
        </p:txBody>
      </p:sp>
      <p:graphicFrame>
        <p:nvGraphicFramePr>
          <p:cNvPr id="55302" name="内容占位符 360475"/>
          <p:cNvGraphicFramePr>
            <a:graphicFrameLocks/>
          </p:cNvGraphicFramePr>
          <p:nvPr>
            <p:ph sz="quarter" idx="2"/>
          </p:nvPr>
        </p:nvGraphicFramePr>
        <p:xfrm>
          <a:off x="1898650" y="4775200"/>
          <a:ext cx="1962150" cy="939800"/>
        </p:xfrm>
        <a:graphic>
          <a:graphicData uri="http://schemas.openxmlformats.org/presentationml/2006/ole">
            <p:oleObj spid="_x0000_s55302" r:id="rId7" imgW="901700" imgH="431800" progId="">
              <p:embed/>
            </p:oleObj>
          </a:graphicData>
        </a:graphic>
      </p:graphicFrame>
      <p:sp>
        <p:nvSpPr>
          <p:cNvPr id="360477" name="文本框 360476"/>
          <p:cNvSpPr txBox="1"/>
          <p:nvPr/>
        </p:nvSpPr>
        <p:spPr>
          <a:xfrm>
            <a:off x="4699000" y="5141913"/>
            <a:ext cx="2305050" cy="396875"/>
          </a:xfrm>
          <a:prstGeom prst="rect">
            <a:avLst/>
          </a:prstGeom>
          <a:noFill/>
          <a:ln w="9525">
            <a:noFill/>
            <a:miter/>
          </a:ln>
        </p:spPr>
        <p:txBody>
          <a:bodyPr>
            <a:spAutoFit/>
          </a:bodyPr>
          <a:lstStyle/>
          <a:p>
            <a:pPr eaLnBrk="1" hangingPunct="1">
              <a:lnSpc>
                <a:spcPct val="90000"/>
              </a:lnSpc>
              <a:spcBef>
                <a:spcPct val="50000"/>
              </a:spcBef>
              <a:buClr>
                <a:srgbClr val="000000"/>
              </a:buClr>
              <a:buFont typeface="Arial" panose="020B0604020202020204" pitchFamily="34" charset="0"/>
              <a:buNone/>
              <a:defRPr/>
            </a:pPr>
            <a:r>
              <a:rPr lang="zh-CN" altLang="en-US" sz="2000" noProof="1">
                <a:solidFill>
                  <a:srgbClr val="CC0000"/>
                </a:solidFill>
                <a:effectLst>
                  <a:outerShdw blurRad="38100" dist="38100" dir="2700000">
                    <a:srgbClr val="C0C0C0"/>
                  </a:outerShdw>
                </a:effectLst>
                <a:latin typeface="Arial" charset="0"/>
                <a:ea typeface="+mn-ea"/>
                <a:cs typeface="+mn-ea"/>
              </a:rPr>
              <a:t>矢量控制方程</a:t>
            </a:r>
            <a:r>
              <a:rPr lang="en-US" altLang="zh-CN" sz="2000" noProof="1">
                <a:solidFill>
                  <a:srgbClr val="CC0000"/>
                </a:solidFill>
                <a:effectLst>
                  <a:outerShdw blurRad="38100" dist="38100" dir="2700000">
                    <a:srgbClr val="C0C0C0"/>
                  </a:outerShdw>
                </a:effectLst>
                <a:latin typeface="Arial" charset="0"/>
                <a:ea typeface="+mn-ea"/>
                <a:cs typeface="+mn-ea"/>
              </a:rPr>
              <a:t>3</a:t>
            </a:r>
            <a:endParaRPr lang="en-US" altLang="zh-CN" sz="2000" noProof="1">
              <a:solidFill>
                <a:srgbClr val="CC0000"/>
              </a:solidFill>
              <a:effectLst>
                <a:outerShdw blurRad="38100" dist="38100" dir="2700000">
                  <a:srgbClr val="C0C0C0"/>
                </a:outerShdw>
              </a:effectLst>
              <a:latin typeface="Arial" charset="0"/>
              <a:ea typeface="+mn-ea"/>
            </a:endParaRPr>
          </a:p>
        </p:txBody>
      </p:sp>
      <p:sp>
        <p:nvSpPr>
          <p:cNvPr id="53263" name="矩形 360478"/>
          <p:cNvSpPr>
            <a:spLocks noChangeArrowheads="1"/>
          </p:cNvSpPr>
          <p:nvPr/>
        </p:nvSpPr>
        <p:spPr bwMode="auto">
          <a:xfrm>
            <a:off x="4597400" y="6065838"/>
            <a:ext cx="4368800" cy="400050"/>
          </a:xfrm>
          <a:prstGeom prst="rect">
            <a:avLst/>
          </a:prstGeom>
          <a:noFill/>
          <a:ln w="9525">
            <a:noFill/>
            <a:miter lim="800000"/>
            <a:headEnd/>
            <a:tailEnd/>
          </a:ln>
        </p:spPr>
        <p:txBody>
          <a:bodyPr anchor="ctr">
            <a:spAutoFit/>
          </a:bodyPr>
          <a:lstStyle/>
          <a:p>
            <a:pPr eaLnBrk="1" hangingPunct="1">
              <a:buFont typeface="Arial" charset="0"/>
              <a:buNone/>
              <a:defRPr/>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定义：                 </a:t>
            </a:r>
            <a:r>
              <a:rPr lang="zh-CN" altLang="en-US" sz="2000" dirty="0">
                <a:solidFill>
                  <a:srgbClr val="0000FF"/>
                </a:solidFill>
                <a:effectLst>
                  <a:outerShdw blurRad="38100" dist="38100" dir="2700000" algn="tl">
                    <a:srgbClr val="000000">
                      <a:alpha val="43137"/>
                    </a:srgbClr>
                  </a:outerShdw>
                </a:effectLst>
                <a:latin typeface="Monotype Corsiva" pitchFamily="66" charset="0"/>
              </a:rPr>
              <a:t>为转子励磁时间常数</a:t>
            </a:r>
            <a:r>
              <a:rPr lang="zh-CN" altLang="de-DE" sz="2000" dirty="0">
                <a:solidFill>
                  <a:srgbClr val="0000FF"/>
                </a:solidFill>
                <a:effectLst>
                  <a:outerShdw blurRad="38100" dist="38100" dir="2700000" algn="tl">
                    <a:srgbClr val="000000">
                      <a:alpha val="43137"/>
                    </a:srgbClr>
                  </a:outerShdw>
                </a:effectLst>
                <a:latin typeface="Monotype Corsiva" pitchFamily="66" charset="0"/>
              </a:rPr>
              <a:t> </a:t>
            </a:r>
            <a:endParaRPr lang="zh-CN" altLang="en-US" sz="2000" dirty="0">
              <a:solidFill>
                <a:srgbClr val="0000FF"/>
              </a:solidFill>
              <a:effectLst>
                <a:outerShdw blurRad="38100" dist="38100" dir="2700000" algn="tl">
                  <a:srgbClr val="000000">
                    <a:alpha val="43137"/>
                  </a:srgbClr>
                </a:outerShdw>
              </a:effectLst>
              <a:latin typeface="Monotype Corsiva" pitchFamily="66" charset="0"/>
            </a:endParaRPr>
          </a:p>
        </p:txBody>
      </p:sp>
      <p:graphicFrame>
        <p:nvGraphicFramePr>
          <p:cNvPr id="55303" name="对象 360477"/>
          <p:cNvGraphicFramePr>
            <a:graphicFrameLocks/>
          </p:cNvGraphicFramePr>
          <p:nvPr/>
        </p:nvGraphicFramePr>
        <p:xfrm>
          <a:off x="5545138" y="5846763"/>
          <a:ext cx="976312" cy="863600"/>
        </p:xfrm>
        <a:graphic>
          <a:graphicData uri="http://schemas.openxmlformats.org/presentationml/2006/ole">
            <p:oleObj spid="_x0000_s55303" r:id="rId8" imgW="533400" imgH="444500" progId="">
              <p:embed/>
            </p:oleObj>
          </a:graphicData>
        </a:graphic>
      </p:graphicFrame>
      <p:sp>
        <p:nvSpPr>
          <p:cNvPr id="55314" name="矩形 360480"/>
          <p:cNvSpPr>
            <a:spLocks noChangeArrowheads="1"/>
          </p:cNvSpPr>
          <p:nvPr/>
        </p:nvSpPr>
        <p:spPr bwMode="auto">
          <a:xfrm>
            <a:off x="1790700" y="4370388"/>
            <a:ext cx="3821113" cy="382587"/>
          </a:xfrm>
          <a:prstGeom prst="rect">
            <a:avLst/>
          </a:prstGeom>
          <a:noFill/>
          <a:ln w="9525">
            <a:noFill/>
            <a:miter lim="800000"/>
            <a:headEnd/>
            <a:tailEnd/>
          </a:ln>
        </p:spPr>
        <p:txBody>
          <a:bodyPr lIns="0" tIns="0" rIns="90000" bIns="0"/>
          <a:lstStyle/>
          <a:p>
            <a:pPr algn="just" eaLnBrk="1" hangingPunct="1">
              <a:buClr>
                <a:srgbClr val="FF9933"/>
              </a:buClr>
              <a:buFont typeface="Wingdings" pitchFamily="2" charset="2"/>
              <a:buChar char="l"/>
            </a:pPr>
            <a:r>
              <a:rPr lang="en-US" altLang="zh-CN" sz="2000">
                <a:solidFill>
                  <a:schemeClr val="tx1"/>
                </a:solidFill>
              </a:rPr>
              <a:t>mt</a:t>
            </a:r>
            <a:r>
              <a:rPr lang="zh-CN" altLang="en-US" sz="2000">
                <a:solidFill>
                  <a:schemeClr val="tx1"/>
                </a:solidFill>
                <a:latin typeface="Siemens Sans" pitchFamily="2" charset="0"/>
              </a:rPr>
              <a:t>坐标系中的转子磁链表达式 </a:t>
            </a:r>
          </a:p>
        </p:txBody>
      </p:sp>
      <p:sp>
        <p:nvSpPr>
          <p:cNvPr id="25" name="矩形 24"/>
          <p:cNvSpPr/>
          <p:nvPr/>
        </p:nvSpPr>
        <p:spPr>
          <a:xfrm>
            <a:off x="1816100" y="5794375"/>
            <a:ext cx="1993900" cy="338138"/>
          </a:xfrm>
          <a:prstGeom prst="rect">
            <a:avLst/>
          </a:prstGeom>
        </p:spPr>
        <p:txBody>
          <a:bodyPr>
            <a:spAutoFit/>
          </a:bodyPr>
          <a:lstStyle/>
          <a:p>
            <a:pPr marL="342900" indent="-342900" algn="just">
              <a:spcBef>
                <a:spcPct val="20000"/>
              </a:spcBef>
              <a:buClr>
                <a:schemeClr val="folHlink"/>
              </a:buClr>
              <a:buSzPct val="75000"/>
              <a:defRPr/>
            </a:pPr>
            <a:r>
              <a:rPr lang="zh-CN" altLang="en-US" sz="1600" dirty="0">
                <a:solidFill>
                  <a:srgbClr val="0000FF"/>
                </a:solidFill>
                <a:effectLst>
                  <a:outerShdw blurRad="38100" dist="38100" dir="2700000" algn="tl">
                    <a:srgbClr val="000000">
                      <a:alpha val="43137"/>
                    </a:srgbClr>
                  </a:outerShdw>
                </a:effectLst>
                <a:latin typeface="Verdana" pitchFamily="34" charset="0"/>
              </a:rPr>
              <a:t>定子电流励磁分量 </a:t>
            </a:r>
          </a:p>
        </p:txBody>
      </p:sp>
      <p:graphicFrame>
        <p:nvGraphicFramePr>
          <p:cNvPr id="55304" name="Object 22"/>
          <p:cNvGraphicFramePr>
            <a:graphicFrameLocks noChangeAspect="1"/>
          </p:cNvGraphicFramePr>
          <p:nvPr/>
        </p:nvGraphicFramePr>
        <p:xfrm>
          <a:off x="3708400" y="5689600"/>
          <a:ext cx="481013" cy="576263"/>
        </p:xfrm>
        <a:graphic>
          <a:graphicData uri="http://schemas.openxmlformats.org/presentationml/2006/ole">
            <p:oleObj spid="_x0000_s55304" name="Equation" r:id="rId9" imgW="190500" imgH="228600" progId="">
              <p:embed/>
            </p:oleObj>
          </a:graphicData>
        </a:graphic>
      </p:graphicFrame>
      <p:sp>
        <p:nvSpPr>
          <p:cNvPr id="27" name="矩形 26"/>
          <p:cNvSpPr/>
          <p:nvPr/>
        </p:nvSpPr>
        <p:spPr>
          <a:xfrm>
            <a:off x="1803400" y="6353175"/>
            <a:ext cx="1955800" cy="338138"/>
          </a:xfrm>
          <a:prstGeom prst="rect">
            <a:avLst/>
          </a:prstGeom>
        </p:spPr>
        <p:txBody>
          <a:bodyPr>
            <a:spAutoFit/>
          </a:bodyPr>
          <a:lstStyle/>
          <a:p>
            <a:pPr marL="342900" indent="-342900" algn="just">
              <a:spcBef>
                <a:spcPct val="20000"/>
              </a:spcBef>
              <a:buClr>
                <a:schemeClr val="folHlink"/>
              </a:buClr>
              <a:buSzPct val="75000"/>
              <a:defRPr/>
            </a:pPr>
            <a:r>
              <a:rPr lang="zh-CN" altLang="en-US" sz="1600" dirty="0">
                <a:solidFill>
                  <a:srgbClr val="0000FF"/>
                </a:solidFill>
                <a:effectLst>
                  <a:outerShdw blurRad="38100" dist="38100" dir="2700000" algn="tl">
                    <a:srgbClr val="000000">
                      <a:alpha val="43137"/>
                    </a:srgbClr>
                  </a:outerShdw>
                </a:effectLst>
                <a:latin typeface="Verdana" pitchFamily="34" charset="0"/>
              </a:rPr>
              <a:t>定子电流转矩分量 </a:t>
            </a:r>
          </a:p>
        </p:txBody>
      </p:sp>
      <p:graphicFrame>
        <p:nvGraphicFramePr>
          <p:cNvPr id="55305" name="Object 24"/>
          <p:cNvGraphicFramePr>
            <a:graphicFrameLocks noChangeAspect="1"/>
          </p:cNvGraphicFramePr>
          <p:nvPr/>
        </p:nvGraphicFramePr>
        <p:xfrm>
          <a:off x="3721100" y="6273800"/>
          <a:ext cx="419100" cy="544513"/>
        </p:xfrm>
        <a:graphic>
          <a:graphicData uri="http://schemas.openxmlformats.org/presentationml/2006/ole">
            <p:oleObj spid="_x0000_s55305" name="Equation" r:id="rId10" imgW="152334" imgH="228501" progId="">
              <p:embed/>
            </p:oleObj>
          </a:graphicData>
        </a:graphic>
      </p:graphicFrame>
      <p:sp>
        <p:nvSpPr>
          <p:cNvPr id="55317"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11" action="ppaction://hlinksldjump"/>
              </a:rPr>
              <a:t>7.1 </a:t>
            </a:r>
            <a:r>
              <a:rPr lang="zh-CN" altLang="en-US" sz="1400">
                <a:solidFill>
                  <a:srgbClr val="0000CC"/>
                </a:solidFill>
                <a:latin typeface="Siemens Sans" pitchFamily="2" charset="0"/>
                <a:hlinkClick r:id="rId11" action="ppaction://hlinksldjump"/>
              </a:rPr>
              <a:t>异步电动机动态数学模型的性质</a:t>
            </a:r>
            <a:endParaRPr lang="zh-CN" altLang="en-US" sz="1400">
              <a:solidFill>
                <a:srgbClr val="0000CC"/>
              </a:solidFill>
              <a:latin typeface="Siemens Sans" pitchFamily="2" charset="0"/>
            </a:endParaRPr>
          </a:p>
        </p:txBody>
      </p:sp>
      <p:sp>
        <p:nvSpPr>
          <p:cNvPr id="55318"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2" action="ppaction://hlinksldjump"/>
              </a:rPr>
              <a:t>7.6 </a:t>
            </a:r>
            <a:r>
              <a:rPr lang="zh-CN" altLang="en-US" sz="1400">
                <a:solidFill>
                  <a:schemeClr val="tx1"/>
                </a:solidFill>
                <a:latin typeface="Siemens Sans" pitchFamily="2" charset="0"/>
                <a:hlinkClick r:id="rId12" action="ppaction://hlinksldjump"/>
              </a:rPr>
              <a:t>异步电动机按转子磁链定向的矢量控制系统</a:t>
            </a:r>
            <a:endParaRPr lang="zh-CN" altLang="en-US" sz="1400">
              <a:solidFill>
                <a:schemeClr val="tx1"/>
              </a:solidFill>
              <a:latin typeface="Siemens Sans" pitchFamily="2" charset="0"/>
            </a:endParaRPr>
          </a:p>
        </p:txBody>
      </p:sp>
      <p:sp>
        <p:nvSpPr>
          <p:cNvPr id="55319"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3" action="ppaction://hlinksldjump"/>
              </a:rPr>
              <a:t>7.2 </a:t>
            </a:r>
            <a:r>
              <a:rPr lang="zh-CN" altLang="en-US" sz="1400">
                <a:solidFill>
                  <a:schemeClr val="tx1"/>
                </a:solidFill>
                <a:latin typeface="Siemens Sans" pitchFamily="2" charset="0"/>
                <a:hlinkClick r:id="rId13" action="ppaction://hlinksldjump"/>
              </a:rPr>
              <a:t>异步电动机三相数学模型</a:t>
            </a:r>
            <a:endParaRPr lang="zh-CN" altLang="en-US" sz="1400">
              <a:solidFill>
                <a:schemeClr val="tx1"/>
              </a:solidFill>
              <a:latin typeface="Siemens Sans" pitchFamily="2" charset="0"/>
            </a:endParaRPr>
          </a:p>
        </p:txBody>
      </p:sp>
      <p:sp>
        <p:nvSpPr>
          <p:cNvPr id="55320" name="矩形 559112">
            <a:hlinkClick r:id="rId14"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4" action="ppaction://hlinksldjump"/>
              </a:rPr>
              <a:t>7.3 </a:t>
            </a:r>
            <a:r>
              <a:rPr lang="zh-CN" altLang="en-US" sz="1400">
                <a:solidFill>
                  <a:schemeClr val="tx1"/>
                </a:solidFill>
                <a:latin typeface="Siemens Sans" pitchFamily="2" charset="0"/>
                <a:hlinkClick r:id="rId14" action="ppaction://hlinksldjump"/>
              </a:rPr>
              <a:t>坐标变换</a:t>
            </a:r>
            <a:endParaRPr lang="zh-CN" altLang="en-US" sz="1400">
              <a:solidFill>
                <a:schemeClr val="tx1"/>
              </a:solidFill>
              <a:latin typeface="Siemens Sans" pitchFamily="2" charset="0"/>
            </a:endParaRPr>
          </a:p>
        </p:txBody>
      </p:sp>
      <p:sp>
        <p:nvSpPr>
          <p:cNvPr id="55321"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5" action="ppaction://hlinksldjump"/>
              </a:rPr>
              <a:t>7.4 </a:t>
            </a:r>
            <a:r>
              <a:rPr lang="zh-CN" altLang="en-US" sz="1400">
                <a:solidFill>
                  <a:schemeClr val="tx1"/>
                </a:solidFill>
                <a:latin typeface="Siemens Sans" pitchFamily="2" charset="0"/>
                <a:hlinkClick r:id="rId15" action="ppaction://hlinksldjump"/>
              </a:rPr>
              <a:t>异步电动机在正交坐标系上的动态数学模型</a:t>
            </a:r>
            <a:endParaRPr lang="zh-CN" altLang="en-US" sz="1400">
              <a:solidFill>
                <a:schemeClr val="tx1"/>
              </a:solidFill>
              <a:latin typeface="Siemens Sans" pitchFamily="2" charset="0"/>
            </a:endParaRPr>
          </a:p>
        </p:txBody>
      </p:sp>
      <p:sp>
        <p:nvSpPr>
          <p:cNvPr id="55322"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6" action="ppaction://hlinksldjump"/>
              </a:rPr>
              <a:t>7.5 </a:t>
            </a:r>
            <a:r>
              <a:rPr lang="zh-CN" altLang="en-US" sz="1400">
                <a:solidFill>
                  <a:schemeClr val="tx1"/>
                </a:solidFill>
                <a:latin typeface="Siemens Sans" pitchFamily="2" charset="0"/>
                <a:hlinkClick r:id="rId16" action="ppaction://hlinksldjump"/>
              </a:rPr>
              <a:t>异步电动机在正交坐标系上的状态方程</a:t>
            </a:r>
            <a:endParaRPr lang="zh-CN" altLang="en-US" sz="1400">
              <a:solidFill>
                <a:schemeClr val="tx1"/>
              </a:solidFill>
              <a:latin typeface="Siemens Sans" pitchFamily="2" charset="0"/>
            </a:endParaRPr>
          </a:p>
        </p:txBody>
      </p:sp>
      <p:sp>
        <p:nvSpPr>
          <p:cNvPr id="55323"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7" action="ppaction://hlinksldjump"/>
              </a:rPr>
              <a:t>7.8 </a:t>
            </a:r>
            <a:r>
              <a:rPr lang="zh-CN" altLang="en-US" sz="1400">
                <a:solidFill>
                  <a:schemeClr val="tx1"/>
                </a:solidFill>
                <a:latin typeface="Siemens Sans" pitchFamily="2" charset="0"/>
                <a:hlinkClick r:id="rId17" action="ppaction://hlinksldjump"/>
              </a:rPr>
              <a:t>直接转矩控制系统与矢量控制系统的比较</a:t>
            </a:r>
            <a:endParaRPr lang="zh-CN" altLang="en-US" sz="1400">
              <a:solidFill>
                <a:schemeClr val="tx1"/>
              </a:solidFill>
              <a:latin typeface="Siemens Sans" pitchFamily="2" charset="0"/>
            </a:endParaRPr>
          </a:p>
        </p:txBody>
      </p:sp>
      <p:sp>
        <p:nvSpPr>
          <p:cNvPr id="55324"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8" action="ppaction://hlinksldjump"/>
              </a:rPr>
              <a:t>7.7 </a:t>
            </a:r>
            <a:r>
              <a:rPr lang="zh-CN" altLang="en-US" sz="1400">
                <a:solidFill>
                  <a:schemeClr val="tx1"/>
                </a:solidFill>
                <a:latin typeface="Siemens Sans" pitchFamily="2" charset="0"/>
                <a:hlinkClick r:id="rId18"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文本占位符 363522"/>
          <p:cNvSpPr>
            <a:spLocks noGrp="1" noChangeArrowheads="1"/>
          </p:cNvSpPr>
          <p:nvPr>
            <p:ph type="body" sz="half" idx="1"/>
          </p:nvPr>
        </p:nvSpPr>
        <p:spPr>
          <a:xfrm>
            <a:off x="2219325" y="6426200"/>
            <a:ext cx="5969000" cy="431800"/>
          </a:xfrm>
        </p:spPr>
        <p:txBody>
          <a:bodyPr/>
          <a:lstStyle/>
          <a:p>
            <a:pPr algn="ctr" eaLnBrk="1" hangingPunct="1">
              <a:buFont typeface="Wingdings" pitchFamily="2" charset="2"/>
              <a:buChar char="l"/>
            </a:pPr>
            <a:r>
              <a:rPr lang="zh-CN" altLang="en-US" smtClean="0"/>
              <a:t>图</a:t>
            </a:r>
            <a:r>
              <a:rPr lang="en-US" altLang="zh-CN" smtClean="0"/>
              <a:t>7-14  </a:t>
            </a:r>
            <a:r>
              <a:rPr lang="zh-CN" altLang="en-US" smtClean="0"/>
              <a:t>按转子磁链定向的异步电动机动态结构图</a:t>
            </a:r>
          </a:p>
        </p:txBody>
      </p:sp>
      <p:sp>
        <p:nvSpPr>
          <p:cNvPr id="56325" name="矩形 363523"/>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26" name="矩形 363524"/>
          <p:cNvSpPr>
            <a:spLocks noChangeArrowheads="1"/>
          </p:cNvSpPr>
          <p:nvPr/>
        </p:nvSpPr>
        <p:spPr bwMode="auto">
          <a:xfrm>
            <a:off x="0" y="330041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27" name="矩形 363525"/>
          <p:cNvSpPr>
            <a:spLocks noChangeArrowheads="1"/>
          </p:cNvSpPr>
          <p:nvPr/>
        </p:nvSpPr>
        <p:spPr bwMode="auto">
          <a:xfrm>
            <a:off x="0" y="32004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28" name="矩形 363526"/>
          <p:cNvSpPr>
            <a:spLocks noChangeArrowheads="1"/>
          </p:cNvSpPr>
          <p:nvPr/>
        </p:nvSpPr>
        <p:spPr bwMode="auto">
          <a:xfrm>
            <a:off x="0" y="3205163"/>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29" name="矩形 363527"/>
          <p:cNvSpPr>
            <a:spLocks noChangeArrowheads="1"/>
          </p:cNvSpPr>
          <p:nvPr/>
        </p:nvSpPr>
        <p:spPr bwMode="auto">
          <a:xfrm>
            <a:off x="0" y="365283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30" name="矩形 363528"/>
          <p:cNvSpPr>
            <a:spLocks noChangeArrowheads="1"/>
          </p:cNvSpPr>
          <p:nvPr/>
        </p:nvSpPr>
        <p:spPr bwMode="auto">
          <a:xfrm>
            <a:off x="0" y="3214688"/>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31" name="矩形 363529"/>
          <p:cNvSpPr>
            <a:spLocks noChangeArrowheads="1"/>
          </p:cNvSpPr>
          <p:nvPr/>
        </p:nvSpPr>
        <p:spPr bwMode="auto">
          <a:xfrm>
            <a:off x="0" y="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32" name="矩形 363530"/>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sp>
        <p:nvSpPr>
          <p:cNvPr id="56333" name="矩形 363531"/>
          <p:cNvSpPr>
            <a:spLocks noChangeArrowheads="1"/>
          </p:cNvSpPr>
          <p:nvPr/>
        </p:nvSpPr>
        <p:spPr bwMode="auto">
          <a:xfrm>
            <a:off x="0" y="3314700"/>
            <a:ext cx="9144000" cy="0"/>
          </a:xfrm>
          <a:prstGeom prst="rect">
            <a:avLst/>
          </a:prstGeom>
          <a:noFill/>
          <a:ln w="9525">
            <a:noFill/>
            <a:miter lim="800000"/>
            <a:headEnd/>
            <a:tailEnd/>
          </a:ln>
        </p:spPr>
        <p:txBody>
          <a:bodyPr/>
          <a:lstStyle/>
          <a:p>
            <a:pPr algn="ctr" eaLnBrk="1" hangingPunct="1">
              <a:lnSpc>
                <a:spcPct val="90000"/>
              </a:lnSpc>
              <a:buFont typeface="Arial" pitchFamily="34" charset="0"/>
              <a:buNone/>
            </a:pPr>
            <a:endParaRPr lang="zh-CN" altLang="en-US">
              <a:latin typeface="Siemens Sans" pitchFamily="2" charset="0"/>
            </a:endParaRPr>
          </a:p>
        </p:txBody>
      </p:sp>
      <p:pic>
        <p:nvPicPr>
          <p:cNvPr id="56334" name="图片 363532" descr="0618"/>
          <p:cNvPicPr>
            <a:picLocks noChangeAspect="1" noChangeArrowheads="1"/>
          </p:cNvPicPr>
          <p:nvPr/>
        </p:nvPicPr>
        <p:blipFill>
          <a:blip r:embed="rId3" cstate="print"/>
          <a:srcRect/>
          <a:stretch>
            <a:fillRect/>
          </a:stretch>
        </p:blipFill>
        <p:spPr bwMode="auto">
          <a:xfrm>
            <a:off x="1722438" y="1001713"/>
            <a:ext cx="7421562" cy="5334000"/>
          </a:xfrm>
          <a:prstGeom prst="rect">
            <a:avLst/>
          </a:prstGeom>
          <a:noFill/>
          <a:ln w="9525">
            <a:noFill/>
            <a:miter lim="800000"/>
            <a:headEnd/>
            <a:tailEnd/>
          </a:ln>
        </p:spPr>
      </p:pic>
      <p:sp>
        <p:nvSpPr>
          <p:cNvPr id="363535" name="矩形 363534"/>
          <p:cNvSpPr/>
          <p:nvPr/>
        </p:nvSpPr>
        <p:spPr>
          <a:xfrm>
            <a:off x="1662113" y="2084388"/>
            <a:ext cx="7481887" cy="2252662"/>
          </a:xfrm>
          <a:prstGeom prst="rect">
            <a:avLst/>
          </a:prstGeom>
          <a:solidFill>
            <a:schemeClr val="bg1"/>
          </a:solidFill>
          <a:ln w="9525">
            <a:noFill/>
            <a:miter/>
          </a:ln>
        </p:spPr>
        <p:txBody>
          <a:bodyPr lIns="0" tIns="0" rIns="90000" bIns="0"/>
          <a:lstStyle>
            <a:lvl1pPr marL="0" lvl="0" indent="0" algn="l" defTabSz="914400" eaLnBrk="1" fontAlgn="base" latinLnBrk="0" hangingPunct="1">
              <a:spcBef>
                <a:spcPct val="0"/>
              </a:spcBef>
              <a:spcAft>
                <a:spcPct val="0"/>
              </a:spcAft>
              <a:buClr>
                <a:srgbClr val="FF9933"/>
              </a:buClr>
              <a:buFont typeface="Wingdings" pitchFamily="2" charset="2"/>
              <a:buNone/>
              <a:defRPr sz="1800" b="1" i="0" u="none" kern="1200" baseline="0">
                <a:solidFill>
                  <a:schemeClr val="tx1"/>
                </a:solidFill>
                <a:latin typeface="Arial" charset="0"/>
              </a:defRPr>
            </a:lvl1pPr>
            <a:lvl2pPr marL="381000" lvl="1" indent="-191770">
              <a:buSzPct val="80000"/>
              <a:defRPr sz="1600" kern="1200"/>
            </a:lvl2pPr>
            <a:lvl3pPr marL="570230" lvl="2" indent="-187325">
              <a:defRPr sz="1400" kern="1200"/>
            </a:lvl3pPr>
            <a:lvl4pPr marL="757555" lvl="3" indent="-176530">
              <a:defRPr sz="1400" kern="1200"/>
            </a:lvl4pPr>
            <a:lvl5pPr marL="951230" lvl="4" indent="-192405">
              <a:defRPr sz="1400" kern="1200"/>
            </a:lvl5pPr>
          </a:lstStyle>
          <a:p>
            <a:pPr>
              <a:lnSpc>
                <a:spcPct val="90000"/>
              </a:lnSpc>
              <a:buFont typeface="Wingdings" pitchFamily="2" charset="2"/>
              <a:buChar char="l"/>
              <a:defRPr/>
            </a:pPr>
            <a:r>
              <a:rPr lang="zh-CN" altLang="en-US" sz="2400" noProof="1">
                <a:effectLst>
                  <a:outerShdw blurRad="38100" dist="38100" dir="2700000">
                    <a:srgbClr val="C0C0C0"/>
                  </a:outerShdw>
                </a:effectLst>
                <a:ea typeface="+mn-ea"/>
                <a:cs typeface="+mn-ea"/>
              </a:rPr>
              <a:t>通过按</a:t>
            </a:r>
            <a:r>
              <a:rPr lang="zh-CN" altLang="en-US" sz="2400" noProof="1">
                <a:solidFill>
                  <a:srgbClr val="FF3300"/>
                </a:solidFill>
                <a:effectLst>
                  <a:outerShdw blurRad="38100" dist="38100" dir="2700000">
                    <a:srgbClr val="C0C0C0"/>
                  </a:outerShdw>
                </a:effectLst>
                <a:ea typeface="+mn-ea"/>
                <a:cs typeface="+mn-ea"/>
              </a:rPr>
              <a:t>转子磁链定向</a:t>
            </a:r>
            <a:r>
              <a:rPr lang="zh-CN" altLang="en-US" sz="2400" noProof="1">
                <a:effectLst>
                  <a:outerShdw blurRad="38100" dist="38100" dir="2700000">
                    <a:srgbClr val="C0C0C0"/>
                  </a:outerShdw>
                </a:effectLst>
                <a:ea typeface="+mn-ea"/>
                <a:cs typeface="+mn-ea"/>
              </a:rPr>
              <a:t>，将定子电流分解为励磁分量     和转矩分量         ，转子磁链仅由定子电流励磁分量产生，电磁转矩正比于转子磁链和定子电流转矩分量的乘积，</a:t>
            </a:r>
            <a:r>
              <a:rPr lang="zh-CN" altLang="en-US" sz="2400" noProof="1">
                <a:solidFill>
                  <a:srgbClr val="FF3300"/>
                </a:solidFill>
                <a:effectLst>
                  <a:outerShdw blurRad="38100" dist="38100" dir="2700000">
                    <a:srgbClr val="C0C0C0"/>
                  </a:outerShdw>
                </a:effectLst>
                <a:ea typeface="+mn-ea"/>
                <a:cs typeface="+mn-ea"/>
              </a:rPr>
              <a:t>实现了定子电流两个分量的解耦</a:t>
            </a:r>
            <a:r>
              <a:rPr lang="zh-CN" altLang="en-US" sz="2400" noProof="1">
                <a:effectLst>
                  <a:outerShdw blurRad="38100" dist="38100" dir="2700000">
                    <a:srgbClr val="C0C0C0"/>
                  </a:outerShdw>
                </a:effectLst>
                <a:ea typeface="+mn-ea"/>
                <a:cs typeface="+mn-ea"/>
              </a:rPr>
              <a:t>。</a:t>
            </a:r>
            <a:endParaRPr lang="zh-CN" altLang="en-US" sz="2400" noProof="1">
              <a:effectLst>
                <a:outerShdw blurRad="38100" dist="38100" dir="2700000">
                  <a:srgbClr val="C0C0C0"/>
                </a:outerShdw>
              </a:effectLst>
              <a:ea typeface="+mn-ea"/>
            </a:endParaRPr>
          </a:p>
          <a:p>
            <a:pPr>
              <a:lnSpc>
                <a:spcPct val="90000"/>
              </a:lnSpc>
              <a:buFont typeface="Wingdings" pitchFamily="2" charset="2"/>
              <a:buChar char="l"/>
              <a:defRPr/>
            </a:pPr>
            <a:r>
              <a:rPr lang="zh-CN" altLang="en-US" sz="2400" noProof="1">
                <a:effectLst>
                  <a:outerShdw blurRad="38100" dist="38100" dir="2700000">
                    <a:srgbClr val="C0C0C0"/>
                  </a:outerShdw>
                </a:effectLst>
                <a:ea typeface="+mn-ea"/>
                <a:cs typeface="+mn-ea"/>
              </a:rPr>
              <a:t>在按转子磁链定向同步旋转正交坐标系中的异步电动机数学模型与直流电动机动态模型相当。</a:t>
            </a:r>
            <a:endParaRPr lang="zh-CN" altLang="en-US" sz="2400" noProof="1">
              <a:effectLst>
                <a:outerShdw blurRad="38100" dist="38100" dir="2700000">
                  <a:srgbClr val="C0C0C0"/>
                </a:outerShdw>
              </a:effectLst>
              <a:ea typeface="+mn-ea"/>
            </a:endParaRPr>
          </a:p>
        </p:txBody>
      </p:sp>
      <p:graphicFrame>
        <p:nvGraphicFramePr>
          <p:cNvPr id="363536" name="对象 363535"/>
          <p:cNvGraphicFramePr>
            <a:graphicFrameLocks/>
          </p:cNvGraphicFramePr>
          <p:nvPr/>
        </p:nvGraphicFramePr>
        <p:xfrm>
          <a:off x="8662988" y="1917700"/>
          <a:ext cx="481012" cy="576263"/>
        </p:xfrm>
        <a:graphic>
          <a:graphicData uri="http://schemas.openxmlformats.org/presentationml/2006/ole">
            <p:oleObj spid="_x0000_s56322" r:id="rId4" imgW="190500" imgH="228600" progId="">
              <p:embed/>
            </p:oleObj>
          </a:graphicData>
        </a:graphic>
      </p:graphicFrame>
      <p:graphicFrame>
        <p:nvGraphicFramePr>
          <p:cNvPr id="363537" name="对象 363536"/>
          <p:cNvGraphicFramePr>
            <a:graphicFrameLocks/>
          </p:cNvGraphicFramePr>
          <p:nvPr/>
        </p:nvGraphicFramePr>
        <p:xfrm>
          <a:off x="3389313" y="2236788"/>
          <a:ext cx="481012" cy="623887"/>
        </p:xfrm>
        <a:graphic>
          <a:graphicData uri="http://schemas.openxmlformats.org/presentationml/2006/ole">
            <p:oleObj spid="_x0000_s56323" r:id="rId5" imgW="152334" imgH="228501" progId="">
              <p:embed/>
            </p:oleObj>
          </a:graphicData>
        </a:graphic>
      </p:graphicFrame>
      <p:sp>
        <p:nvSpPr>
          <p:cNvPr id="56336"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6" action="ppaction://hlinksldjump"/>
              </a:rPr>
              <a:t>7.1 </a:t>
            </a:r>
            <a:r>
              <a:rPr lang="zh-CN" altLang="en-US" sz="1400">
                <a:solidFill>
                  <a:srgbClr val="0000CC"/>
                </a:solidFill>
                <a:latin typeface="Siemens Sans" pitchFamily="2" charset="0"/>
                <a:hlinkClick r:id="rId6" action="ppaction://hlinksldjump"/>
              </a:rPr>
              <a:t>异步电动机动态数学模型的性质</a:t>
            </a:r>
            <a:endParaRPr lang="zh-CN" altLang="en-US" sz="1400">
              <a:solidFill>
                <a:srgbClr val="0000CC"/>
              </a:solidFill>
              <a:latin typeface="Siemens Sans" pitchFamily="2" charset="0"/>
            </a:endParaRPr>
          </a:p>
        </p:txBody>
      </p:sp>
      <p:sp>
        <p:nvSpPr>
          <p:cNvPr id="56337"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7.6 </a:t>
            </a:r>
            <a:r>
              <a:rPr lang="zh-CN" altLang="en-US" sz="1400">
                <a:solidFill>
                  <a:schemeClr val="tx1"/>
                </a:solidFill>
                <a:latin typeface="Siemens Sans" pitchFamily="2" charset="0"/>
                <a:hlinkClick r:id="rId7" action="ppaction://hlinksldjump"/>
              </a:rPr>
              <a:t>异步电动机按转子磁链定向的矢量控制系统</a:t>
            </a:r>
            <a:endParaRPr lang="zh-CN" altLang="en-US" sz="1400">
              <a:solidFill>
                <a:schemeClr val="tx1"/>
              </a:solidFill>
              <a:latin typeface="Siemens Sans" pitchFamily="2" charset="0"/>
            </a:endParaRPr>
          </a:p>
        </p:txBody>
      </p:sp>
      <p:sp>
        <p:nvSpPr>
          <p:cNvPr id="56338"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7.2 </a:t>
            </a:r>
            <a:r>
              <a:rPr lang="zh-CN" altLang="en-US" sz="1400">
                <a:solidFill>
                  <a:schemeClr val="tx1"/>
                </a:solidFill>
                <a:latin typeface="Siemens Sans" pitchFamily="2" charset="0"/>
                <a:hlinkClick r:id="rId8" action="ppaction://hlinksldjump"/>
              </a:rPr>
              <a:t>异步电动机三相数学模型</a:t>
            </a:r>
            <a:endParaRPr lang="zh-CN" altLang="en-US" sz="1400">
              <a:solidFill>
                <a:schemeClr val="tx1"/>
              </a:solidFill>
              <a:latin typeface="Siemens Sans" pitchFamily="2" charset="0"/>
            </a:endParaRPr>
          </a:p>
        </p:txBody>
      </p:sp>
      <p:sp>
        <p:nvSpPr>
          <p:cNvPr id="56339" name="矩形 559112">
            <a:hlinkClick r:id="rId9"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9" action="ppaction://hlinksldjump"/>
              </a:rPr>
              <a:t>7.3 </a:t>
            </a:r>
            <a:r>
              <a:rPr lang="zh-CN" altLang="en-US" sz="1400">
                <a:solidFill>
                  <a:schemeClr val="tx1"/>
                </a:solidFill>
                <a:latin typeface="Siemens Sans" pitchFamily="2" charset="0"/>
                <a:hlinkClick r:id="rId9" action="ppaction://hlinksldjump"/>
              </a:rPr>
              <a:t>坐标变换</a:t>
            </a:r>
            <a:endParaRPr lang="zh-CN" altLang="en-US" sz="1400">
              <a:solidFill>
                <a:schemeClr val="tx1"/>
              </a:solidFill>
              <a:latin typeface="Siemens Sans" pitchFamily="2" charset="0"/>
            </a:endParaRPr>
          </a:p>
        </p:txBody>
      </p:sp>
      <p:sp>
        <p:nvSpPr>
          <p:cNvPr id="56340"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0" action="ppaction://hlinksldjump"/>
              </a:rPr>
              <a:t>7.4 </a:t>
            </a:r>
            <a:r>
              <a:rPr lang="zh-CN" altLang="en-US" sz="1400">
                <a:solidFill>
                  <a:schemeClr val="tx1"/>
                </a:solidFill>
                <a:latin typeface="Siemens Sans" pitchFamily="2" charset="0"/>
                <a:hlinkClick r:id="rId10" action="ppaction://hlinksldjump"/>
              </a:rPr>
              <a:t>异步电动机在正交坐标系上的动态数学模型</a:t>
            </a:r>
            <a:endParaRPr lang="zh-CN" altLang="en-US" sz="1400">
              <a:solidFill>
                <a:schemeClr val="tx1"/>
              </a:solidFill>
              <a:latin typeface="Siemens Sans" pitchFamily="2" charset="0"/>
            </a:endParaRPr>
          </a:p>
        </p:txBody>
      </p:sp>
      <p:sp>
        <p:nvSpPr>
          <p:cNvPr id="56341"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11" action="ppaction://hlinksldjump"/>
              </a:rPr>
              <a:t>7.5 </a:t>
            </a:r>
            <a:r>
              <a:rPr lang="zh-CN" altLang="en-US" sz="1400">
                <a:solidFill>
                  <a:schemeClr val="tx1"/>
                </a:solidFill>
                <a:latin typeface="Siemens Sans" pitchFamily="2" charset="0"/>
                <a:hlinkClick r:id="rId11" action="ppaction://hlinksldjump"/>
              </a:rPr>
              <a:t>异步电动机在正交坐标系上的状态方程</a:t>
            </a:r>
            <a:endParaRPr lang="zh-CN" altLang="en-US" sz="1400">
              <a:solidFill>
                <a:schemeClr val="tx1"/>
              </a:solidFill>
              <a:latin typeface="Siemens Sans" pitchFamily="2" charset="0"/>
            </a:endParaRPr>
          </a:p>
        </p:txBody>
      </p:sp>
      <p:sp>
        <p:nvSpPr>
          <p:cNvPr id="56342"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2" action="ppaction://hlinksldjump"/>
              </a:rPr>
              <a:t>7.8 </a:t>
            </a:r>
            <a:r>
              <a:rPr lang="zh-CN" altLang="en-US" sz="1400">
                <a:solidFill>
                  <a:schemeClr val="tx1"/>
                </a:solidFill>
                <a:latin typeface="Siemens Sans" pitchFamily="2" charset="0"/>
                <a:hlinkClick r:id="rId12" action="ppaction://hlinksldjump"/>
              </a:rPr>
              <a:t>直接转矩控制系统与矢量控制系统的比较</a:t>
            </a:r>
            <a:endParaRPr lang="zh-CN" altLang="en-US" sz="1400">
              <a:solidFill>
                <a:schemeClr val="tx1"/>
              </a:solidFill>
              <a:latin typeface="Siemens Sans" pitchFamily="2" charset="0"/>
            </a:endParaRPr>
          </a:p>
        </p:txBody>
      </p:sp>
      <p:sp>
        <p:nvSpPr>
          <p:cNvPr id="56343"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3" action="ppaction://hlinksldjump"/>
              </a:rPr>
              <a:t>7.7 </a:t>
            </a:r>
            <a:r>
              <a:rPr lang="zh-CN" altLang="en-US" sz="1400">
                <a:solidFill>
                  <a:schemeClr val="tx1"/>
                </a:solidFill>
                <a:latin typeface="Siemens Sans" pitchFamily="2" charset="0"/>
                <a:hlinkClick r:id="rId13"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3535"/>
                                        </p:tgtEl>
                                        <p:attrNameLst>
                                          <p:attrName>style.visibility</p:attrName>
                                        </p:attrNameLst>
                                      </p:cBhvr>
                                      <p:to>
                                        <p:strVal val="visible"/>
                                      </p:to>
                                    </p:set>
                                    <p:anim calcmode="lin" valueType="num">
                                      <p:cBhvr additive="base">
                                        <p:cTn id="7" dur="500" fill="hold"/>
                                        <p:tgtEl>
                                          <p:spTgt spid="363535"/>
                                        </p:tgtEl>
                                        <p:attrNameLst>
                                          <p:attrName>ppt_x</p:attrName>
                                        </p:attrNameLst>
                                      </p:cBhvr>
                                      <p:tavLst>
                                        <p:tav tm="0">
                                          <p:val>
                                            <p:strVal val="#ppt_x"/>
                                          </p:val>
                                        </p:tav>
                                        <p:tav tm="100000">
                                          <p:val>
                                            <p:strVal val="#ppt_x"/>
                                          </p:val>
                                        </p:tav>
                                      </p:tavLst>
                                    </p:anim>
                                    <p:anim calcmode="lin" valueType="num">
                                      <p:cBhvr additive="base">
                                        <p:cTn id="8" dur="500" fill="hold"/>
                                        <p:tgtEl>
                                          <p:spTgt spid="3635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3536"/>
                                        </p:tgtEl>
                                        <p:attrNameLst>
                                          <p:attrName>style.visibility</p:attrName>
                                        </p:attrNameLst>
                                      </p:cBhvr>
                                      <p:to>
                                        <p:strVal val="visible"/>
                                      </p:to>
                                    </p:set>
                                    <p:anim calcmode="lin" valueType="num">
                                      <p:cBhvr additive="base">
                                        <p:cTn id="11" dur="500" fill="hold"/>
                                        <p:tgtEl>
                                          <p:spTgt spid="363536"/>
                                        </p:tgtEl>
                                        <p:attrNameLst>
                                          <p:attrName>ppt_x</p:attrName>
                                        </p:attrNameLst>
                                      </p:cBhvr>
                                      <p:tavLst>
                                        <p:tav tm="0">
                                          <p:val>
                                            <p:strVal val="#ppt_x"/>
                                          </p:val>
                                        </p:tav>
                                        <p:tav tm="100000">
                                          <p:val>
                                            <p:strVal val="#ppt_x"/>
                                          </p:val>
                                        </p:tav>
                                      </p:tavLst>
                                    </p:anim>
                                    <p:anim calcmode="lin" valueType="num">
                                      <p:cBhvr additive="base">
                                        <p:cTn id="12" dur="500" fill="hold"/>
                                        <p:tgtEl>
                                          <p:spTgt spid="3635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3537"/>
                                        </p:tgtEl>
                                        <p:attrNameLst>
                                          <p:attrName>style.visibility</p:attrName>
                                        </p:attrNameLst>
                                      </p:cBhvr>
                                      <p:to>
                                        <p:strVal val="visible"/>
                                      </p:to>
                                    </p:set>
                                    <p:anim calcmode="lin" valueType="num">
                                      <p:cBhvr additive="base">
                                        <p:cTn id="15" dur="500" fill="hold"/>
                                        <p:tgtEl>
                                          <p:spTgt spid="363537"/>
                                        </p:tgtEl>
                                        <p:attrNameLst>
                                          <p:attrName>ppt_x</p:attrName>
                                        </p:attrNameLst>
                                      </p:cBhvr>
                                      <p:tavLst>
                                        <p:tav tm="0">
                                          <p:val>
                                            <p:strVal val="#ppt_x"/>
                                          </p:val>
                                        </p:tav>
                                        <p:tav tm="100000">
                                          <p:val>
                                            <p:strVal val="#ppt_x"/>
                                          </p:val>
                                        </p:tav>
                                      </p:tavLst>
                                    </p:anim>
                                    <p:anim calcmode="lin" valueType="num">
                                      <p:cBhvr additive="base">
                                        <p:cTn id="16" dur="500" fill="hold"/>
                                        <p:tgtEl>
                                          <p:spTgt spid="363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13385" y="367127"/>
            <a:ext cx="5522666" cy="523220"/>
          </a:xfrm>
          <a:prstGeom prst="rect">
            <a:avLst/>
          </a:prstGeom>
        </p:spPr>
        <p:txBody>
          <a:bodyPr wrap="none">
            <a:spAutoFit/>
          </a:bodyPr>
          <a:lstStyle/>
          <a:p>
            <a:r>
              <a:rPr lang="zh-CN" altLang="en-US" sz="2800" dirty="0" smtClean="0">
                <a:solidFill>
                  <a:srgbClr val="C00000"/>
                </a:solidFill>
                <a:effectLst>
                  <a:outerShdw blurRad="38100" dist="38100" dir="2700000" algn="tl">
                    <a:srgbClr val="000000">
                      <a:alpha val="43137"/>
                    </a:srgbClr>
                  </a:outerShdw>
                </a:effectLst>
              </a:rPr>
              <a:t>推导：</a:t>
            </a:r>
            <a:r>
              <a:rPr lang="zh-CN" altLang="zh-CN" sz="2800" dirty="0" smtClean="0">
                <a:solidFill>
                  <a:schemeClr val="tx1"/>
                </a:solidFill>
                <a:effectLst>
                  <a:outerShdw blurRad="38100" dist="38100" dir="2700000" algn="tl">
                    <a:srgbClr val="000000">
                      <a:alpha val="43137"/>
                    </a:srgbClr>
                  </a:outerShdw>
                </a:effectLst>
              </a:rPr>
              <a:t>矢量控制方程</a:t>
            </a:r>
            <a:r>
              <a:rPr lang="zh-CN" altLang="zh-CN" sz="1800" dirty="0" smtClean="0">
                <a:solidFill>
                  <a:srgbClr val="0000FF"/>
                </a:solidFill>
                <a:effectLst>
                  <a:outerShdw blurRad="38100" dist="38100" dir="2700000" algn="tl">
                    <a:srgbClr val="000000">
                      <a:alpha val="43137"/>
                    </a:srgbClr>
                  </a:outerShdw>
                </a:effectLst>
              </a:rPr>
              <a:t>方法一：由状态方程</a:t>
            </a:r>
          </a:p>
        </p:txBody>
      </p:sp>
      <p:pic>
        <p:nvPicPr>
          <p:cNvPr id="167939" name="Picture 3"/>
          <p:cNvPicPr>
            <a:picLocks noChangeAspect="1" noChangeArrowheads="1"/>
          </p:cNvPicPr>
          <p:nvPr/>
        </p:nvPicPr>
        <p:blipFill>
          <a:blip r:embed="rId2" cstate="print"/>
          <a:srcRect/>
          <a:stretch>
            <a:fillRect/>
          </a:stretch>
        </p:blipFill>
        <p:spPr bwMode="auto">
          <a:xfrm>
            <a:off x="0" y="909562"/>
            <a:ext cx="3781425" cy="3790950"/>
          </a:xfrm>
          <a:prstGeom prst="rect">
            <a:avLst/>
          </a:prstGeom>
          <a:noFill/>
          <a:ln w="9525">
            <a:noFill/>
            <a:miter lim="800000"/>
            <a:headEnd/>
            <a:tailEnd/>
          </a:ln>
        </p:spPr>
      </p:pic>
      <p:pic>
        <p:nvPicPr>
          <p:cNvPr id="167940" name="Picture 4"/>
          <p:cNvPicPr>
            <a:picLocks noChangeAspect="1" noChangeArrowheads="1"/>
          </p:cNvPicPr>
          <p:nvPr/>
        </p:nvPicPr>
        <p:blipFill>
          <a:blip r:embed="rId3" cstate="print"/>
          <a:srcRect/>
          <a:stretch>
            <a:fillRect/>
          </a:stretch>
        </p:blipFill>
        <p:spPr bwMode="auto">
          <a:xfrm>
            <a:off x="4143375" y="3429000"/>
            <a:ext cx="5000625" cy="3429000"/>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385" y="367127"/>
            <a:ext cx="5522666" cy="523220"/>
          </a:xfrm>
          <a:prstGeom prst="rect">
            <a:avLst/>
          </a:prstGeom>
        </p:spPr>
        <p:txBody>
          <a:bodyPr wrap="none">
            <a:spAutoFit/>
          </a:bodyPr>
          <a:lstStyle/>
          <a:p>
            <a:r>
              <a:rPr lang="zh-CN" altLang="en-US" sz="2800" dirty="0" smtClean="0">
                <a:solidFill>
                  <a:srgbClr val="C00000"/>
                </a:solidFill>
                <a:effectLst>
                  <a:outerShdw blurRad="38100" dist="38100" dir="2700000" algn="tl">
                    <a:srgbClr val="000000">
                      <a:alpha val="43137"/>
                    </a:srgbClr>
                  </a:outerShdw>
                </a:effectLst>
              </a:rPr>
              <a:t>推导：</a:t>
            </a:r>
            <a:r>
              <a:rPr lang="zh-CN" altLang="zh-CN" sz="2800" dirty="0" smtClean="0">
                <a:solidFill>
                  <a:schemeClr val="tx1"/>
                </a:solidFill>
                <a:effectLst>
                  <a:outerShdw blurRad="38100" dist="38100" dir="2700000" algn="tl">
                    <a:srgbClr val="000000">
                      <a:alpha val="43137"/>
                    </a:srgbClr>
                  </a:outerShdw>
                </a:effectLst>
              </a:rPr>
              <a:t>矢量控制方程</a:t>
            </a:r>
            <a:r>
              <a:rPr lang="zh-CN" altLang="zh-CN" sz="1800" dirty="0" smtClean="0">
                <a:solidFill>
                  <a:srgbClr val="0000FF"/>
                </a:solidFill>
                <a:effectLst>
                  <a:outerShdw blurRad="38100" dist="38100" dir="2700000" algn="tl">
                    <a:srgbClr val="000000">
                      <a:alpha val="43137"/>
                    </a:srgbClr>
                  </a:outerShdw>
                </a:effectLst>
              </a:rPr>
              <a:t>方法二</a:t>
            </a:r>
            <a:r>
              <a:rPr lang="zh-CN" altLang="zh-CN" sz="1800" dirty="0" smtClean="0">
                <a:solidFill>
                  <a:srgbClr val="0000FF"/>
                </a:solidFill>
                <a:effectLst>
                  <a:outerShdw blurRad="38100" dist="38100" dir="2700000" algn="tl">
                    <a:srgbClr val="000000">
                      <a:alpha val="43137"/>
                    </a:srgbClr>
                  </a:outerShdw>
                </a:effectLst>
              </a:rPr>
              <a:t>：</a:t>
            </a:r>
            <a:r>
              <a:rPr lang="zh-CN" altLang="en-US" sz="1800" dirty="0" smtClean="0">
                <a:solidFill>
                  <a:srgbClr val="0000FF"/>
                </a:solidFill>
                <a:effectLst>
                  <a:outerShdw blurRad="38100" dist="38100" dir="2700000" algn="tl">
                    <a:srgbClr val="000000">
                      <a:alpha val="43137"/>
                    </a:srgbClr>
                  </a:outerShdw>
                </a:effectLst>
              </a:rPr>
              <a:t>由</a:t>
            </a:r>
            <a:r>
              <a:rPr lang="zh-CN" altLang="zh-CN" sz="1800" dirty="0" smtClean="0">
                <a:solidFill>
                  <a:srgbClr val="0000FF"/>
                </a:solidFill>
                <a:effectLst>
                  <a:outerShdw blurRad="38100" dist="38100" dir="2700000" algn="tl">
                    <a:srgbClr val="000000">
                      <a:alpha val="43137"/>
                    </a:srgbClr>
                  </a:outerShdw>
                </a:effectLst>
              </a:rPr>
              <a:t>数学模型</a:t>
            </a:r>
            <a:endParaRPr lang="zh-CN" altLang="zh-CN" sz="1800" dirty="0" smtClean="0">
              <a:solidFill>
                <a:srgbClr val="0000FF"/>
              </a:solidFill>
              <a:effectLst>
                <a:outerShdw blurRad="38100" dist="38100" dir="2700000" algn="tl">
                  <a:srgbClr val="000000">
                    <a:alpha val="43137"/>
                  </a:srgbClr>
                </a:outerShdw>
              </a:effectLst>
            </a:endParaRPr>
          </a:p>
        </p:txBody>
      </p:sp>
      <p:pic>
        <p:nvPicPr>
          <p:cNvPr id="168962" name="Picture 2"/>
          <p:cNvPicPr>
            <a:picLocks noChangeAspect="1" noChangeArrowheads="1"/>
          </p:cNvPicPr>
          <p:nvPr/>
        </p:nvPicPr>
        <p:blipFill>
          <a:blip r:embed="rId2" cstate="print"/>
          <a:srcRect b="3607"/>
          <a:stretch>
            <a:fillRect/>
          </a:stretch>
        </p:blipFill>
        <p:spPr bwMode="auto">
          <a:xfrm>
            <a:off x="2066925" y="980982"/>
            <a:ext cx="5010150" cy="5839372"/>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a:stretch>
            <a:fillRect/>
          </a:stretch>
        </p:blipFill>
        <p:spPr bwMode="auto">
          <a:xfrm>
            <a:off x="250781" y="973461"/>
            <a:ext cx="4791075" cy="5276850"/>
          </a:xfrm>
          <a:prstGeom prst="rect">
            <a:avLst/>
          </a:prstGeom>
          <a:noFill/>
          <a:ln w="9525">
            <a:noFill/>
            <a:miter lim="800000"/>
            <a:headEnd/>
            <a:tailEnd/>
          </a:ln>
        </p:spPr>
      </p:pic>
      <p:pic>
        <p:nvPicPr>
          <p:cNvPr id="169987" name="Picture 3"/>
          <p:cNvPicPr>
            <a:picLocks noChangeAspect="1" noChangeArrowheads="1"/>
          </p:cNvPicPr>
          <p:nvPr/>
        </p:nvPicPr>
        <p:blipFill>
          <a:blip r:embed="rId3" cstate="print"/>
          <a:srcRect/>
          <a:stretch>
            <a:fillRect/>
          </a:stretch>
        </p:blipFill>
        <p:spPr bwMode="auto">
          <a:xfrm>
            <a:off x="5476875" y="4543425"/>
            <a:ext cx="3667125" cy="231457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515075"/>
          <p:cNvSpPr>
            <a:spLocks noGrp="1" noChangeArrowheads="1"/>
          </p:cNvSpPr>
          <p:nvPr>
            <p:ph type="title"/>
          </p:nvPr>
        </p:nvSpPr>
        <p:spPr>
          <a:xfrm>
            <a:off x="1711325" y="193675"/>
            <a:ext cx="6086475" cy="766763"/>
          </a:xfrm>
        </p:spPr>
        <p:txBody>
          <a:bodyPr/>
          <a:lstStyle/>
          <a:p>
            <a:pPr marL="838200" indent="-838200" eaLnBrk="1" hangingPunct="1"/>
            <a:r>
              <a:rPr lang="en-US" altLang="zh-CN" smtClean="0"/>
              <a:t>7.6.2</a:t>
            </a:r>
            <a:r>
              <a:rPr lang="zh-CN" altLang="en-US" smtClean="0"/>
              <a:t>按转子磁链定向矢量控制的基本思想</a:t>
            </a:r>
          </a:p>
        </p:txBody>
      </p:sp>
      <p:sp>
        <p:nvSpPr>
          <p:cNvPr id="515077" name="文本占位符 515076"/>
          <p:cNvSpPr>
            <a:spLocks noGrp="1"/>
          </p:cNvSpPr>
          <p:nvPr>
            <p:ph type="body" idx="1"/>
          </p:nvPr>
        </p:nvSpPr>
        <p:spPr>
          <a:xfrm>
            <a:off x="1724025" y="946150"/>
            <a:ext cx="7419975" cy="5911850"/>
          </a:xfrm>
        </p:spPr>
        <p:txBody>
          <a:bodyPr/>
          <a:lstStyle/>
          <a:p>
            <a:pPr eaLnBrk="1" hangingPunct="1">
              <a:spcBef>
                <a:spcPct val="20000"/>
              </a:spcBef>
              <a:defRPr/>
            </a:pPr>
            <a:r>
              <a:rPr lang="zh-CN" altLang="en-US" sz="1900" noProof="1"/>
              <a:t>异步电机的动态数学模型是一个</a:t>
            </a:r>
            <a:r>
              <a:rPr lang="zh-CN" altLang="en-US" sz="1900" noProof="1">
                <a:solidFill>
                  <a:srgbClr val="A50021"/>
                </a:solidFill>
              </a:rPr>
              <a:t>高阶、非线性、强耦合</a:t>
            </a:r>
            <a:r>
              <a:rPr lang="zh-CN" altLang="en-US" sz="1900" noProof="1"/>
              <a:t>的</a:t>
            </a:r>
            <a:r>
              <a:rPr lang="zh-CN" altLang="en-US" sz="1900" noProof="1">
                <a:solidFill>
                  <a:srgbClr val="A50021"/>
                </a:solidFill>
              </a:rPr>
              <a:t>多变量</a:t>
            </a:r>
            <a:r>
              <a:rPr lang="zh-CN" altLang="en-US" sz="1900" noProof="1"/>
              <a:t>系统</a:t>
            </a:r>
            <a:r>
              <a:rPr lang="en-US" altLang="zh-CN" sz="1900" noProof="1"/>
              <a:t>;</a:t>
            </a:r>
          </a:p>
          <a:p>
            <a:pPr eaLnBrk="1" hangingPunct="1">
              <a:spcBef>
                <a:spcPct val="20000"/>
              </a:spcBef>
              <a:defRPr/>
            </a:pPr>
            <a:r>
              <a:rPr lang="zh-CN" altLang="en-US" sz="1900" noProof="1"/>
              <a:t>通过坐标变换，可以使之</a:t>
            </a:r>
            <a:r>
              <a:rPr lang="zh-CN" altLang="en-US" sz="1900" noProof="1">
                <a:solidFill>
                  <a:srgbClr val="0000CC"/>
                </a:solidFill>
              </a:rPr>
              <a:t>降阶并化简</a:t>
            </a:r>
            <a:r>
              <a:rPr lang="zh-CN" altLang="en-US" sz="1900" noProof="1"/>
              <a:t>，但</a:t>
            </a:r>
            <a:r>
              <a:rPr lang="zh-CN" altLang="en-US" sz="1900" noProof="1">
                <a:solidFill>
                  <a:srgbClr val="0000CC"/>
                </a:solidFill>
              </a:rPr>
              <a:t>并没有改变其非线性、多变量的本质</a:t>
            </a:r>
            <a:r>
              <a:rPr lang="en-US" altLang="zh-CN" sz="1900" noProof="1"/>
              <a:t>;</a:t>
            </a:r>
          </a:p>
          <a:p>
            <a:pPr eaLnBrk="1" hangingPunct="1">
              <a:spcBef>
                <a:spcPct val="20000"/>
              </a:spcBef>
              <a:defRPr/>
            </a:pPr>
            <a:r>
              <a:rPr lang="zh-CN" altLang="en-US" sz="1900" noProof="1"/>
              <a:t>需要</a:t>
            </a:r>
            <a:r>
              <a:rPr lang="zh-CN" altLang="en-US" sz="1900" noProof="1">
                <a:solidFill>
                  <a:srgbClr val="FF0000"/>
                </a:solidFill>
              </a:rPr>
              <a:t>高动态性能</a:t>
            </a:r>
            <a:r>
              <a:rPr lang="zh-CN" altLang="en-US" sz="1900" noProof="1"/>
              <a:t>的异步电机调速系统必须在其</a:t>
            </a:r>
            <a:r>
              <a:rPr lang="zh-CN" altLang="en-US" sz="1900" noProof="1">
                <a:solidFill>
                  <a:srgbClr val="FF0000"/>
                </a:solidFill>
              </a:rPr>
              <a:t>动态模型的基础上进行分析和设计</a:t>
            </a:r>
            <a:r>
              <a:rPr lang="zh-CN" altLang="en-US" sz="1900" noProof="1"/>
              <a:t>，但要完成这一任务并非易事。</a:t>
            </a:r>
          </a:p>
          <a:p>
            <a:pPr eaLnBrk="1" hangingPunct="1">
              <a:spcBef>
                <a:spcPct val="20000"/>
              </a:spcBef>
              <a:defRPr/>
            </a:pPr>
            <a:r>
              <a:rPr lang="zh-CN" altLang="en-US" sz="1900" noProof="1"/>
              <a:t>经过多年的潜心研究和实践，有几种控制方案已经获得了成功的应用，目前应用最广的就是</a:t>
            </a:r>
            <a:r>
              <a:rPr lang="zh-CN" altLang="en-US" sz="1900" noProof="1">
                <a:solidFill>
                  <a:srgbClr val="FF0000"/>
                </a:solidFill>
              </a:rPr>
              <a:t>按转子磁链定向的矢量控制系统</a:t>
            </a:r>
            <a:r>
              <a:rPr lang="zh-CN" altLang="en-US" sz="1900" noProof="1"/>
              <a:t>。</a:t>
            </a:r>
          </a:p>
          <a:p>
            <a:pPr eaLnBrk="1" hangingPunct="1">
              <a:spcBef>
                <a:spcPct val="20000"/>
              </a:spcBef>
              <a:defRPr/>
            </a:pPr>
            <a:r>
              <a:rPr lang="zh-CN" altLang="en-US" sz="1900" noProof="1">
                <a:solidFill>
                  <a:srgbClr val="CC0000"/>
                </a:solidFill>
                <a:effectLst>
                  <a:outerShdw blurRad="38100" dist="38100" dir="2700000">
                    <a:srgbClr val="C0C0C0"/>
                  </a:outerShdw>
                </a:effectLst>
              </a:rPr>
              <a:t>矢量控制系统的基本思路</a:t>
            </a:r>
            <a:r>
              <a:rPr lang="en-US" altLang="zh-CN" sz="1900" noProof="1">
                <a:solidFill>
                  <a:srgbClr val="CC0000"/>
                </a:solidFill>
                <a:effectLst>
                  <a:outerShdw blurRad="38100" dist="38100" dir="2700000">
                    <a:srgbClr val="C0C0C0"/>
                  </a:outerShdw>
                </a:effectLst>
              </a:rPr>
              <a:t>:</a:t>
            </a:r>
          </a:p>
          <a:p>
            <a:pPr eaLnBrk="1" hangingPunct="1">
              <a:spcBef>
                <a:spcPct val="20000"/>
              </a:spcBef>
              <a:defRPr/>
            </a:pPr>
            <a:r>
              <a:rPr lang="zh-CN" altLang="en-US" sz="1900" noProof="1"/>
              <a:t>以产生同样的旋转磁动势为准则，在三相坐标系上的定子交流电流  </a:t>
            </a:r>
            <a:r>
              <a:rPr lang="en-US" altLang="zh-CN" sz="1900" i="1" noProof="1"/>
              <a:t>i</a:t>
            </a:r>
            <a:r>
              <a:rPr lang="en-US" altLang="zh-CN" sz="1900" baseline="-25000" noProof="1">
                <a:sym typeface="Symbol" pitchFamily="18" charset="2"/>
              </a:rPr>
              <a:t>A</a:t>
            </a:r>
            <a:r>
              <a:rPr lang="zh-CN" altLang="en-US" sz="1900" noProof="1"/>
              <a:t>、 </a:t>
            </a:r>
            <a:r>
              <a:rPr lang="en-US" altLang="zh-CN" sz="1900" i="1" noProof="1"/>
              <a:t>i</a:t>
            </a:r>
            <a:r>
              <a:rPr lang="en-US" altLang="zh-CN" sz="1900" baseline="-25000" noProof="1">
                <a:sym typeface="Symbol" pitchFamily="18" charset="2"/>
              </a:rPr>
              <a:t>B</a:t>
            </a:r>
            <a:r>
              <a:rPr lang="en-US" altLang="zh-CN" sz="1900" noProof="1"/>
              <a:t> </a:t>
            </a:r>
            <a:r>
              <a:rPr lang="zh-CN" altLang="en-US" sz="1900" noProof="1"/>
              <a:t>、</a:t>
            </a:r>
            <a:r>
              <a:rPr lang="en-US" altLang="zh-CN" sz="1900" i="1" noProof="1"/>
              <a:t>i</a:t>
            </a:r>
            <a:r>
              <a:rPr lang="en-US" altLang="zh-CN" sz="1900" baseline="-25000" noProof="1"/>
              <a:t>C</a:t>
            </a:r>
            <a:r>
              <a:rPr lang="en-US" altLang="zh-CN" sz="1900" noProof="1"/>
              <a:t> </a:t>
            </a:r>
            <a:r>
              <a:rPr lang="zh-CN" altLang="en-US" sz="1900" noProof="1"/>
              <a:t>，通过三相</a:t>
            </a:r>
            <a:r>
              <a:rPr lang="en-US" altLang="zh-CN" sz="1900" noProof="1"/>
              <a:t>/</a:t>
            </a:r>
            <a:r>
              <a:rPr lang="zh-CN" altLang="en-US" sz="1900" noProof="1"/>
              <a:t>两相变换可以等效成两相静止坐标系上的交流电流 </a:t>
            </a:r>
            <a:r>
              <a:rPr lang="en-US" altLang="zh-CN" sz="1900" i="1" noProof="1"/>
              <a:t>i</a:t>
            </a:r>
            <a:r>
              <a:rPr lang="en-US" altLang="zh-CN" sz="1900" baseline="-25000" noProof="1">
                <a:sym typeface="Symbol" pitchFamily="18" charset="2"/>
              </a:rPr>
              <a:t></a:t>
            </a:r>
            <a:r>
              <a:rPr lang="zh-CN" altLang="en-US" sz="1900" noProof="1"/>
              <a:t>、</a:t>
            </a:r>
            <a:r>
              <a:rPr lang="en-US" altLang="zh-CN" sz="1900" i="1" noProof="1">
                <a:sym typeface="Symbol" pitchFamily="18" charset="2"/>
              </a:rPr>
              <a:t>i</a:t>
            </a:r>
            <a:r>
              <a:rPr lang="en-US" altLang="zh-CN" sz="1900" baseline="-25000" noProof="1">
                <a:sym typeface="Symbol" pitchFamily="18" charset="2"/>
              </a:rPr>
              <a:t></a:t>
            </a:r>
            <a:r>
              <a:rPr lang="en-US" altLang="zh-CN" sz="1900" noProof="1"/>
              <a:t> </a:t>
            </a:r>
            <a:r>
              <a:rPr lang="zh-CN" altLang="en-US" sz="1900" noProof="1"/>
              <a:t>，再通过</a:t>
            </a:r>
            <a:r>
              <a:rPr lang="zh-CN" altLang="en-US" sz="1900" noProof="1">
                <a:solidFill>
                  <a:srgbClr val="CC0000"/>
                </a:solidFill>
                <a:effectLst>
                  <a:outerShdw blurRad="38100" dist="38100" dir="2700000">
                    <a:srgbClr val="C0C0C0"/>
                  </a:outerShdw>
                </a:effectLst>
              </a:rPr>
              <a:t>同步旋转变换</a:t>
            </a:r>
            <a:r>
              <a:rPr lang="zh-CN" altLang="en-US" sz="1900" noProof="1"/>
              <a:t>，可以等效成同步旋转坐标系上的直流电流 </a:t>
            </a:r>
            <a:r>
              <a:rPr lang="en-US" altLang="zh-CN" sz="1900" i="1" noProof="1"/>
              <a:t>i</a:t>
            </a:r>
            <a:r>
              <a:rPr lang="en-US" altLang="zh-CN" sz="1900" baseline="-25000" noProof="1"/>
              <a:t>m</a:t>
            </a:r>
            <a:r>
              <a:rPr lang="en-US" altLang="zh-CN" sz="1900" noProof="1"/>
              <a:t> </a:t>
            </a:r>
            <a:r>
              <a:rPr lang="zh-CN" altLang="en-US" sz="1900" noProof="1"/>
              <a:t>和 </a:t>
            </a:r>
            <a:r>
              <a:rPr lang="en-US" altLang="zh-CN" sz="1900" i="1" noProof="1"/>
              <a:t>i</a:t>
            </a:r>
            <a:r>
              <a:rPr lang="en-US" altLang="zh-CN" sz="1900" baseline="-25000" noProof="1"/>
              <a:t>t</a:t>
            </a:r>
            <a:r>
              <a:rPr lang="en-US" altLang="zh-CN" sz="1900" noProof="1"/>
              <a:t> </a:t>
            </a:r>
            <a:r>
              <a:rPr lang="zh-CN" altLang="en-US" sz="1900" noProof="1"/>
              <a:t>。</a:t>
            </a:r>
          </a:p>
          <a:p>
            <a:pPr eaLnBrk="1" hangingPunct="1">
              <a:spcBef>
                <a:spcPct val="20000"/>
              </a:spcBef>
              <a:defRPr/>
            </a:pPr>
            <a:r>
              <a:rPr lang="zh-CN" altLang="en-US" sz="1900" noProof="1">
                <a:solidFill>
                  <a:srgbClr val="CC0000"/>
                </a:solidFill>
                <a:effectLst>
                  <a:outerShdw blurRad="38100" dist="38100" dir="2700000">
                    <a:srgbClr val="C0C0C0"/>
                  </a:outerShdw>
                </a:effectLst>
              </a:rPr>
              <a:t>注意：</a:t>
            </a:r>
            <a:r>
              <a:rPr lang="zh-CN" altLang="en-US" sz="1900" noProof="1">
                <a:solidFill>
                  <a:srgbClr val="000099"/>
                </a:solidFill>
                <a:effectLst>
                  <a:outerShdw blurRad="38100" dist="38100" dir="2700000">
                    <a:srgbClr val="C0C0C0"/>
                  </a:outerShdw>
                </a:effectLst>
              </a:rPr>
              <a:t>坐标变换</a:t>
            </a:r>
            <a:r>
              <a:rPr lang="en-US" altLang="zh-CN" sz="1900" noProof="1">
                <a:solidFill>
                  <a:srgbClr val="CC0000"/>
                </a:solidFill>
                <a:effectLst>
                  <a:outerShdw blurRad="38100" dist="38100" dir="2700000">
                    <a:srgbClr val="C0C0C0"/>
                  </a:outerShdw>
                </a:effectLst>
              </a:rPr>
              <a:t>+</a:t>
            </a:r>
            <a:r>
              <a:rPr lang="zh-CN" altLang="en-US" sz="1900" noProof="1">
                <a:solidFill>
                  <a:srgbClr val="000099"/>
                </a:solidFill>
                <a:effectLst>
                  <a:outerShdw blurRad="38100" dist="38100" dir="2700000">
                    <a:srgbClr val="C0C0C0"/>
                  </a:outerShdw>
                </a:effectLst>
              </a:rPr>
              <a:t>转子磁链定向</a:t>
            </a:r>
          </a:p>
          <a:p>
            <a:pPr eaLnBrk="1" hangingPunct="1">
              <a:spcBef>
                <a:spcPct val="20000"/>
              </a:spcBef>
              <a:defRPr/>
            </a:pPr>
            <a:r>
              <a:rPr lang="zh-CN" altLang="en-US" sz="1900" noProof="1">
                <a:solidFill>
                  <a:srgbClr val="CC0000"/>
                </a:solidFill>
                <a:effectLst>
                  <a:outerShdw blurRad="38100" dist="38100" dir="2700000">
                    <a:srgbClr val="C0C0C0"/>
                  </a:outerShdw>
                </a:effectLst>
              </a:rPr>
              <a:t>通过坐标变换</a:t>
            </a:r>
            <a:r>
              <a:rPr lang="en-US" altLang="zh-CN" sz="1900" noProof="1">
                <a:solidFill>
                  <a:srgbClr val="CC0000"/>
                </a:solidFill>
                <a:effectLst>
                  <a:outerShdw blurRad="38100" dist="38100" dir="2700000">
                    <a:srgbClr val="C0C0C0"/>
                  </a:outerShdw>
                </a:effectLst>
              </a:rPr>
              <a:t>+</a:t>
            </a:r>
            <a:r>
              <a:rPr lang="zh-CN" altLang="en-US" sz="1900" noProof="1">
                <a:solidFill>
                  <a:srgbClr val="CC0000"/>
                </a:solidFill>
                <a:effectLst>
                  <a:outerShdw blurRad="38100" dist="38100" dir="2700000">
                    <a:srgbClr val="C0C0C0"/>
                  </a:outerShdw>
                </a:effectLst>
              </a:rPr>
              <a:t>转子磁链定向，完成了等效直流电机模型；</a:t>
            </a:r>
          </a:p>
          <a:p>
            <a:pPr eaLnBrk="1" hangingPunct="1">
              <a:spcBef>
                <a:spcPct val="20000"/>
              </a:spcBef>
              <a:defRPr/>
            </a:pPr>
            <a:r>
              <a:rPr lang="zh-CN" altLang="en-US" sz="1900" noProof="1"/>
              <a:t>可以控制使交流电机的转子总磁通 </a:t>
            </a:r>
            <a:r>
              <a:rPr lang="zh-CN" altLang="en-US" sz="1900" noProof="1">
                <a:sym typeface="Symbol" pitchFamily="18" charset="2"/>
              </a:rPr>
              <a:t></a:t>
            </a:r>
            <a:r>
              <a:rPr lang="zh-CN" altLang="en-US" sz="1900" noProof="1"/>
              <a:t> </a:t>
            </a:r>
            <a:r>
              <a:rPr lang="en-US" altLang="zh-CN" sz="1900" baseline="-25000" noProof="1"/>
              <a:t>r </a:t>
            </a:r>
            <a:r>
              <a:rPr lang="en-US" altLang="zh-CN" sz="1900" noProof="1"/>
              <a:t> </a:t>
            </a:r>
            <a:r>
              <a:rPr lang="zh-CN" altLang="en-US" sz="1900" noProof="1"/>
              <a:t>就是等效直流电机的磁通。</a:t>
            </a:r>
            <a:r>
              <a:rPr lang="en-US" altLang="zh-CN" sz="1900" i="1" noProof="1">
                <a:solidFill>
                  <a:srgbClr val="CC0000"/>
                </a:solidFill>
                <a:effectLst>
                  <a:outerShdw blurRad="38100" dist="38100" dir="2700000">
                    <a:srgbClr val="C0C0C0"/>
                  </a:outerShdw>
                </a:effectLst>
              </a:rPr>
              <a:t>T</a:t>
            </a:r>
            <a:r>
              <a:rPr lang="en-US" altLang="zh-CN" sz="1900" noProof="1">
                <a:solidFill>
                  <a:srgbClr val="CC0000"/>
                </a:solidFill>
                <a:effectLst>
                  <a:outerShdw blurRad="38100" dist="38100" dir="2700000">
                    <a:srgbClr val="C0C0C0"/>
                  </a:outerShdw>
                </a:effectLst>
              </a:rPr>
              <a:t>e∝</a:t>
            </a:r>
            <a:r>
              <a:rPr lang="en-US" altLang="zh-CN" sz="1900" i="1" noProof="1">
                <a:solidFill>
                  <a:srgbClr val="CC0000"/>
                </a:solidFill>
                <a:effectLst>
                  <a:outerShdw blurRad="38100" dist="38100" dir="2700000">
                    <a:srgbClr val="C0C0C0"/>
                  </a:outerShdw>
                </a:effectLst>
              </a:rPr>
              <a:t>i</a:t>
            </a:r>
            <a:r>
              <a:rPr lang="en-US" altLang="zh-CN" sz="1900" baseline="-25000" noProof="1">
                <a:solidFill>
                  <a:srgbClr val="CC0000"/>
                </a:solidFill>
                <a:effectLst>
                  <a:outerShdw blurRad="38100" dist="38100" dir="2700000">
                    <a:srgbClr val="C0C0C0"/>
                  </a:outerShdw>
                </a:effectLst>
              </a:rPr>
              <a:t>t</a:t>
            </a:r>
            <a:r>
              <a:rPr lang="zh-CN" altLang="en-US" sz="1900" noProof="1">
                <a:solidFill>
                  <a:srgbClr val="CC0000"/>
                </a:solidFill>
                <a:effectLst>
                  <a:outerShdw blurRad="38100" dist="38100" dir="2700000">
                    <a:srgbClr val="C0C0C0"/>
                  </a:outerShdw>
                </a:effectLst>
              </a:rPr>
              <a:t>，</a:t>
            </a:r>
            <a:r>
              <a:rPr lang="en-US" altLang="zh-CN" sz="1900" i="1" noProof="1">
                <a:solidFill>
                  <a:srgbClr val="CC0000"/>
                </a:solidFill>
                <a:effectLst>
                  <a:outerShdw blurRad="38100" dist="38100" dir="2700000">
                    <a:srgbClr val="C0C0C0"/>
                  </a:outerShdw>
                </a:effectLst>
              </a:rPr>
              <a:t>i</a:t>
            </a:r>
            <a:r>
              <a:rPr lang="en-US" altLang="zh-CN" sz="1900" baseline="-25000" noProof="1">
                <a:solidFill>
                  <a:srgbClr val="CC0000"/>
                </a:solidFill>
                <a:effectLst>
                  <a:outerShdw blurRad="38100" dist="38100" dir="2700000">
                    <a:srgbClr val="C0C0C0"/>
                  </a:outerShdw>
                </a:effectLst>
              </a:rPr>
              <a:t>m</a:t>
            </a:r>
            <a:r>
              <a:rPr lang="en-US" altLang="zh-CN" sz="1900" noProof="1">
                <a:solidFill>
                  <a:srgbClr val="CC0000"/>
                </a:solidFill>
                <a:effectLst>
                  <a:outerShdw blurRad="38100" dist="38100" dir="2700000">
                    <a:srgbClr val="C0C0C0"/>
                  </a:outerShdw>
                </a:effectLst>
              </a:rPr>
              <a:t>=0</a:t>
            </a:r>
            <a:r>
              <a:rPr lang="zh-CN" altLang="en-US" sz="1900" noProof="1"/>
              <a:t>，则</a:t>
            </a:r>
          </a:p>
          <a:p>
            <a:pPr eaLnBrk="1" hangingPunct="1">
              <a:spcBef>
                <a:spcPct val="20000"/>
              </a:spcBef>
              <a:defRPr/>
            </a:pPr>
            <a:r>
              <a:rPr lang="en-US" altLang="zh-CN" sz="1900" noProof="1">
                <a:solidFill>
                  <a:srgbClr val="CC0000"/>
                </a:solidFill>
              </a:rPr>
              <a:t>M</a:t>
            </a:r>
            <a:r>
              <a:rPr lang="zh-CN" altLang="en-US" sz="1900" noProof="1">
                <a:solidFill>
                  <a:srgbClr val="CC0000"/>
                </a:solidFill>
              </a:rPr>
              <a:t>绕组相当于直流电机的励磁绕组</a:t>
            </a:r>
            <a:r>
              <a:rPr lang="zh-CN" altLang="en-US" sz="1900" noProof="1"/>
              <a:t>，</a:t>
            </a:r>
            <a:r>
              <a:rPr lang="en-US" altLang="zh-CN" sz="1900" i="1" noProof="1">
                <a:solidFill>
                  <a:srgbClr val="CC0000"/>
                </a:solidFill>
              </a:rPr>
              <a:t>i</a:t>
            </a:r>
            <a:r>
              <a:rPr lang="en-US" altLang="zh-CN" sz="1900" baseline="-25000" noProof="1">
                <a:solidFill>
                  <a:srgbClr val="CC0000"/>
                </a:solidFill>
              </a:rPr>
              <a:t>m</a:t>
            </a:r>
            <a:r>
              <a:rPr lang="en-US" altLang="zh-CN" sz="1900" noProof="1">
                <a:solidFill>
                  <a:srgbClr val="CC0000"/>
                </a:solidFill>
              </a:rPr>
              <a:t> </a:t>
            </a:r>
            <a:r>
              <a:rPr lang="zh-CN" altLang="en-US" sz="1900" noProof="1">
                <a:solidFill>
                  <a:srgbClr val="CC0000"/>
                </a:solidFill>
              </a:rPr>
              <a:t>相当于励磁电流</a:t>
            </a:r>
            <a:r>
              <a:rPr lang="zh-CN" altLang="en-US" sz="1900" noProof="1"/>
              <a:t>；</a:t>
            </a:r>
          </a:p>
          <a:p>
            <a:pPr eaLnBrk="1" hangingPunct="1">
              <a:spcBef>
                <a:spcPct val="20000"/>
              </a:spcBef>
              <a:defRPr/>
            </a:pPr>
            <a:r>
              <a:rPr lang="en-US" altLang="zh-CN" sz="1900" noProof="1">
                <a:solidFill>
                  <a:srgbClr val="000099"/>
                </a:solidFill>
              </a:rPr>
              <a:t>T </a:t>
            </a:r>
            <a:r>
              <a:rPr lang="zh-CN" altLang="en-US" sz="1900" noProof="1">
                <a:solidFill>
                  <a:srgbClr val="000099"/>
                </a:solidFill>
              </a:rPr>
              <a:t>绕组相当于伪静止的电枢绕组</a:t>
            </a:r>
            <a:r>
              <a:rPr lang="zh-CN" altLang="en-US" sz="1900" noProof="1"/>
              <a:t>，</a:t>
            </a:r>
            <a:r>
              <a:rPr lang="en-US" altLang="zh-CN" sz="1900" i="1" noProof="1">
                <a:solidFill>
                  <a:srgbClr val="000099"/>
                </a:solidFill>
              </a:rPr>
              <a:t>i</a:t>
            </a:r>
            <a:r>
              <a:rPr lang="en-US" altLang="zh-CN" sz="1900" baseline="-25000" noProof="1">
                <a:solidFill>
                  <a:srgbClr val="000099"/>
                </a:solidFill>
              </a:rPr>
              <a:t>t</a:t>
            </a:r>
            <a:r>
              <a:rPr lang="en-US" altLang="zh-CN" sz="1900" noProof="1">
                <a:solidFill>
                  <a:srgbClr val="000099"/>
                </a:solidFill>
              </a:rPr>
              <a:t> </a:t>
            </a:r>
            <a:r>
              <a:rPr lang="zh-CN" altLang="en-US" sz="1900" noProof="1">
                <a:solidFill>
                  <a:srgbClr val="000099"/>
                </a:solidFill>
              </a:rPr>
              <a:t>相当于与转矩成正比的电枢电流</a:t>
            </a:r>
            <a:r>
              <a:rPr lang="zh-CN" altLang="en-US" sz="1900" noProof="1"/>
              <a:t>。</a:t>
            </a:r>
          </a:p>
        </p:txBody>
      </p:sp>
      <p:sp>
        <p:nvSpPr>
          <p:cNvPr id="108548"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2" action="ppaction://hlinksldjump"/>
              </a:rPr>
              <a:t>7.1 </a:t>
            </a:r>
            <a:r>
              <a:rPr lang="zh-CN" altLang="en-US" sz="1400">
                <a:solidFill>
                  <a:srgbClr val="0000CC"/>
                </a:solidFill>
                <a:latin typeface="Siemens Sans" pitchFamily="2" charset="0"/>
                <a:hlinkClick r:id="rId2" action="ppaction://hlinksldjump"/>
              </a:rPr>
              <a:t>异步电动机动态数学模型的性质</a:t>
            </a:r>
            <a:endParaRPr lang="zh-CN" altLang="en-US" sz="1400">
              <a:solidFill>
                <a:srgbClr val="0000CC"/>
              </a:solidFill>
              <a:latin typeface="Siemens Sans" pitchFamily="2" charset="0"/>
            </a:endParaRPr>
          </a:p>
        </p:txBody>
      </p:sp>
      <p:sp>
        <p:nvSpPr>
          <p:cNvPr id="108549"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3" action="ppaction://hlinksldjump"/>
              </a:rPr>
              <a:t>7.6 </a:t>
            </a:r>
            <a:r>
              <a:rPr lang="zh-CN" altLang="en-US" sz="1400">
                <a:solidFill>
                  <a:schemeClr val="tx1"/>
                </a:solidFill>
                <a:latin typeface="Siemens Sans" pitchFamily="2" charset="0"/>
                <a:hlinkClick r:id="rId3" action="ppaction://hlinksldjump"/>
              </a:rPr>
              <a:t>异步电动机按转子磁链定向的矢量控制系统</a:t>
            </a:r>
            <a:endParaRPr lang="zh-CN" altLang="en-US" sz="1400">
              <a:solidFill>
                <a:schemeClr val="tx1"/>
              </a:solidFill>
              <a:latin typeface="Siemens Sans" pitchFamily="2" charset="0"/>
            </a:endParaRPr>
          </a:p>
        </p:txBody>
      </p:sp>
      <p:sp>
        <p:nvSpPr>
          <p:cNvPr id="108550"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7.2 </a:t>
            </a:r>
            <a:r>
              <a:rPr lang="zh-CN" altLang="en-US" sz="1400">
                <a:solidFill>
                  <a:schemeClr val="tx1"/>
                </a:solidFill>
                <a:latin typeface="Siemens Sans" pitchFamily="2" charset="0"/>
                <a:hlinkClick r:id="rId4" action="ppaction://hlinksldjump"/>
              </a:rPr>
              <a:t>异步电动机三相数学模型</a:t>
            </a:r>
            <a:endParaRPr lang="zh-CN" altLang="en-US" sz="1400">
              <a:solidFill>
                <a:schemeClr val="tx1"/>
              </a:solidFill>
              <a:latin typeface="Siemens Sans" pitchFamily="2" charset="0"/>
            </a:endParaRPr>
          </a:p>
        </p:txBody>
      </p:sp>
      <p:sp>
        <p:nvSpPr>
          <p:cNvPr id="108551" name="矩形 559112">
            <a:hlinkClick r:id="rId5"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7.3 </a:t>
            </a:r>
            <a:r>
              <a:rPr lang="zh-CN" altLang="en-US" sz="1400">
                <a:solidFill>
                  <a:schemeClr val="tx1"/>
                </a:solidFill>
                <a:latin typeface="Siemens Sans" pitchFamily="2" charset="0"/>
                <a:hlinkClick r:id="rId5" action="ppaction://hlinksldjump"/>
              </a:rPr>
              <a:t>坐标变换</a:t>
            </a:r>
            <a:endParaRPr lang="zh-CN" altLang="en-US" sz="1400">
              <a:solidFill>
                <a:schemeClr val="tx1"/>
              </a:solidFill>
              <a:latin typeface="Siemens Sans" pitchFamily="2" charset="0"/>
            </a:endParaRPr>
          </a:p>
        </p:txBody>
      </p:sp>
      <p:sp>
        <p:nvSpPr>
          <p:cNvPr id="108552"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7.4 </a:t>
            </a:r>
            <a:r>
              <a:rPr lang="zh-CN" altLang="en-US" sz="1400">
                <a:solidFill>
                  <a:schemeClr val="tx1"/>
                </a:solidFill>
                <a:latin typeface="Siemens Sans" pitchFamily="2" charset="0"/>
                <a:hlinkClick r:id="rId6" action="ppaction://hlinksldjump"/>
              </a:rPr>
              <a:t>异步电动机在正交坐标系上的动态数学模型</a:t>
            </a:r>
            <a:endParaRPr lang="zh-CN" altLang="en-US" sz="1400">
              <a:solidFill>
                <a:schemeClr val="tx1"/>
              </a:solidFill>
              <a:latin typeface="Siemens Sans" pitchFamily="2" charset="0"/>
            </a:endParaRPr>
          </a:p>
        </p:txBody>
      </p:sp>
      <p:sp>
        <p:nvSpPr>
          <p:cNvPr id="108553"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7.5 </a:t>
            </a:r>
            <a:r>
              <a:rPr lang="zh-CN" altLang="en-US" sz="1400">
                <a:solidFill>
                  <a:schemeClr val="tx1"/>
                </a:solidFill>
                <a:latin typeface="Siemens Sans" pitchFamily="2" charset="0"/>
                <a:hlinkClick r:id="rId7" action="ppaction://hlinksldjump"/>
              </a:rPr>
              <a:t>异步电动机在正交坐标系上的状态方程</a:t>
            </a:r>
            <a:endParaRPr lang="zh-CN" altLang="en-US" sz="1400">
              <a:solidFill>
                <a:schemeClr val="tx1"/>
              </a:solidFill>
              <a:latin typeface="Siemens Sans" pitchFamily="2" charset="0"/>
            </a:endParaRPr>
          </a:p>
        </p:txBody>
      </p:sp>
      <p:sp>
        <p:nvSpPr>
          <p:cNvPr id="108554"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8" action="ppaction://hlinksldjump"/>
              </a:rPr>
              <a:t>7.8 </a:t>
            </a:r>
            <a:r>
              <a:rPr lang="zh-CN" altLang="en-US" sz="1400">
                <a:solidFill>
                  <a:schemeClr val="tx1"/>
                </a:solidFill>
                <a:latin typeface="Siemens Sans" pitchFamily="2" charset="0"/>
                <a:hlinkClick r:id="rId8" action="ppaction://hlinksldjump"/>
              </a:rPr>
              <a:t>直接转矩控制系统与矢量控制系统的比较</a:t>
            </a:r>
            <a:endParaRPr lang="zh-CN" altLang="en-US" sz="1400">
              <a:solidFill>
                <a:schemeClr val="tx1"/>
              </a:solidFill>
              <a:latin typeface="Siemens Sans" pitchFamily="2" charset="0"/>
            </a:endParaRPr>
          </a:p>
        </p:txBody>
      </p:sp>
      <p:sp>
        <p:nvSpPr>
          <p:cNvPr id="108555"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7.7 </a:t>
            </a:r>
            <a:r>
              <a:rPr lang="zh-CN" altLang="en-US" sz="1400">
                <a:solidFill>
                  <a:schemeClr val="tx1"/>
                </a:solidFill>
                <a:latin typeface="Siemens Sans" pitchFamily="2" charset="0"/>
                <a:hlinkClick r:id="rId9"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15077">
                                            <p:txEl>
                                              <p:pRg st="0" end="0"/>
                                            </p:txEl>
                                          </p:spTgt>
                                        </p:tgtEl>
                                        <p:attrNameLst>
                                          <p:attrName>style.visibility</p:attrName>
                                        </p:attrNameLst>
                                      </p:cBhvr>
                                      <p:to>
                                        <p:strVal val="visible"/>
                                      </p:to>
                                    </p:set>
                                    <p:anim calcmode="lin" valueType="num">
                                      <p:cBhvr>
                                        <p:cTn id="7" dur="1000" fill="hold"/>
                                        <p:tgtEl>
                                          <p:spTgt spid="515077">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1507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1507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515077">
                                            <p:txEl>
                                              <p:pRg st="1" end="1"/>
                                            </p:txEl>
                                          </p:spTgt>
                                        </p:tgtEl>
                                        <p:attrNameLst>
                                          <p:attrName>style.visibility</p:attrName>
                                        </p:attrNameLst>
                                      </p:cBhvr>
                                      <p:to>
                                        <p:strVal val="visible"/>
                                      </p:to>
                                    </p:set>
                                    <p:anim calcmode="lin" valueType="num">
                                      <p:cBhvr>
                                        <p:cTn id="14" dur="1000" fill="hold"/>
                                        <p:tgtEl>
                                          <p:spTgt spid="515077">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51507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1507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515077">
                                            <p:txEl>
                                              <p:pRg st="2" end="2"/>
                                            </p:txEl>
                                          </p:spTgt>
                                        </p:tgtEl>
                                        <p:attrNameLst>
                                          <p:attrName>style.visibility</p:attrName>
                                        </p:attrNameLst>
                                      </p:cBhvr>
                                      <p:to>
                                        <p:strVal val="visible"/>
                                      </p:to>
                                    </p:set>
                                    <p:anim calcmode="lin" valueType="num">
                                      <p:cBhvr>
                                        <p:cTn id="21" dur="1000" fill="hold"/>
                                        <p:tgtEl>
                                          <p:spTgt spid="515077">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51507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1507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515077">
                                            <p:txEl>
                                              <p:pRg st="3" end="3"/>
                                            </p:txEl>
                                          </p:spTgt>
                                        </p:tgtEl>
                                        <p:attrNameLst>
                                          <p:attrName>style.visibility</p:attrName>
                                        </p:attrNameLst>
                                      </p:cBhvr>
                                      <p:to>
                                        <p:strVal val="visible"/>
                                      </p:to>
                                    </p:set>
                                    <p:anim calcmode="lin" valueType="num">
                                      <p:cBhvr>
                                        <p:cTn id="28" dur="1000" fill="hold"/>
                                        <p:tgtEl>
                                          <p:spTgt spid="515077">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51507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1507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515077">
                                            <p:txEl>
                                              <p:pRg st="4" end="4"/>
                                            </p:txEl>
                                          </p:spTgt>
                                        </p:tgtEl>
                                        <p:attrNameLst>
                                          <p:attrName>style.visibility</p:attrName>
                                        </p:attrNameLst>
                                      </p:cBhvr>
                                      <p:to>
                                        <p:strVal val="visible"/>
                                      </p:to>
                                    </p:set>
                                    <p:anim calcmode="lin" valueType="num">
                                      <p:cBhvr>
                                        <p:cTn id="35" dur="1000" fill="hold"/>
                                        <p:tgtEl>
                                          <p:spTgt spid="515077">
                                            <p:txEl>
                                              <p:pRg st="4" end="4"/>
                                            </p:txEl>
                                          </p:spTgt>
                                        </p:tgtEl>
                                        <p:attrNameLst>
                                          <p:attrName>ppt_w</p:attrName>
                                        </p:attrNameLst>
                                      </p:cBhvr>
                                      <p:tavLst>
                                        <p:tav tm="0">
                                          <p:val>
                                            <p:strVal val="#ppt_w+.3"/>
                                          </p:val>
                                        </p:tav>
                                        <p:tav tm="100000">
                                          <p:val>
                                            <p:strVal val="#ppt_w"/>
                                          </p:val>
                                        </p:tav>
                                      </p:tavLst>
                                    </p:anim>
                                    <p:anim calcmode="lin" valueType="num">
                                      <p:cBhvr>
                                        <p:cTn id="36" dur="1000" fill="hold"/>
                                        <p:tgtEl>
                                          <p:spTgt spid="51507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515077">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0" presetClass="entr" presetSubtype="0" decel="100000" fill="hold" nodeType="clickEffect">
                                  <p:stCondLst>
                                    <p:cond delay="0"/>
                                  </p:stCondLst>
                                  <p:childTnLst>
                                    <p:set>
                                      <p:cBhvr>
                                        <p:cTn id="41" dur="1" fill="hold">
                                          <p:stCondLst>
                                            <p:cond delay="0"/>
                                          </p:stCondLst>
                                        </p:cTn>
                                        <p:tgtEl>
                                          <p:spTgt spid="515077">
                                            <p:txEl>
                                              <p:pRg st="5" end="5"/>
                                            </p:txEl>
                                          </p:spTgt>
                                        </p:tgtEl>
                                        <p:attrNameLst>
                                          <p:attrName>style.visibility</p:attrName>
                                        </p:attrNameLst>
                                      </p:cBhvr>
                                      <p:to>
                                        <p:strVal val="visible"/>
                                      </p:to>
                                    </p:set>
                                    <p:anim calcmode="lin" valueType="num">
                                      <p:cBhvr>
                                        <p:cTn id="42" dur="1000" fill="hold"/>
                                        <p:tgtEl>
                                          <p:spTgt spid="515077">
                                            <p:txEl>
                                              <p:pRg st="5" end="5"/>
                                            </p:txEl>
                                          </p:spTgt>
                                        </p:tgtEl>
                                        <p:attrNameLst>
                                          <p:attrName>ppt_w</p:attrName>
                                        </p:attrNameLst>
                                      </p:cBhvr>
                                      <p:tavLst>
                                        <p:tav tm="0">
                                          <p:val>
                                            <p:strVal val="#ppt_w+.3"/>
                                          </p:val>
                                        </p:tav>
                                        <p:tav tm="100000">
                                          <p:val>
                                            <p:strVal val="#ppt_w"/>
                                          </p:val>
                                        </p:tav>
                                      </p:tavLst>
                                    </p:anim>
                                    <p:anim calcmode="lin" valueType="num">
                                      <p:cBhvr>
                                        <p:cTn id="43" dur="1000" fill="hold"/>
                                        <p:tgtEl>
                                          <p:spTgt spid="51507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515077">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515077">
                                            <p:txEl>
                                              <p:pRg st="6" end="6"/>
                                            </p:txEl>
                                          </p:spTgt>
                                        </p:tgtEl>
                                        <p:attrNameLst>
                                          <p:attrName>style.visibility</p:attrName>
                                        </p:attrNameLst>
                                      </p:cBhvr>
                                      <p:to>
                                        <p:strVal val="visible"/>
                                      </p:to>
                                    </p:set>
                                    <p:anim calcmode="lin" valueType="num">
                                      <p:cBhvr>
                                        <p:cTn id="49" dur="1000" fill="hold"/>
                                        <p:tgtEl>
                                          <p:spTgt spid="515077">
                                            <p:txEl>
                                              <p:pRg st="6" end="6"/>
                                            </p:txEl>
                                          </p:spTgt>
                                        </p:tgtEl>
                                        <p:attrNameLst>
                                          <p:attrName>ppt_w</p:attrName>
                                        </p:attrNameLst>
                                      </p:cBhvr>
                                      <p:tavLst>
                                        <p:tav tm="0">
                                          <p:val>
                                            <p:strVal val="#ppt_w+.3"/>
                                          </p:val>
                                        </p:tav>
                                        <p:tav tm="100000">
                                          <p:val>
                                            <p:strVal val="#ppt_w"/>
                                          </p:val>
                                        </p:tav>
                                      </p:tavLst>
                                    </p:anim>
                                    <p:anim calcmode="lin" valueType="num">
                                      <p:cBhvr>
                                        <p:cTn id="50" dur="1000" fill="hold"/>
                                        <p:tgtEl>
                                          <p:spTgt spid="51507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515077">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0" presetClass="entr" presetSubtype="0" decel="100000" fill="hold" nodeType="clickEffect">
                                  <p:stCondLst>
                                    <p:cond delay="0"/>
                                  </p:stCondLst>
                                  <p:childTnLst>
                                    <p:set>
                                      <p:cBhvr>
                                        <p:cTn id="55" dur="1" fill="hold">
                                          <p:stCondLst>
                                            <p:cond delay="0"/>
                                          </p:stCondLst>
                                        </p:cTn>
                                        <p:tgtEl>
                                          <p:spTgt spid="515077">
                                            <p:txEl>
                                              <p:pRg st="7" end="7"/>
                                            </p:txEl>
                                          </p:spTgt>
                                        </p:tgtEl>
                                        <p:attrNameLst>
                                          <p:attrName>style.visibility</p:attrName>
                                        </p:attrNameLst>
                                      </p:cBhvr>
                                      <p:to>
                                        <p:strVal val="visible"/>
                                      </p:to>
                                    </p:set>
                                    <p:anim calcmode="lin" valueType="num">
                                      <p:cBhvr>
                                        <p:cTn id="56" dur="1000" fill="hold"/>
                                        <p:tgtEl>
                                          <p:spTgt spid="515077">
                                            <p:txEl>
                                              <p:pRg st="7" end="7"/>
                                            </p:txEl>
                                          </p:spTgt>
                                        </p:tgtEl>
                                        <p:attrNameLst>
                                          <p:attrName>ppt_w</p:attrName>
                                        </p:attrNameLst>
                                      </p:cBhvr>
                                      <p:tavLst>
                                        <p:tav tm="0">
                                          <p:val>
                                            <p:strVal val="#ppt_w+.3"/>
                                          </p:val>
                                        </p:tav>
                                        <p:tav tm="100000">
                                          <p:val>
                                            <p:strVal val="#ppt_w"/>
                                          </p:val>
                                        </p:tav>
                                      </p:tavLst>
                                    </p:anim>
                                    <p:anim calcmode="lin" valueType="num">
                                      <p:cBhvr>
                                        <p:cTn id="57" dur="1000" fill="hold"/>
                                        <p:tgtEl>
                                          <p:spTgt spid="51507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515077">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515077">
                                            <p:txEl>
                                              <p:pRg st="8" end="8"/>
                                            </p:txEl>
                                          </p:spTgt>
                                        </p:tgtEl>
                                        <p:attrNameLst>
                                          <p:attrName>style.visibility</p:attrName>
                                        </p:attrNameLst>
                                      </p:cBhvr>
                                      <p:to>
                                        <p:strVal val="visible"/>
                                      </p:to>
                                    </p:set>
                                    <p:anim calcmode="lin" valueType="num">
                                      <p:cBhvr>
                                        <p:cTn id="63" dur="1000" fill="hold"/>
                                        <p:tgtEl>
                                          <p:spTgt spid="515077">
                                            <p:txEl>
                                              <p:pRg st="8" end="8"/>
                                            </p:txEl>
                                          </p:spTgt>
                                        </p:tgtEl>
                                        <p:attrNameLst>
                                          <p:attrName>ppt_w</p:attrName>
                                        </p:attrNameLst>
                                      </p:cBhvr>
                                      <p:tavLst>
                                        <p:tav tm="0">
                                          <p:val>
                                            <p:strVal val="#ppt_w+.3"/>
                                          </p:val>
                                        </p:tav>
                                        <p:tav tm="100000">
                                          <p:val>
                                            <p:strVal val="#ppt_w"/>
                                          </p:val>
                                        </p:tav>
                                      </p:tavLst>
                                    </p:anim>
                                    <p:anim calcmode="lin" valueType="num">
                                      <p:cBhvr>
                                        <p:cTn id="64" dur="1000" fill="hold"/>
                                        <p:tgtEl>
                                          <p:spTgt spid="51507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515077">
                                            <p:txEl>
                                              <p:pRg st="8" end="8"/>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0" presetClass="entr" presetSubtype="0" decel="100000" fill="hold" nodeType="clickEffect">
                                  <p:stCondLst>
                                    <p:cond delay="0"/>
                                  </p:stCondLst>
                                  <p:childTnLst>
                                    <p:set>
                                      <p:cBhvr>
                                        <p:cTn id="69" dur="1" fill="hold">
                                          <p:stCondLst>
                                            <p:cond delay="0"/>
                                          </p:stCondLst>
                                        </p:cTn>
                                        <p:tgtEl>
                                          <p:spTgt spid="515077">
                                            <p:txEl>
                                              <p:pRg st="9" end="9"/>
                                            </p:txEl>
                                          </p:spTgt>
                                        </p:tgtEl>
                                        <p:attrNameLst>
                                          <p:attrName>style.visibility</p:attrName>
                                        </p:attrNameLst>
                                      </p:cBhvr>
                                      <p:to>
                                        <p:strVal val="visible"/>
                                      </p:to>
                                    </p:set>
                                    <p:anim calcmode="lin" valueType="num">
                                      <p:cBhvr>
                                        <p:cTn id="70" dur="1000" fill="hold"/>
                                        <p:tgtEl>
                                          <p:spTgt spid="515077">
                                            <p:txEl>
                                              <p:pRg st="9" end="9"/>
                                            </p:txEl>
                                          </p:spTgt>
                                        </p:tgtEl>
                                        <p:attrNameLst>
                                          <p:attrName>ppt_w</p:attrName>
                                        </p:attrNameLst>
                                      </p:cBhvr>
                                      <p:tavLst>
                                        <p:tav tm="0">
                                          <p:val>
                                            <p:strVal val="#ppt_w+.3"/>
                                          </p:val>
                                        </p:tav>
                                        <p:tav tm="100000">
                                          <p:val>
                                            <p:strVal val="#ppt_w"/>
                                          </p:val>
                                        </p:tav>
                                      </p:tavLst>
                                    </p:anim>
                                    <p:anim calcmode="lin" valueType="num">
                                      <p:cBhvr>
                                        <p:cTn id="71" dur="1000" fill="hold"/>
                                        <p:tgtEl>
                                          <p:spTgt spid="51507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515077">
                                            <p:txEl>
                                              <p:pRg st="9" end="9"/>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515077">
                                            <p:txEl>
                                              <p:pRg st="10" end="10"/>
                                            </p:txEl>
                                          </p:spTgt>
                                        </p:tgtEl>
                                        <p:attrNameLst>
                                          <p:attrName>style.visibility</p:attrName>
                                        </p:attrNameLst>
                                      </p:cBhvr>
                                      <p:to>
                                        <p:strVal val="visible"/>
                                      </p:to>
                                    </p:set>
                                    <p:anim calcmode="lin" valueType="num">
                                      <p:cBhvr>
                                        <p:cTn id="77" dur="1000" fill="hold"/>
                                        <p:tgtEl>
                                          <p:spTgt spid="515077">
                                            <p:txEl>
                                              <p:pRg st="10" end="10"/>
                                            </p:txEl>
                                          </p:spTgt>
                                        </p:tgtEl>
                                        <p:attrNameLst>
                                          <p:attrName>ppt_w</p:attrName>
                                        </p:attrNameLst>
                                      </p:cBhvr>
                                      <p:tavLst>
                                        <p:tav tm="0">
                                          <p:val>
                                            <p:strVal val="#ppt_w+.3"/>
                                          </p:val>
                                        </p:tav>
                                        <p:tav tm="100000">
                                          <p:val>
                                            <p:strVal val="#ppt_w"/>
                                          </p:val>
                                        </p:tav>
                                      </p:tavLst>
                                    </p:anim>
                                    <p:anim calcmode="lin" valueType="num">
                                      <p:cBhvr>
                                        <p:cTn id="78" dur="1000" fill="hold"/>
                                        <p:tgtEl>
                                          <p:spTgt spid="51507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51507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364545"/>
          <p:cNvSpPr>
            <a:spLocks noGrp="1" noChangeArrowheads="1"/>
          </p:cNvSpPr>
          <p:nvPr>
            <p:ph type="title"/>
          </p:nvPr>
        </p:nvSpPr>
        <p:spPr>
          <a:xfrm>
            <a:off x="1711325" y="193675"/>
            <a:ext cx="6086475" cy="766763"/>
          </a:xfrm>
        </p:spPr>
        <p:txBody>
          <a:bodyPr/>
          <a:lstStyle/>
          <a:p>
            <a:pPr marL="838200" indent="-838200" eaLnBrk="1" hangingPunct="1"/>
            <a:r>
              <a:rPr lang="en-US" altLang="zh-CN" smtClean="0"/>
              <a:t>7.6.2</a:t>
            </a:r>
            <a:r>
              <a:rPr lang="zh-CN" altLang="en-US" smtClean="0"/>
              <a:t>按转子磁链定向矢量控制的基本思想</a:t>
            </a:r>
          </a:p>
        </p:txBody>
      </p:sp>
      <p:sp>
        <p:nvSpPr>
          <p:cNvPr id="364547" name="文本占位符 364546"/>
          <p:cNvSpPr>
            <a:spLocks noGrp="1"/>
          </p:cNvSpPr>
          <p:nvPr>
            <p:ph type="body" sz="half" idx="1"/>
          </p:nvPr>
        </p:nvSpPr>
        <p:spPr>
          <a:xfrm>
            <a:off x="1690688" y="968375"/>
            <a:ext cx="7453312" cy="1316038"/>
          </a:xfrm>
        </p:spPr>
        <p:txBody>
          <a:bodyPr/>
          <a:lstStyle/>
          <a:p>
            <a:pPr eaLnBrk="1" hangingPunct="1">
              <a:buFont typeface="Wingdings" pitchFamily="2" charset="2"/>
              <a:buChar char="l"/>
              <a:defRPr/>
            </a:pPr>
            <a:r>
              <a:rPr lang="zh-CN" altLang="en-US" noProof="1"/>
              <a:t>按转子磁链定向仅仅实现了</a:t>
            </a:r>
            <a:r>
              <a:rPr lang="zh-CN" altLang="en-US" sz="2400" noProof="1">
                <a:solidFill>
                  <a:srgbClr val="FF0000"/>
                </a:solidFill>
                <a:effectLst>
                  <a:outerShdw blurRad="38100" dist="38100" dir="2700000">
                    <a:srgbClr val="C0C0C0"/>
                  </a:outerShdw>
                </a:effectLst>
                <a:latin typeface="华文行楷" pitchFamily="2" charset="-122"/>
                <a:ea typeface="华文行楷" pitchFamily="2" charset="-122"/>
              </a:rPr>
              <a:t>定子电流两个分量的解耦</a:t>
            </a:r>
            <a:r>
              <a:rPr lang="zh-CN" altLang="en-US" noProof="1"/>
              <a:t>，电流的微分方程中仍存在</a:t>
            </a:r>
            <a:r>
              <a:rPr lang="zh-CN" altLang="en-US" sz="2400" noProof="1">
                <a:solidFill>
                  <a:srgbClr val="FF0000"/>
                </a:solidFill>
                <a:effectLst>
                  <a:outerShdw blurRad="38100" dist="38100" dir="2700000">
                    <a:srgbClr val="C0C0C0"/>
                  </a:outerShdw>
                </a:effectLst>
                <a:latin typeface="华文行楷" pitchFamily="2" charset="-122"/>
                <a:ea typeface="华文行楷" pitchFamily="2" charset="-122"/>
              </a:rPr>
              <a:t>非线性和交叉耦合</a:t>
            </a:r>
            <a:r>
              <a:rPr lang="zh-CN" altLang="en-US" noProof="1"/>
              <a:t>。</a:t>
            </a:r>
          </a:p>
          <a:p>
            <a:pPr eaLnBrk="1" hangingPunct="1">
              <a:buFont typeface="Wingdings" pitchFamily="2" charset="2"/>
              <a:buChar char="l"/>
              <a:defRPr/>
            </a:pPr>
            <a:r>
              <a:rPr lang="zh-CN" altLang="en-US" noProof="1">
                <a:solidFill>
                  <a:srgbClr val="0000FF"/>
                </a:solidFill>
                <a:effectLst>
                  <a:outerShdw blurRad="38100" dist="38100" dir="2700000" algn="tl">
                    <a:srgbClr val="000000">
                      <a:alpha val="43137"/>
                    </a:srgbClr>
                  </a:outerShdw>
                </a:effectLst>
              </a:rPr>
              <a:t>采用</a:t>
            </a:r>
            <a:r>
              <a:rPr lang="zh-CN" altLang="en-US" noProof="1">
                <a:solidFill>
                  <a:srgbClr val="0000FF"/>
                </a:solidFill>
                <a:effectLst>
                  <a:outerShdw blurRad="38100" dist="38100" dir="2700000">
                    <a:srgbClr val="C0C0C0"/>
                  </a:outerShdw>
                </a:effectLst>
              </a:rPr>
              <a:t>电流闭环控制</a:t>
            </a:r>
            <a:r>
              <a:rPr lang="zh-CN" altLang="en-US" noProof="1"/>
              <a:t>，</a:t>
            </a:r>
            <a:r>
              <a:rPr lang="zh-CN" altLang="en-US" noProof="1">
                <a:solidFill>
                  <a:srgbClr val="0000FF"/>
                </a:solidFill>
                <a:effectLst>
                  <a:outerShdw blurRad="38100" dist="38100" dir="2700000">
                    <a:srgbClr val="C0C0C0"/>
                  </a:outerShdw>
                </a:effectLst>
              </a:rPr>
              <a:t>可有效抑制这一现象</a:t>
            </a:r>
            <a:r>
              <a:rPr lang="zh-CN" altLang="en-US" noProof="1"/>
              <a:t>，使实际电流快速跟随给定值。</a:t>
            </a:r>
          </a:p>
        </p:txBody>
      </p:sp>
      <p:sp>
        <p:nvSpPr>
          <p:cNvPr id="109572" name="矩形 364564"/>
          <p:cNvSpPr>
            <a:spLocks noChangeArrowheads="1"/>
          </p:cNvSpPr>
          <p:nvPr/>
        </p:nvSpPr>
        <p:spPr bwMode="auto">
          <a:xfrm>
            <a:off x="2043113" y="6386513"/>
            <a:ext cx="6619875" cy="431800"/>
          </a:xfrm>
          <a:prstGeom prst="rect">
            <a:avLst/>
          </a:prstGeom>
          <a:noFill/>
          <a:ln w="9525">
            <a:noFill/>
            <a:miter lim="800000"/>
            <a:headEnd/>
            <a:tailEnd/>
          </a:ln>
        </p:spPr>
        <p:txBody>
          <a:bodyPr lIns="0" tIns="0" rIns="90000" bIns="0"/>
          <a:lstStyle/>
          <a:p>
            <a:pPr algn="ctr" eaLnBrk="1" hangingPunct="1">
              <a:buClr>
                <a:srgbClr val="FF9933"/>
              </a:buClr>
            </a:pPr>
            <a:r>
              <a:rPr lang="zh-CN" altLang="en-US" sz="2000" dirty="0">
                <a:solidFill>
                  <a:schemeClr val="tx1"/>
                </a:solidFill>
                <a:latin typeface="Siemens Sans" pitchFamily="2" charset="0"/>
              </a:rPr>
              <a:t>图</a:t>
            </a:r>
            <a:r>
              <a:rPr lang="en-US" altLang="zh-CN" sz="2000" dirty="0">
                <a:solidFill>
                  <a:schemeClr val="tx1"/>
                </a:solidFill>
                <a:latin typeface="Siemens Sans" pitchFamily="2" charset="0"/>
              </a:rPr>
              <a:t>7</a:t>
            </a:r>
            <a:r>
              <a:rPr lang="en-US" altLang="zh-CN" sz="2000" dirty="0">
                <a:solidFill>
                  <a:schemeClr val="tx1"/>
                </a:solidFill>
              </a:rPr>
              <a:t>-15 </a:t>
            </a:r>
            <a:r>
              <a:rPr lang="zh-CN" altLang="en-US" sz="2000" dirty="0">
                <a:solidFill>
                  <a:schemeClr val="tx1"/>
                </a:solidFill>
                <a:latin typeface="Siemens Sans" pitchFamily="2" charset="0"/>
              </a:rPr>
              <a:t>异步电动机矢量变换及等效直流电动机模型</a:t>
            </a:r>
          </a:p>
        </p:txBody>
      </p:sp>
      <p:pic>
        <p:nvPicPr>
          <p:cNvPr id="109573" name="图片 364565" descr="0619"/>
          <p:cNvPicPr>
            <a:picLocks noChangeAspect="1" noChangeArrowheads="1"/>
          </p:cNvPicPr>
          <p:nvPr/>
        </p:nvPicPr>
        <p:blipFill>
          <a:blip r:embed="rId2" cstate="print"/>
          <a:srcRect/>
          <a:stretch>
            <a:fillRect/>
          </a:stretch>
        </p:blipFill>
        <p:spPr bwMode="auto">
          <a:xfrm>
            <a:off x="1849438" y="2377440"/>
            <a:ext cx="7294562" cy="4012417"/>
          </a:xfrm>
          <a:prstGeom prst="rect">
            <a:avLst/>
          </a:prstGeom>
          <a:noFill/>
          <a:ln w="9525">
            <a:noFill/>
            <a:miter lim="800000"/>
            <a:headEnd/>
            <a:tailEnd/>
          </a:ln>
        </p:spPr>
      </p:pic>
      <p:sp>
        <p:nvSpPr>
          <p:cNvPr id="109574" name="矩形 559109"/>
          <p:cNvSpPr>
            <a:spLocks noChangeArrowheads="1"/>
          </p:cNvSpPr>
          <p:nvPr/>
        </p:nvSpPr>
        <p:spPr bwMode="auto">
          <a:xfrm>
            <a:off x="0" y="1052513"/>
            <a:ext cx="1670050" cy="4587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rgbClr val="0000CC"/>
                </a:solidFill>
                <a:hlinkClick r:id="rId3" action="ppaction://hlinksldjump"/>
              </a:rPr>
              <a:t>7.1 </a:t>
            </a:r>
            <a:r>
              <a:rPr lang="zh-CN" altLang="en-US" sz="1400">
                <a:solidFill>
                  <a:srgbClr val="0000CC"/>
                </a:solidFill>
                <a:latin typeface="Siemens Sans" pitchFamily="2" charset="0"/>
                <a:hlinkClick r:id="rId3" action="ppaction://hlinksldjump"/>
              </a:rPr>
              <a:t>异步电动机动态数学模型的性质</a:t>
            </a:r>
            <a:endParaRPr lang="zh-CN" altLang="en-US" sz="1400">
              <a:solidFill>
                <a:srgbClr val="0000CC"/>
              </a:solidFill>
              <a:latin typeface="Siemens Sans" pitchFamily="2" charset="0"/>
            </a:endParaRPr>
          </a:p>
        </p:txBody>
      </p:sp>
      <p:sp>
        <p:nvSpPr>
          <p:cNvPr id="109575" name="矩形 559110"/>
          <p:cNvSpPr>
            <a:spLocks noChangeArrowheads="1"/>
          </p:cNvSpPr>
          <p:nvPr/>
        </p:nvSpPr>
        <p:spPr bwMode="auto">
          <a:xfrm>
            <a:off x="0" y="4044950"/>
            <a:ext cx="1670050" cy="679450"/>
          </a:xfrm>
          <a:prstGeom prst="rect">
            <a:avLst/>
          </a:prstGeom>
          <a:solidFill>
            <a:schemeClr val="bg2"/>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4" action="ppaction://hlinksldjump"/>
              </a:rPr>
              <a:t>7.6 </a:t>
            </a:r>
            <a:r>
              <a:rPr lang="zh-CN" altLang="en-US" sz="1400">
                <a:solidFill>
                  <a:schemeClr val="tx1"/>
                </a:solidFill>
                <a:latin typeface="Siemens Sans" pitchFamily="2" charset="0"/>
                <a:hlinkClick r:id="rId4" action="ppaction://hlinksldjump"/>
              </a:rPr>
              <a:t>异步电动机按转子磁链定向的矢量控制系统</a:t>
            </a:r>
            <a:endParaRPr lang="zh-CN" altLang="en-US" sz="1400">
              <a:solidFill>
                <a:schemeClr val="tx1"/>
              </a:solidFill>
              <a:latin typeface="Siemens Sans" pitchFamily="2" charset="0"/>
            </a:endParaRPr>
          </a:p>
        </p:txBody>
      </p:sp>
      <p:sp>
        <p:nvSpPr>
          <p:cNvPr id="109576" name="矩形 559111"/>
          <p:cNvSpPr>
            <a:spLocks noChangeArrowheads="1"/>
          </p:cNvSpPr>
          <p:nvPr/>
        </p:nvSpPr>
        <p:spPr bwMode="auto">
          <a:xfrm>
            <a:off x="25400" y="1611313"/>
            <a:ext cx="1631950" cy="471487"/>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5" action="ppaction://hlinksldjump"/>
              </a:rPr>
              <a:t>7.2 </a:t>
            </a:r>
            <a:r>
              <a:rPr lang="zh-CN" altLang="en-US" sz="1400">
                <a:solidFill>
                  <a:schemeClr val="tx1"/>
                </a:solidFill>
                <a:latin typeface="Siemens Sans" pitchFamily="2" charset="0"/>
                <a:hlinkClick r:id="rId5" action="ppaction://hlinksldjump"/>
              </a:rPr>
              <a:t>异步电动机三相数学模型</a:t>
            </a:r>
            <a:endParaRPr lang="zh-CN" altLang="en-US" sz="1400">
              <a:solidFill>
                <a:schemeClr val="tx1"/>
              </a:solidFill>
              <a:latin typeface="Siemens Sans" pitchFamily="2" charset="0"/>
            </a:endParaRPr>
          </a:p>
        </p:txBody>
      </p:sp>
      <p:sp>
        <p:nvSpPr>
          <p:cNvPr id="109577" name="矩形 559112">
            <a:hlinkClick r:id="rId6" action="ppaction://hlinksldjump"/>
          </p:cNvPr>
          <p:cNvSpPr>
            <a:spLocks noChangeArrowheads="1"/>
          </p:cNvSpPr>
          <p:nvPr/>
        </p:nvSpPr>
        <p:spPr bwMode="auto">
          <a:xfrm>
            <a:off x="38100" y="2171700"/>
            <a:ext cx="1630363" cy="284163"/>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6" action="ppaction://hlinksldjump"/>
              </a:rPr>
              <a:t>7.3 </a:t>
            </a:r>
            <a:r>
              <a:rPr lang="zh-CN" altLang="en-US" sz="1400">
                <a:solidFill>
                  <a:schemeClr val="tx1"/>
                </a:solidFill>
                <a:latin typeface="Siemens Sans" pitchFamily="2" charset="0"/>
                <a:hlinkClick r:id="rId6" action="ppaction://hlinksldjump"/>
              </a:rPr>
              <a:t>坐标变换</a:t>
            </a:r>
            <a:endParaRPr lang="zh-CN" altLang="en-US" sz="1400">
              <a:solidFill>
                <a:schemeClr val="tx1"/>
              </a:solidFill>
              <a:latin typeface="Siemens Sans" pitchFamily="2" charset="0"/>
            </a:endParaRPr>
          </a:p>
        </p:txBody>
      </p:sp>
      <p:sp>
        <p:nvSpPr>
          <p:cNvPr id="109578" name="矩形 559113"/>
          <p:cNvSpPr>
            <a:spLocks noChangeArrowheads="1"/>
          </p:cNvSpPr>
          <p:nvPr/>
        </p:nvSpPr>
        <p:spPr bwMode="auto">
          <a:xfrm>
            <a:off x="12700" y="2536825"/>
            <a:ext cx="1644650" cy="663575"/>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7" action="ppaction://hlinksldjump"/>
              </a:rPr>
              <a:t>7.4 </a:t>
            </a:r>
            <a:r>
              <a:rPr lang="zh-CN" altLang="en-US" sz="1400">
                <a:solidFill>
                  <a:schemeClr val="tx1"/>
                </a:solidFill>
                <a:latin typeface="Siemens Sans" pitchFamily="2" charset="0"/>
                <a:hlinkClick r:id="rId7" action="ppaction://hlinksldjump"/>
              </a:rPr>
              <a:t>异步电动机在正交坐标系上的动态数学模型</a:t>
            </a:r>
            <a:endParaRPr lang="zh-CN" altLang="en-US" sz="1400">
              <a:solidFill>
                <a:schemeClr val="tx1"/>
              </a:solidFill>
              <a:latin typeface="Siemens Sans" pitchFamily="2" charset="0"/>
            </a:endParaRPr>
          </a:p>
        </p:txBody>
      </p:sp>
      <p:sp>
        <p:nvSpPr>
          <p:cNvPr id="109579" name="矩形 559114"/>
          <p:cNvSpPr>
            <a:spLocks noChangeArrowheads="1"/>
          </p:cNvSpPr>
          <p:nvPr/>
        </p:nvSpPr>
        <p:spPr bwMode="auto">
          <a:xfrm>
            <a:off x="12700" y="3284538"/>
            <a:ext cx="1657350" cy="677862"/>
          </a:xfrm>
          <a:prstGeom prst="rect">
            <a:avLst/>
          </a:prstGeom>
          <a:solidFill>
            <a:schemeClr val="bg1"/>
          </a:solidFill>
          <a:ln w="9525">
            <a:noFill/>
            <a:miter lim="800000"/>
            <a:headEnd/>
            <a:tailEnd/>
          </a:ln>
        </p:spPr>
        <p:txBody>
          <a:bodyPr lIns="0" tIns="0" rIns="90000" bIns="0"/>
          <a:lstStyle/>
          <a:p>
            <a:pPr eaLnBrk="1" hangingPunct="1">
              <a:buClr>
                <a:srgbClr val="FF9933"/>
              </a:buClr>
              <a:buFont typeface="Wingdings" pitchFamily="2" charset="2"/>
              <a:buNone/>
            </a:pPr>
            <a:r>
              <a:rPr lang="en-US" altLang="zh-CN" sz="1400">
                <a:solidFill>
                  <a:schemeClr val="tx1"/>
                </a:solidFill>
                <a:hlinkClick r:id="rId8" action="ppaction://hlinksldjump"/>
              </a:rPr>
              <a:t>7.5 </a:t>
            </a:r>
            <a:r>
              <a:rPr lang="zh-CN" altLang="en-US" sz="1400">
                <a:solidFill>
                  <a:schemeClr val="tx1"/>
                </a:solidFill>
                <a:latin typeface="Siemens Sans" pitchFamily="2" charset="0"/>
                <a:hlinkClick r:id="rId8" action="ppaction://hlinksldjump"/>
              </a:rPr>
              <a:t>异步电动机在正交坐标系上的状态方程</a:t>
            </a:r>
            <a:endParaRPr lang="zh-CN" altLang="en-US" sz="1400">
              <a:solidFill>
                <a:schemeClr val="tx1"/>
              </a:solidFill>
              <a:latin typeface="Siemens Sans" pitchFamily="2" charset="0"/>
            </a:endParaRPr>
          </a:p>
        </p:txBody>
      </p:sp>
      <p:sp>
        <p:nvSpPr>
          <p:cNvPr id="109580" name="矩形 559115"/>
          <p:cNvSpPr>
            <a:spLocks noChangeArrowheads="1"/>
          </p:cNvSpPr>
          <p:nvPr/>
        </p:nvSpPr>
        <p:spPr bwMode="auto">
          <a:xfrm>
            <a:off x="38100" y="5570538"/>
            <a:ext cx="1630363" cy="66516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9" action="ppaction://hlinksldjump"/>
              </a:rPr>
              <a:t>7.8 </a:t>
            </a:r>
            <a:r>
              <a:rPr lang="zh-CN" altLang="en-US" sz="1400">
                <a:solidFill>
                  <a:schemeClr val="tx1"/>
                </a:solidFill>
                <a:latin typeface="Siemens Sans" pitchFamily="2" charset="0"/>
                <a:hlinkClick r:id="rId9" action="ppaction://hlinksldjump"/>
              </a:rPr>
              <a:t>直接转矩控制系统与矢量控制系统的比较</a:t>
            </a:r>
            <a:endParaRPr lang="zh-CN" altLang="en-US" sz="1400">
              <a:solidFill>
                <a:schemeClr val="tx1"/>
              </a:solidFill>
              <a:latin typeface="Siemens Sans" pitchFamily="2" charset="0"/>
            </a:endParaRPr>
          </a:p>
        </p:txBody>
      </p:sp>
      <p:sp>
        <p:nvSpPr>
          <p:cNvPr id="109581" name="矩形 559116"/>
          <p:cNvSpPr>
            <a:spLocks noChangeArrowheads="1"/>
          </p:cNvSpPr>
          <p:nvPr/>
        </p:nvSpPr>
        <p:spPr bwMode="auto">
          <a:xfrm>
            <a:off x="12700" y="4814888"/>
            <a:ext cx="1657350" cy="671512"/>
          </a:xfrm>
          <a:prstGeom prst="rect">
            <a:avLst/>
          </a:prstGeom>
          <a:solidFill>
            <a:schemeClr val="bg1"/>
          </a:solidFill>
          <a:ln w="9525">
            <a:noFill/>
            <a:miter lim="800000"/>
            <a:headEnd/>
            <a:tailEnd/>
          </a:ln>
        </p:spPr>
        <p:txBody>
          <a:bodyPr lIns="0" tIns="0" rIns="90000" bIns="0"/>
          <a:lstStyle/>
          <a:p>
            <a:pPr algn="just" eaLnBrk="1" hangingPunct="1">
              <a:buClr>
                <a:srgbClr val="FF9933"/>
              </a:buClr>
              <a:buFont typeface="Wingdings" pitchFamily="2" charset="2"/>
              <a:buNone/>
            </a:pPr>
            <a:r>
              <a:rPr lang="en-US" altLang="zh-CN" sz="1400">
                <a:solidFill>
                  <a:schemeClr val="tx1"/>
                </a:solidFill>
                <a:hlinkClick r:id="rId10" action="ppaction://hlinksldjump"/>
              </a:rPr>
              <a:t>7.7 </a:t>
            </a:r>
            <a:r>
              <a:rPr lang="zh-CN" altLang="en-US" sz="1400">
                <a:solidFill>
                  <a:schemeClr val="tx1"/>
                </a:solidFill>
                <a:latin typeface="Siemens Sans" pitchFamily="2" charset="0"/>
                <a:hlinkClick r:id="rId10" action="ppaction://hlinksldjump"/>
              </a:rPr>
              <a:t>异步电动机按定子磁链控制的直接转矩控制系统</a:t>
            </a:r>
            <a:endParaRPr lang="zh-CN" altLang="en-US" sz="1400">
              <a:solidFill>
                <a:schemeClr val="tx1"/>
              </a:solidFill>
              <a:latin typeface="Siemens Sans" pitchFamily="2" charset="0"/>
            </a:endParaRPr>
          </a:p>
        </p:txBody>
      </p:sp>
    </p:spTree>
  </p:cSld>
  <p:clrMapOvr>
    <a:masterClrMapping/>
  </p:clrMapOvr>
  <p:transition spd="med">
    <p:wipe dir="d"/>
  </p:transition>
  <p:timing>
    <p:tnLst>
      <p:par>
        <p:cTn id="1" dur="indefinite" restart="never" nodeType="tmRoot"/>
      </p:par>
    </p:tnLst>
  </p:timing>
</p:sld>
</file>

<file path=ppt/theme/theme1.xml><?xml version="1.0" encoding="utf-8"?>
<a:theme xmlns:a="http://schemas.openxmlformats.org/drawingml/2006/main" name="Standarddesign">
  <a:themeElements>
    <a:clrScheme name="行云流水">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CCCCCC"/>
        </a:lt2>
        <a:accent1>
          <a:srgbClr val="FF9900"/>
        </a:accent1>
        <a:accent2>
          <a:srgbClr val="66FF33"/>
        </a:accent2>
        <a:accent3>
          <a:srgbClr val="FFFFFF"/>
        </a:accent3>
        <a:accent4>
          <a:srgbClr val="000000"/>
        </a:accent4>
        <a:accent5>
          <a:srgbClr val="FFCAAA"/>
        </a:accent5>
        <a:accent6>
          <a:srgbClr val="5CE72D"/>
        </a:accent6>
        <a:hlink>
          <a:srgbClr val="003399"/>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3891</TotalTime>
  <Pages>0</Pages>
  <Words>17503</Words>
  <Characters>0</Characters>
  <Application>Microsoft Office PowerPoint</Application>
  <DocSecurity>0</DocSecurity>
  <PresentationFormat>全屏显示(4:3)</PresentationFormat>
  <Lines>0</Lines>
  <Paragraphs>2138</Paragraphs>
  <Slides>167</Slides>
  <Notes>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167</vt:i4>
      </vt:variant>
    </vt:vector>
  </HeadingPairs>
  <TitlesOfParts>
    <vt:vector size="170" baseType="lpstr">
      <vt:lpstr>Standarddesign</vt:lpstr>
      <vt:lpstr>公式</vt:lpstr>
      <vt:lpstr>Equation</vt:lpstr>
      <vt:lpstr>电力拖动自动控制系统 —运动控制系统</vt:lpstr>
      <vt:lpstr>第7章 基于动态模型的异步电动机调速系统</vt:lpstr>
      <vt:lpstr>本章知识结构：</vt:lpstr>
      <vt:lpstr>7.1 异步电动机动态数学模型的性质</vt:lpstr>
      <vt:lpstr>幻灯片 5</vt:lpstr>
      <vt:lpstr>7.2 异步电动机的三相数学模型</vt:lpstr>
      <vt:lpstr>7.2 异步电动机的三相数学模型</vt:lpstr>
      <vt:lpstr>7.2.1 异步电动机三相动态模型的数学表达式</vt:lpstr>
      <vt:lpstr>幻灯片 9</vt:lpstr>
      <vt:lpstr>定子三相间或转子三相间互感</vt:lpstr>
      <vt:lpstr>幻灯片 11</vt:lpstr>
      <vt:lpstr>二、电压方程</vt:lpstr>
      <vt:lpstr>幻灯片 13</vt:lpstr>
      <vt:lpstr>幻灯片 14</vt:lpstr>
      <vt:lpstr>7.2.2 异步电动机三相原始模型的性质</vt:lpstr>
      <vt:lpstr>幻灯片 16</vt:lpstr>
      <vt:lpstr>异步电机数学模型的具体性质</vt:lpstr>
      <vt:lpstr>7.3 坐标变换</vt:lpstr>
      <vt:lpstr>7.3 坐标变换</vt:lpstr>
      <vt:lpstr>7.3.1 坐标变换的基本思路</vt:lpstr>
      <vt:lpstr>幻灯片 21</vt:lpstr>
      <vt:lpstr>7.3.1 坐标变换的基本思路</vt:lpstr>
      <vt:lpstr>即                    （C是坐标变换阵）。在变换前后总功率不变，且电压和电流选取相同变换阵的条件下，变换阵的逆阵与其转置相等，这样的坐标变换属于正交变换。 </vt:lpstr>
      <vt:lpstr>（1）交流电机绕组的等效物理模型三相交流电机绕组</vt:lpstr>
      <vt:lpstr> （2）等效的两相交流电机绕组</vt:lpstr>
      <vt:lpstr>幻灯片 26</vt:lpstr>
      <vt:lpstr>幻灯片 27</vt:lpstr>
      <vt:lpstr>（3）旋转的直流绕组与等效直流电机模型</vt:lpstr>
      <vt:lpstr>M、T绕组分析</vt:lpstr>
      <vt:lpstr>坐标变换</vt:lpstr>
      <vt:lpstr>7.3.2 三相-两相变换(第一种坐标变换)</vt:lpstr>
      <vt:lpstr>三相-两相变换（3-2变换）</vt:lpstr>
      <vt:lpstr>推导证明：匝数比 </vt:lpstr>
      <vt:lpstr>幻灯片 34</vt:lpstr>
      <vt:lpstr>注意：三相-两相变换（3/2变换）</vt:lpstr>
      <vt:lpstr>7.3.3 静止两相-旋转正交变换  (第二种坐标变换) </vt:lpstr>
      <vt:lpstr>幻灯片 37</vt:lpstr>
      <vt:lpstr>直角坐标/极坐标变换（K/P变换） (第三种坐标变换)</vt:lpstr>
      <vt:lpstr>幻灯片 39</vt:lpstr>
      <vt:lpstr>幻灯片 40</vt:lpstr>
      <vt:lpstr>一、异步电机在两相任意旋转坐标系（dq坐标系）上的数学模型 </vt:lpstr>
      <vt:lpstr> 变换过程</vt:lpstr>
      <vt:lpstr> ABC坐标系 磁链方程(重写)</vt:lpstr>
      <vt:lpstr>幻灯片 44</vt:lpstr>
      <vt:lpstr> ABC坐标系 电压方程(重写)</vt:lpstr>
      <vt:lpstr>幻灯片 46</vt:lpstr>
      <vt:lpstr>幻灯片 47</vt:lpstr>
      <vt:lpstr>幻灯片 48</vt:lpstr>
      <vt:lpstr> ABC坐标系 转矩方程(重写)</vt:lpstr>
      <vt:lpstr>注意：电力拖动系统运动方程(重写) </vt:lpstr>
      <vt:lpstr>二. 异步电机在   坐标系上的数学模型 </vt:lpstr>
      <vt:lpstr>幻灯片 52</vt:lpstr>
      <vt:lpstr>幻灯片 53</vt:lpstr>
      <vt:lpstr>幻灯片 54</vt:lpstr>
      <vt:lpstr>三、  异步电机在两相同步旋转坐标系上的数学模型</vt:lpstr>
      <vt:lpstr> 在二相同步旋转坐标系上的电压方程</vt:lpstr>
      <vt:lpstr>幻灯片 57</vt:lpstr>
      <vt:lpstr>幻灯片 58</vt:lpstr>
      <vt:lpstr>四、  异步电机在两相同步旋转，按转子磁场定向MT坐标系上的数学模型</vt:lpstr>
      <vt:lpstr>幻灯片 60</vt:lpstr>
      <vt:lpstr>MT坐标系上的电压方程为：</vt:lpstr>
      <vt:lpstr>3、电磁转矩方程</vt:lpstr>
      <vt:lpstr>异步电机在两相同步旋转，按转子磁场定向MT坐标系上的数学模型（推导过程书上没有） </vt:lpstr>
      <vt:lpstr>幻灯片 64</vt:lpstr>
      <vt:lpstr>MT坐标系上的电压方程为：</vt:lpstr>
      <vt:lpstr>异步电机在两相同步旋转，按转子磁场定向MT坐标系上的数学模型 </vt:lpstr>
      <vt:lpstr>磁链方程</vt:lpstr>
      <vt:lpstr>3、电磁转矩方程</vt:lpstr>
      <vt:lpstr>电磁转矩方程</vt:lpstr>
      <vt:lpstr>7.5 异步电动机在正交坐标系上的状态方程</vt:lpstr>
      <vt:lpstr>7.5.1状态变量的选取</vt:lpstr>
      <vt:lpstr>7.5.2状态方程 </vt:lpstr>
      <vt:lpstr>幻灯片 73</vt:lpstr>
      <vt:lpstr>为状态变量的状态方程</vt:lpstr>
      <vt:lpstr>状态方程 标准型（αβ坐标系）</vt:lpstr>
      <vt:lpstr>幻灯片 76</vt:lpstr>
      <vt:lpstr>幻灯片 77</vt:lpstr>
      <vt:lpstr>幻灯片 78</vt:lpstr>
      <vt:lpstr>为状态变量的状态方程 </vt:lpstr>
      <vt:lpstr>幻灯片 80</vt:lpstr>
      <vt:lpstr>为状态变量的状态方程 </vt:lpstr>
      <vt:lpstr>状态方程（αβ坐标系）</vt:lpstr>
      <vt:lpstr>为状态变量的状态方程 </vt:lpstr>
      <vt:lpstr>*7.5.4异步电动机的仿真</vt:lpstr>
      <vt:lpstr>幻灯片 85</vt:lpstr>
      <vt:lpstr>幻灯片 86</vt:lpstr>
      <vt:lpstr>幻灯片 87</vt:lpstr>
      <vt:lpstr>7.6异步电动机按转子磁链定向的矢量控制系统</vt:lpstr>
      <vt:lpstr>7.6异步电动机按转子磁链定向的矢量控制系统</vt:lpstr>
      <vt:lpstr>7.6.1按转子磁链定向的同步旋转正交坐标系状态方程</vt:lpstr>
      <vt:lpstr>幻灯片 91</vt:lpstr>
      <vt:lpstr>幻灯片 92</vt:lpstr>
      <vt:lpstr>幻灯片 93</vt:lpstr>
      <vt:lpstr>幻灯片 94</vt:lpstr>
      <vt:lpstr>幻灯片 95</vt:lpstr>
      <vt:lpstr>幻灯片 96</vt:lpstr>
      <vt:lpstr>幻灯片 97</vt:lpstr>
      <vt:lpstr>7.6.2按转子磁链定向矢量控制的基本思想</vt:lpstr>
      <vt:lpstr>7.6.2按转子磁链定向矢量控制的基本思想</vt:lpstr>
      <vt:lpstr>幻灯片 100</vt:lpstr>
      <vt:lpstr>幻灯片 101</vt:lpstr>
      <vt:lpstr>幻灯片 102</vt:lpstr>
      <vt:lpstr>幻灯片 103</vt:lpstr>
      <vt:lpstr>幻灯片 104</vt:lpstr>
      <vt:lpstr>7.6.3按转子磁链定向矢量控制系统的电流闭环控制方式 </vt:lpstr>
      <vt:lpstr>幻灯片 106</vt:lpstr>
      <vt:lpstr>幻灯片 107</vt:lpstr>
      <vt:lpstr>7.6.4按转子磁链定向矢量控制系统的转矩控制方式</vt:lpstr>
      <vt:lpstr>1 转矩闭环控制</vt:lpstr>
      <vt:lpstr>2 带除法环节的矢量控制系统 </vt:lpstr>
      <vt:lpstr>幻灯片 111</vt:lpstr>
      <vt:lpstr>7.6.5 转子磁链计算</vt:lpstr>
      <vt:lpstr>计算转子磁链的电流模型 </vt:lpstr>
      <vt:lpstr>计算转子磁链的电流模型</vt:lpstr>
      <vt:lpstr>计算转子磁链的电流模型</vt:lpstr>
      <vt:lpstr>幻灯片 116</vt:lpstr>
      <vt:lpstr>计算转子磁链的电流模型 </vt:lpstr>
      <vt:lpstr>计算转子磁链的电流模型</vt:lpstr>
      <vt:lpstr>计算转子磁链的电压模型 </vt:lpstr>
      <vt:lpstr>计算转子磁链的电压模型</vt:lpstr>
      <vt:lpstr>一.计算转子磁链的模型</vt:lpstr>
      <vt:lpstr>幻灯片 122</vt:lpstr>
      <vt:lpstr>幻灯片 123</vt:lpstr>
      <vt:lpstr>幻灯片 124</vt:lpstr>
      <vt:lpstr>电流模型 2. 按磁场定向两相旋转坐标系上转子磁链模型 </vt:lpstr>
      <vt:lpstr>幻灯片 126</vt:lpstr>
      <vt:lpstr>电压模型 计算转子磁链的电压模型 </vt:lpstr>
      <vt:lpstr>计算转子磁链的电压模型</vt:lpstr>
      <vt:lpstr>电压模型与电流模型比较</vt:lpstr>
      <vt:lpstr>7.6.6磁链开环转差型矢量控制系统——间接定向</vt:lpstr>
      <vt:lpstr>幻灯片 131</vt:lpstr>
      <vt:lpstr>7.6.6磁链开环转差型矢量控制系统——间接定向</vt:lpstr>
      <vt:lpstr>幻灯片 133</vt:lpstr>
      <vt:lpstr>7.6.7矢量控制系统的特点与存在的问题</vt:lpstr>
      <vt:lpstr>*7.6.8 矢量控制系统的仿真</vt:lpstr>
      <vt:lpstr>仿真结果</vt:lpstr>
      <vt:lpstr>仿真结果</vt:lpstr>
      <vt:lpstr>仿真结果</vt:lpstr>
      <vt:lpstr>7.7异步电动机按定子磁链控制的直接转矩控制系统</vt:lpstr>
      <vt:lpstr>7.7异步电动机按定子磁链控制的直接转矩控制系统</vt:lpstr>
      <vt:lpstr>按定子磁链控制的直接转矩控制系统</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7.7.1定子电压矢量对定子磁链与电磁转矩的控制作用</vt:lpstr>
      <vt:lpstr>7.7.2基于定子磁链控制的直接转矩控制系统</vt:lpstr>
      <vt:lpstr>7.7.2基于定子磁链控制的直接转矩控制系统</vt:lpstr>
      <vt:lpstr>7.7.2基于定子磁链控制的直接转矩控制系统</vt:lpstr>
      <vt:lpstr>7.7.2基于定子磁链控制的直接转矩控制系统</vt:lpstr>
      <vt:lpstr>7.7.3定子磁链和转矩计算模型</vt:lpstr>
      <vt:lpstr>7.7.3定子磁链和转矩计算模型</vt:lpstr>
      <vt:lpstr>7.7.3定子磁链和转矩计算模型</vt:lpstr>
      <vt:lpstr>定子磁链和转矩观测模型</vt:lpstr>
      <vt:lpstr>7.7.4直接转矩控制系统的特点与存在的问题</vt:lpstr>
      <vt:lpstr>7.8直接转矩控制系统与矢量控制系统的比较</vt:lpstr>
      <vt:lpstr>直接转矩控制系统与矢量控制系统的比较</vt:lpstr>
      <vt:lpstr>*直接转矩控制系统的仿真</vt:lpstr>
      <vt:lpstr>直接转矩控制系统的仿真</vt:lpstr>
      <vt:lpstr>仿真结果</vt:lpstr>
      <vt:lpstr>仿真结果</vt:lpstr>
      <vt:lpstr>本单元学习要求</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Demar</dc:creator>
  <cp:lastModifiedBy>asus</cp:lastModifiedBy>
  <cp:revision>343</cp:revision>
  <cp:lastPrinted>2002-01-11T10:06:32Z</cp:lastPrinted>
  <dcterms:created xsi:type="dcterms:W3CDTF">2001-10-29T11:18:38Z</dcterms:created>
  <dcterms:modified xsi:type="dcterms:W3CDTF">2020-04-10T06:09:35Z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